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1"/>
  </p:notesMasterIdLst>
  <p:sldIdLst>
    <p:sldId id="256" r:id="rId2"/>
    <p:sldId id="257" r:id="rId3"/>
    <p:sldId id="259" r:id="rId4"/>
    <p:sldId id="260" r:id="rId5"/>
    <p:sldId id="261" r:id="rId6"/>
    <p:sldId id="288" r:id="rId7"/>
    <p:sldId id="262" r:id="rId8"/>
    <p:sldId id="263" r:id="rId9"/>
    <p:sldId id="289" r:id="rId10"/>
    <p:sldId id="291" r:id="rId11"/>
    <p:sldId id="353" r:id="rId12"/>
    <p:sldId id="292" r:id="rId13"/>
    <p:sldId id="293" r:id="rId14"/>
    <p:sldId id="290" r:id="rId15"/>
    <p:sldId id="354" r:id="rId16"/>
    <p:sldId id="294" r:id="rId17"/>
    <p:sldId id="296" r:id="rId18"/>
    <p:sldId id="297" r:id="rId19"/>
    <p:sldId id="298" r:id="rId20"/>
    <p:sldId id="355" r:id="rId21"/>
    <p:sldId id="356" r:id="rId22"/>
    <p:sldId id="300" r:id="rId23"/>
    <p:sldId id="302" r:id="rId24"/>
    <p:sldId id="303" r:id="rId25"/>
    <p:sldId id="304" r:id="rId26"/>
    <p:sldId id="305" r:id="rId27"/>
    <p:sldId id="306" r:id="rId28"/>
    <p:sldId id="357" r:id="rId29"/>
    <p:sldId id="358" r:id="rId30"/>
    <p:sldId id="301" r:id="rId31"/>
    <p:sldId id="307" r:id="rId32"/>
    <p:sldId id="308" r:id="rId33"/>
    <p:sldId id="309" r:id="rId34"/>
    <p:sldId id="310" r:id="rId35"/>
    <p:sldId id="311" r:id="rId36"/>
    <p:sldId id="312" r:id="rId37"/>
    <p:sldId id="313" r:id="rId38"/>
    <p:sldId id="314" r:id="rId39"/>
    <p:sldId id="315" r:id="rId40"/>
    <p:sldId id="299"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37" r:id="rId61"/>
    <p:sldId id="336" r:id="rId62"/>
    <p:sldId id="338" r:id="rId63"/>
    <p:sldId id="339" r:id="rId64"/>
    <p:sldId id="340" r:id="rId65"/>
    <p:sldId id="341" r:id="rId66"/>
    <p:sldId id="342" r:id="rId67"/>
    <p:sldId id="343" r:id="rId68"/>
    <p:sldId id="344" r:id="rId69"/>
    <p:sldId id="345" r:id="rId70"/>
    <p:sldId id="346" r:id="rId71"/>
    <p:sldId id="347" r:id="rId72"/>
    <p:sldId id="348" r:id="rId73"/>
    <p:sldId id="349" r:id="rId74"/>
    <p:sldId id="350" r:id="rId75"/>
    <p:sldId id="351" r:id="rId76"/>
    <p:sldId id="352" r:id="rId77"/>
    <p:sldId id="316" r:id="rId78"/>
    <p:sldId id="264" r:id="rId79"/>
    <p:sldId id="265" r:id="rId80"/>
    <p:sldId id="266" r:id="rId81"/>
    <p:sldId id="267" r:id="rId82"/>
    <p:sldId id="268" r:id="rId83"/>
    <p:sldId id="271" r:id="rId84"/>
    <p:sldId id="285" r:id="rId85"/>
    <p:sldId id="280" r:id="rId86"/>
    <p:sldId id="284" r:id="rId87"/>
    <p:sldId id="281" r:id="rId88"/>
    <p:sldId id="282" r:id="rId89"/>
    <p:sldId id="283" r:id="rId90"/>
    <p:sldId id="274" r:id="rId91"/>
    <p:sldId id="275" r:id="rId92"/>
    <p:sldId id="276" r:id="rId93"/>
    <p:sldId id="286" r:id="rId94"/>
    <p:sldId id="287" r:id="rId95"/>
    <p:sldId id="269" r:id="rId96"/>
    <p:sldId id="270" r:id="rId97"/>
    <p:sldId id="278" r:id="rId98"/>
    <p:sldId id="279" r:id="rId99"/>
    <p:sldId id="277" r:id="rId1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74B4"/>
    <a:srgbClr val="D67AD8"/>
    <a:srgbClr val="A07CD6"/>
    <a:srgbClr val="7C8BD6"/>
    <a:srgbClr val="7CB4D6"/>
    <a:srgbClr val="7CD6D2"/>
    <a:srgbClr val="80D299"/>
    <a:srgbClr val="D4D67C"/>
    <a:srgbClr val="FE9C9C"/>
    <a:srgbClr val="D4F5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5216" autoAdjust="0"/>
  </p:normalViewPr>
  <p:slideViewPr>
    <p:cSldViewPr snapToGrid="0">
      <p:cViewPr varScale="1">
        <p:scale>
          <a:sx n="115" d="100"/>
          <a:sy n="115" d="100"/>
        </p:scale>
        <p:origin x="31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768622-03BF-4D69-8C3D-A72940D505BF}" type="datetimeFigureOut">
              <a:rPr lang="zh-TW" altLang="en-US" smtClean="0"/>
              <a:t>2023/10/31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CB0DA5-EA8E-4CFD-A822-158C38D75310}" type="slidenum">
              <a:rPr lang="zh-TW" altLang="en-US" smtClean="0"/>
              <a:t>‹#›</a:t>
            </a:fld>
            <a:endParaRPr lang="zh-TW" altLang="en-US"/>
          </a:p>
        </p:txBody>
      </p:sp>
    </p:spTree>
    <p:extLst>
      <p:ext uri="{BB962C8B-B14F-4D97-AF65-F5344CB8AC3E}">
        <p14:creationId xmlns:p14="http://schemas.microsoft.com/office/powerpoint/2010/main" val="220266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18135658-EAB1-46BA-9664-49C571084FCA}" type="datetime1">
              <a:rPr lang="zh-TW" altLang="en-US" smtClean="0"/>
              <a:t>2023/10/31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953851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34256FF-E3BF-44A2-BF72-224109632AAC}" type="datetime1">
              <a:rPr lang="zh-TW" altLang="en-US" smtClean="0"/>
              <a:t>2023/10/31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2815762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3CE66AD-5F5E-4AA3-BD29-5EAD0676A8AF}" type="datetime1">
              <a:rPr lang="zh-TW" altLang="en-US" smtClean="0"/>
              <a:t>2023/10/31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321955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036DA84-42DE-4AE8-B8A3-FB149A566BC3}" type="datetime1">
              <a:rPr lang="zh-TW" altLang="en-US" smtClean="0"/>
              <a:t>2023/10/31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697441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a:xfrm>
            <a:off x="8593667" y="6272784"/>
            <a:ext cx="2644309" cy="365125"/>
          </a:xfrm>
        </p:spPr>
        <p:txBody>
          <a:bodyPr/>
          <a:lstStyle/>
          <a:p>
            <a:fld id="{565E6161-7E99-4846-B082-674BDB3AC4DA}" type="datetime1">
              <a:rPr lang="zh-TW" altLang="en-US" smtClean="0"/>
              <a:t>2023/10/31</a:t>
            </a:fld>
            <a:endParaRPr lang="zh-TW" altLang="en-US"/>
          </a:p>
        </p:txBody>
      </p:sp>
      <p:sp>
        <p:nvSpPr>
          <p:cNvPr id="5" name="Footer Placeholder 4"/>
          <p:cNvSpPr>
            <a:spLocks noGrp="1"/>
          </p:cNvSpPr>
          <p:nvPr>
            <p:ph type="ftr" sz="quarter" idx="11"/>
          </p:nvPr>
        </p:nvSpPr>
        <p:spPr>
          <a:xfrm>
            <a:off x="2182708" y="6272784"/>
            <a:ext cx="6327648" cy="365125"/>
          </a:xfrm>
        </p:spPr>
        <p:txBody>
          <a:bodyPr/>
          <a:lstStyle/>
          <a:p>
            <a:endParaRPr lang="zh-TW" alt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4177657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67137FF-54FF-418C-96DA-0220D177FBFC}" type="datetime1">
              <a:rPr lang="zh-TW" altLang="en-US" smtClean="0"/>
              <a:t>2023/10/31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1059906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F57446F6-D983-457E-A2A1-6555546F3467}" type="datetime1">
              <a:rPr lang="zh-TW" altLang="en-US" smtClean="0"/>
              <a:t>2023/10/31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450926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8E45A74-0169-49EC-9144-7784C2D24A28}" type="datetime1">
              <a:rPr lang="zh-TW" altLang="en-US" smtClean="0"/>
              <a:t>2023/10/31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1792885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81B435-8628-4959-9953-BF237C01B0B7}" type="datetime1">
              <a:rPr lang="zh-TW" altLang="en-US" smtClean="0"/>
              <a:t>2023/10/31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3636151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9D62AF07-FB9D-4FBE-848D-B18A0FA31CE2}" type="datetime1">
              <a:rPr lang="zh-TW" altLang="en-US" smtClean="0"/>
              <a:t>2023/10/31</a:t>
            </a:fld>
            <a:endParaRPr lang="zh-TW" altLang="en-US"/>
          </a:p>
        </p:txBody>
      </p:sp>
      <p:sp>
        <p:nvSpPr>
          <p:cNvPr id="6" name="Footer Placeholder 5"/>
          <p:cNvSpPr>
            <a:spLocks noGrp="1"/>
          </p:cNvSpPr>
          <p:nvPr>
            <p:ph type="ftr" sz="quarter" idx="11"/>
          </p:nvPr>
        </p:nvSpPr>
        <p:spPr/>
        <p:txBody>
          <a:bodyPr/>
          <a:lstStyle/>
          <a:p>
            <a:endParaRPr lang="zh-TW" alt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635494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CB87ED92-B159-477A-91FA-6E7CD8F7F1FF}" type="datetime1">
              <a:rPr lang="zh-TW" altLang="en-US" smtClean="0"/>
              <a:t>2023/10/31</a:t>
            </a:fld>
            <a:endParaRPr lang="zh-TW" alt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4024316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9828B4C-6A26-460E-9831-F7705A1076E2}" type="datetime1">
              <a:rPr lang="zh-TW" altLang="en-US" smtClean="0"/>
              <a:t>2023/10/31</a:t>
            </a:fld>
            <a:endParaRPr lang="zh-TW" alt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zh-TW" alt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352468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ttack.mitre.org/groups/G0125" TargetMode="External"/><Relationship Id="rId2" Type="http://schemas.openxmlformats.org/officeDocument/2006/relationships/hyperlink" Target="https://attack.mitre.org/mitigations/M1056"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attack.mitre.org/techniques/T1584/004/" TargetMode="External"/><Relationship Id="rId3" Type="http://schemas.openxmlformats.org/officeDocument/2006/relationships/hyperlink" Target="https://attack.mitre.org/techniques/T1566" TargetMode="External"/><Relationship Id="rId7" Type="http://schemas.openxmlformats.org/officeDocument/2006/relationships/hyperlink" Target="https://attack.mitre.org/techniques/T1584/003/" TargetMode="External"/><Relationship Id="rId12" Type="http://schemas.openxmlformats.org/officeDocument/2006/relationships/hyperlink" Target="https://attack.mitre.org/tactics/TA0042" TargetMode="External"/><Relationship Id="rId2" Type="http://schemas.openxmlformats.org/officeDocument/2006/relationships/hyperlink" Target="https://attack.mitre.org/techniques/T1588/004" TargetMode="External"/><Relationship Id="rId1" Type="http://schemas.openxmlformats.org/officeDocument/2006/relationships/slideLayout" Target="../slideLayouts/slideLayout7.xml"/><Relationship Id="rId6" Type="http://schemas.openxmlformats.org/officeDocument/2006/relationships/hyperlink" Target="https://attack.mitre.org/techniques/T1584/002/" TargetMode="External"/><Relationship Id="rId11" Type="http://schemas.openxmlformats.org/officeDocument/2006/relationships/hyperlink" Target="https://attack.mitre.org/techniques/T1584/007/" TargetMode="External"/><Relationship Id="rId5" Type="http://schemas.openxmlformats.org/officeDocument/2006/relationships/hyperlink" Target="https://attack.mitre.org/techniques/T1584/001/" TargetMode="External"/><Relationship Id="rId10" Type="http://schemas.openxmlformats.org/officeDocument/2006/relationships/hyperlink" Target="https://attack.mitre.org/techniques/T1584/006/" TargetMode="External"/><Relationship Id="rId4" Type="http://schemas.openxmlformats.org/officeDocument/2006/relationships/hyperlink" Target="https://attack.mitre.org/techniques/T1090" TargetMode="External"/><Relationship Id="rId9" Type="http://schemas.openxmlformats.org/officeDocument/2006/relationships/hyperlink" Target="https://attack.mitre.org/techniques/T1584/005/"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s://attack.mitre.org/mitigations/M1056"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hyperlink" Target="https://attack.mitre.org/datasources/DS0035/#Response%20Metadata" TargetMode="External"/><Relationship Id="rId3" Type="http://schemas.openxmlformats.org/officeDocument/2006/relationships/hyperlink" Target="https://attack.mitre.org/datasources/DS0038/#Active%20DNS" TargetMode="External"/><Relationship Id="rId7" Type="http://schemas.openxmlformats.org/officeDocument/2006/relationships/hyperlink" Target="https://attack.mitre.org/datasources/DS0035/#Response%20Content" TargetMode="External"/><Relationship Id="rId2" Type="http://schemas.openxmlformats.org/officeDocument/2006/relationships/hyperlink" Target="https://attack.mitre.org/datasources/DS0038"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35" TargetMode="External"/><Relationship Id="rId5" Type="http://schemas.openxmlformats.org/officeDocument/2006/relationships/hyperlink" Target="https://attack.mitre.org/datasources/DS0038/#Passive%20DNS" TargetMode="External"/><Relationship Id="rId4" Type="http://schemas.openxmlformats.org/officeDocument/2006/relationships/hyperlink" Target="https://attack.mitre.org/datasources/DS0038/#Domain%20Registratio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hyperlink" Target="https://attack.mitre.org/techniques/T1204" TargetMode="External"/><Relationship Id="rId3" Type="http://schemas.openxmlformats.org/officeDocument/2006/relationships/hyperlink" Target="https://attack.mitre.org/techniques/T1566/001/" TargetMode="External"/><Relationship Id="rId7" Type="http://schemas.openxmlformats.org/officeDocument/2006/relationships/hyperlink" Target="https://attack.mitre.org/techniques/T1566/003/" TargetMode="External"/><Relationship Id="rId2" Type="http://schemas.openxmlformats.org/officeDocument/2006/relationships/hyperlink" Target="https://attack.mitre.org/techniques/T1566/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566/003" TargetMode="External"/><Relationship Id="rId5" Type="http://schemas.openxmlformats.org/officeDocument/2006/relationships/hyperlink" Target="https://attack.mitre.org/techniques/T1566/002/" TargetMode="External"/><Relationship Id="rId4" Type="http://schemas.openxmlformats.org/officeDocument/2006/relationships/hyperlink" Target="https://attack.mitre.org/techniques/T1566/002" TargetMode="External"/><Relationship Id="rId9" Type="http://schemas.openxmlformats.org/officeDocument/2006/relationships/hyperlink" Target="https://attack.mitre.org/tactics/TA0001"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ttack.mitre.org/groups/G0115" TargetMode="External"/><Relationship Id="rId2" Type="http://schemas.openxmlformats.org/officeDocument/2006/relationships/hyperlink" Target="https://attack.mitre.org/groups/G0001" TargetMode="External"/><Relationship Id="rId1" Type="http://schemas.openxmlformats.org/officeDocument/2006/relationships/slideLayout" Target="../slideLayouts/slideLayout7.xml"/><Relationship Id="rId5" Type="http://schemas.openxmlformats.org/officeDocument/2006/relationships/hyperlink" Target="https://attack.mitre.org/software/S1073" TargetMode="External"/><Relationship Id="rId4" Type="http://schemas.openxmlformats.org/officeDocument/2006/relationships/hyperlink" Target="https://attack.mitre.org/software/S0009"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attack.mitre.org/mitigations/M1031" TargetMode="External"/><Relationship Id="rId2" Type="http://schemas.openxmlformats.org/officeDocument/2006/relationships/hyperlink" Target="https://attack.mitre.org/mitigations/M1049" TargetMode="External"/><Relationship Id="rId1" Type="http://schemas.openxmlformats.org/officeDocument/2006/relationships/slideLayout" Target="../slideLayouts/slideLayout7.xml"/><Relationship Id="rId6" Type="http://schemas.openxmlformats.org/officeDocument/2006/relationships/hyperlink" Target="https://attack.mitre.org/mitigations/M1017" TargetMode="External"/><Relationship Id="rId5" Type="http://schemas.openxmlformats.org/officeDocument/2006/relationships/hyperlink" Target="https://attack.mitre.org/mitigations/M1054" TargetMode="External"/><Relationship Id="rId4" Type="http://schemas.openxmlformats.org/officeDocument/2006/relationships/hyperlink" Target="https://attack.mitre.org/mitigations/M1021"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attack.mitre.org/datasources/DS0029/#Network%20Traffic%20Flow" TargetMode="External"/><Relationship Id="rId3" Type="http://schemas.openxmlformats.org/officeDocument/2006/relationships/hyperlink" Target="https://attack.mitre.org/datasources/DS0015/#Application%20Log%20Content" TargetMode="External"/><Relationship Id="rId7" Type="http://schemas.openxmlformats.org/officeDocument/2006/relationships/hyperlink" Target="https://attack.mitre.org/datasources/DS0029/#Network%20Traffic%20Content" TargetMode="External"/><Relationship Id="rId2" Type="http://schemas.openxmlformats.org/officeDocument/2006/relationships/hyperlink" Target="https://attack.mitre.org/datasources/DS0015"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9" TargetMode="External"/><Relationship Id="rId5" Type="http://schemas.openxmlformats.org/officeDocument/2006/relationships/hyperlink" Target="https://attack.mitre.org/datasources/DS0022/#File%20Creation" TargetMode="External"/><Relationship Id="rId4" Type="http://schemas.openxmlformats.org/officeDocument/2006/relationships/hyperlink" Target="https://attack.mitre.org/datasources/DS0022"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s://attack.mitre.org/tactics/TA0002" TargetMode="External"/><Relationship Id="rId13" Type="http://schemas.openxmlformats.org/officeDocument/2006/relationships/hyperlink" Target="https://attack.mitre.org/techniques/T1053/005/" TargetMode="External"/><Relationship Id="rId3" Type="http://schemas.openxmlformats.org/officeDocument/2006/relationships/hyperlink" Target="https://attack.mitre.org/techniques/T1053/002" TargetMode="External"/><Relationship Id="rId7" Type="http://schemas.openxmlformats.org/officeDocument/2006/relationships/hyperlink" Target="https://attack.mitre.org/techniques/T1053/007" TargetMode="External"/><Relationship Id="rId12" Type="http://schemas.openxmlformats.org/officeDocument/2006/relationships/hyperlink" Target="https://attack.mitre.org/techniques/T1053/003/" TargetMode="External"/><Relationship Id="rId2" Type="http://schemas.openxmlformats.org/officeDocument/2006/relationships/hyperlink" Target="https://attack.mitre.org/techniques/T1218" TargetMode="External"/><Relationship Id="rId1" Type="http://schemas.openxmlformats.org/officeDocument/2006/relationships/slideLayout" Target="../slideLayouts/slideLayout7.xml"/><Relationship Id="rId6" Type="http://schemas.openxmlformats.org/officeDocument/2006/relationships/hyperlink" Target="https://attack.mitre.org/techniques/T1053/006" TargetMode="External"/><Relationship Id="rId11" Type="http://schemas.openxmlformats.org/officeDocument/2006/relationships/hyperlink" Target="https://attack.mitre.org/techniques/T1053/002/" TargetMode="External"/><Relationship Id="rId5" Type="http://schemas.openxmlformats.org/officeDocument/2006/relationships/hyperlink" Target="https://attack.mitre.org/techniques/T1053/005" TargetMode="External"/><Relationship Id="rId15" Type="http://schemas.openxmlformats.org/officeDocument/2006/relationships/hyperlink" Target="https://attack.mitre.org/techniques/T1053/007/" TargetMode="External"/><Relationship Id="rId10" Type="http://schemas.openxmlformats.org/officeDocument/2006/relationships/hyperlink" Target="https://attack.mitre.org/tactics/TA0004" TargetMode="External"/><Relationship Id="rId4" Type="http://schemas.openxmlformats.org/officeDocument/2006/relationships/hyperlink" Target="https://attack.mitre.org/techniques/T1053/003" TargetMode="External"/><Relationship Id="rId9" Type="http://schemas.openxmlformats.org/officeDocument/2006/relationships/hyperlink" Target="https://attack.mitre.org/tactics/TA0003" TargetMode="External"/><Relationship Id="rId14" Type="http://schemas.openxmlformats.org/officeDocument/2006/relationships/hyperlink" Target="https://attack.mitre.org/techniques/T1053/006/"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attack.mitre.org/groups/G1006" TargetMode="External"/><Relationship Id="rId2" Type="http://schemas.openxmlformats.org/officeDocument/2006/relationships/hyperlink" Target="https://attack.mitre.org/software/S1052" TargetMode="External"/><Relationship Id="rId1" Type="http://schemas.openxmlformats.org/officeDocument/2006/relationships/slideLayout" Target="../slideLayouts/slideLayout7.xml"/><Relationship Id="rId6" Type="http://schemas.openxmlformats.org/officeDocument/2006/relationships/hyperlink" Target="https://attack.mitre.org/software/S1034" TargetMode="External"/><Relationship Id="rId5" Type="http://schemas.openxmlformats.org/officeDocument/2006/relationships/hyperlink" Target="https://attack.mitre.org/software/S0125" TargetMode="External"/><Relationship Id="rId4" Type="http://schemas.openxmlformats.org/officeDocument/2006/relationships/hyperlink" Target="https://attack.mitre.org/software/S0447"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attack.mitre.org/mitigations/M1028" TargetMode="External"/><Relationship Id="rId2" Type="http://schemas.openxmlformats.org/officeDocument/2006/relationships/hyperlink" Target="https://attack.mitre.org/mitigations/M1047"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attack.mitre.org/mitigations/M1018" TargetMode="External"/><Relationship Id="rId2" Type="http://schemas.openxmlformats.org/officeDocument/2006/relationships/hyperlink" Target="https://attack.mitre.org/mitigations/M1026"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hyperlink" Target="https://attack.mitre.org/datasources/DS0022/#File%20Creation" TargetMode="External"/><Relationship Id="rId3" Type="http://schemas.openxmlformats.org/officeDocument/2006/relationships/hyperlink" Target="https://attack.mitre.org/datasources/DS0017/#Command%20Execution" TargetMode="External"/><Relationship Id="rId7" Type="http://schemas.openxmlformats.org/officeDocument/2006/relationships/hyperlink" Target="https://attack.mitre.org/datasources/DS0029" TargetMode="External"/><Relationship Id="rId2" Type="http://schemas.openxmlformats.org/officeDocument/2006/relationships/hyperlink" Target="https://attack.mitre.org/datasources/DS0017"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2" TargetMode="External"/><Relationship Id="rId5" Type="http://schemas.openxmlformats.org/officeDocument/2006/relationships/hyperlink" Target="https://attack.mitre.org/datasources/DS0032/#Container%20Creation" TargetMode="External"/><Relationship Id="rId4" Type="http://schemas.openxmlformats.org/officeDocument/2006/relationships/hyperlink" Target="https://attack.mitre.org/datasources/DS0032" TargetMode="External"/><Relationship Id="rId9" Type="http://schemas.openxmlformats.org/officeDocument/2006/relationships/hyperlink" Target="https://attack.mitre.org/datasources/DS0022/#File%20Modification"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attack.mitre.org/datasources/DS0009/#Process%20Creation" TargetMode="External"/><Relationship Id="rId2" Type="http://schemas.openxmlformats.org/officeDocument/2006/relationships/hyperlink" Target="https://attack.mitre.org/datasources/DS0009"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03/#Scheduled%20Job%20Creation" TargetMode="External"/><Relationship Id="rId4" Type="http://schemas.openxmlformats.org/officeDocument/2006/relationships/hyperlink" Target="https://attack.mitre.org/datasources/DS0003"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attack.mitre.org/tactics/TA0003" TargetMode="External"/><Relationship Id="rId3" Type="http://schemas.openxmlformats.org/officeDocument/2006/relationships/hyperlink" Target="https://attack.mitre.org/techniques/T1136/001/" TargetMode="External"/><Relationship Id="rId7" Type="http://schemas.openxmlformats.org/officeDocument/2006/relationships/hyperlink" Target="https://attack.mitre.org/techniques/T1136/003/" TargetMode="External"/><Relationship Id="rId2" Type="http://schemas.openxmlformats.org/officeDocument/2006/relationships/hyperlink" Target="https://attack.mitre.org/techniques/T1136/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136/003" TargetMode="External"/><Relationship Id="rId5" Type="http://schemas.openxmlformats.org/officeDocument/2006/relationships/hyperlink" Target="https://attack.mitre.org/techniques/T1136/002/" TargetMode="External"/><Relationship Id="rId4" Type="http://schemas.openxmlformats.org/officeDocument/2006/relationships/hyperlink" Target="https://attack.mitre.org/techniques/T1136/002"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attack.mitre.org/groups/G0034" TargetMode="External"/><Relationship Id="rId2" Type="http://schemas.openxmlformats.org/officeDocument/2006/relationships/hyperlink" Target="https://attack.mitre.org/campaigns/C0025" TargetMode="External"/><Relationship Id="rId1" Type="http://schemas.openxmlformats.org/officeDocument/2006/relationships/slideLayout" Target="../slideLayouts/slideLayout7.xml"/><Relationship Id="rId4" Type="http://schemas.openxmlformats.org/officeDocument/2006/relationships/hyperlink" Target="https://attack.mitre.org/groups/G0119"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attack.mitre.org/mitigations/M1030" TargetMode="External"/><Relationship Id="rId2" Type="http://schemas.openxmlformats.org/officeDocument/2006/relationships/hyperlink" Target="https://attack.mitre.org/mitigations/M1032" TargetMode="External"/><Relationship Id="rId1" Type="http://schemas.openxmlformats.org/officeDocument/2006/relationships/slideLayout" Target="../slideLayouts/slideLayout7.xml"/><Relationship Id="rId5" Type="http://schemas.openxmlformats.org/officeDocument/2006/relationships/hyperlink" Target="https://attack.mitre.org/mitigations/M1026" TargetMode="External"/><Relationship Id="rId4" Type="http://schemas.openxmlformats.org/officeDocument/2006/relationships/hyperlink" Target="https://attack.mitre.org/mitigations/M1028"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attack.mitre.org/datasources/DS0017/#Command%20Execution" TargetMode="External"/><Relationship Id="rId7" Type="http://schemas.openxmlformats.org/officeDocument/2006/relationships/hyperlink" Target="https://attack.mitre.org/datasources/DS0002/#User%20Account%20Creation" TargetMode="External"/><Relationship Id="rId2" Type="http://schemas.openxmlformats.org/officeDocument/2006/relationships/hyperlink" Target="https://attack.mitre.org/datasources/DS0017"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02" TargetMode="External"/><Relationship Id="rId5" Type="http://schemas.openxmlformats.org/officeDocument/2006/relationships/hyperlink" Target="https://attack.mitre.org/datasources/DS0009/#Process%20Creation" TargetMode="External"/><Relationship Id="rId4" Type="http://schemas.openxmlformats.org/officeDocument/2006/relationships/hyperlink" Target="https://attack.mitre.org/datasources/DS0009"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attack.mitre.org/techniques/T1543/004" TargetMode="External"/><Relationship Id="rId3" Type="http://schemas.openxmlformats.org/officeDocument/2006/relationships/hyperlink" Target="https://attack.mitre.org/techniques/T1543/001/" TargetMode="External"/><Relationship Id="rId7" Type="http://schemas.openxmlformats.org/officeDocument/2006/relationships/hyperlink" Target="https://attack.mitre.org/techniques/T1543/003/" TargetMode="External"/><Relationship Id="rId2" Type="http://schemas.openxmlformats.org/officeDocument/2006/relationships/hyperlink" Target="https://attack.mitre.org/techniques/T1543/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543/003" TargetMode="External"/><Relationship Id="rId11" Type="http://schemas.openxmlformats.org/officeDocument/2006/relationships/hyperlink" Target="https://attack.mitre.org/tactics/TA0004" TargetMode="External"/><Relationship Id="rId5" Type="http://schemas.openxmlformats.org/officeDocument/2006/relationships/hyperlink" Target="https://attack.mitre.org/techniques/T1543/002/" TargetMode="External"/><Relationship Id="rId10" Type="http://schemas.openxmlformats.org/officeDocument/2006/relationships/hyperlink" Target="https://attack.mitre.org/tactics/TA0003" TargetMode="External"/><Relationship Id="rId4" Type="http://schemas.openxmlformats.org/officeDocument/2006/relationships/hyperlink" Target="https://attack.mitre.org/techniques/T1543/002" TargetMode="External"/><Relationship Id="rId9" Type="http://schemas.openxmlformats.org/officeDocument/2006/relationships/hyperlink" Target="https://attack.mitre.org/techniques/T1543/004/"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s://attack.mitre.org/software/S0401"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attack.mitre.org/mitigations/M1040" TargetMode="External"/><Relationship Id="rId2" Type="http://schemas.openxmlformats.org/officeDocument/2006/relationships/hyperlink" Target="https://attack.mitre.org/mitigations/M1047" TargetMode="External"/><Relationship Id="rId1" Type="http://schemas.openxmlformats.org/officeDocument/2006/relationships/slideLayout" Target="../slideLayouts/slideLayout7.xml"/><Relationship Id="rId5" Type="http://schemas.openxmlformats.org/officeDocument/2006/relationships/hyperlink" Target="https://attack.mitre.org/mitigations/M1033" TargetMode="External"/><Relationship Id="rId4" Type="http://schemas.openxmlformats.org/officeDocument/2006/relationships/hyperlink" Target="https://attack.mitre.org/mitigations/M1045"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attack.mitre.org/mitigations/M1022" TargetMode="External"/><Relationship Id="rId2" Type="http://schemas.openxmlformats.org/officeDocument/2006/relationships/hyperlink" Target="https://attack.mitre.org/mitigations/M1028" TargetMode="External"/><Relationship Id="rId1" Type="http://schemas.openxmlformats.org/officeDocument/2006/relationships/slideLayout" Target="../slideLayouts/slideLayout7.xml"/><Relationship Id="rId4" Type="http://schemas.openxmlformats.org/officeDocument/2006/relationships/hyperlink" Target="https://attack.mitre.org/mitigations/M1018"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attack.mitre.org/datasources/DS0022/#File%20Modification" TargetMode="External"/><Relationship Id="rId3" Type="http://schemas.openxmlformats.org/officeDocument/2006/relationships/hyperlink" Target="https://attack.mitre.org/datasources/DS0017/#Command%20Execution" TargetMode="External"/><Relationship Id="rId7" Type="http://schemas.openxmlformats.org/officeDocument/2006/relationships/hyperlink" Target="https://attack.mitre.org/datasources/DS0022/#File%20Creation" TargetMode="External"/><Relationship Id="rId2" Type="http://schemas.openxmlformats.org/officeDocument/2006/relationships/hyperlink" Target="https://attack.mitre.org/datasources/DS0017"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2" TargetMode="External"/><Relationship Id="rId5" Type="http://schemas.openxmlformats.org/officeDocument/2006/relationships/hyperlink" Target="https://attack.mitre.org/datasources/DS0027/#Driver%20Load" TargetMode="External"/><Relationship Id="rId4" Type="http://schemas.openxmlformats.org/officeDocument/2006/relationships/hyperlink" Target="https://attack.mitre.org/datasources/DS0027"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attack.mitre.org/datasources/DS0009/#OS%20API%20Execution" TargetMode="External"/><Relationship Id="rId7" Type="http://schemas.openxmlformats.org/officeDocument/2006/relationships/hyperlink" Target="https://attack.mitre.org/datasources/DS0019/#Service%20Modification" TargetMode="External"/><Relationship Id="rId2" Type="http://schemas.openxmlformats.org/officeDocument/2006/relationships/hyperlink" Target="https://attack.mitre.org/datasources/DS0009"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19/#Service%20Creation" TargetMode="External"/><Relationship Id="rId5" Type="http://schemas.openxmlformats.org/officeDocument/2006/relationships/hyperlink" Target="https://attack.mitre.org/datasources/DS0019" TargetMode="External"/><Relationship Id="rId4" Type="http://schemas.openxmlformats.org/officeDocument/2006/relationships/hyperlink" Target="https://attack.mitre.org/datasources/DS0009/#Process%20Creation"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ttack.mitre.org/datasources/DS0024/#Windows%20Registry%20Key%20Creation" TargetMode="External"/><Relationship Id="rId2" Type="http://schemas.openxmlformats.org/officeDocument/2006/relationships/hyperlink" Target="https://attack.mitre.org/datasources/DS0024" TargetMode="External"/><Relationship Id="rId1" Type="http://schemas.openxmlformats.org/officeDocument/2006/relationships/slideLayout" Target="../slideLayouts/slideLayout7.xml"/><Relationship Id="rId4" Type="http://schemas.openxmlformats.org/officeDocument/2006/relationships/hyperlink" Target="https://attack.mitre.org/datasources/DS0024/#Windows%20Registry%20Key%20Modification"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attack.mitre.org/techniques/T1601/001/" TargetMode="External"/><Relationship Id="rId2" Type="http://schemas.openxmlformats.org/officeDocument/2006/relationships/hyperlink" Target="https://attack.mitre.org/techniques/T1601/001" TargetMode="External"/><Relationship Id="rId1" Type="http://schemas.openxmlformats.org/officeDocument/2006/relationships/slideLayout" Target="../slideLayouts/slideLayout7.xml"/><Relationship Id="rId6" Type="http://schemas.openxmlformats.org/officeDocument/2006/relationships/hyperlink" Target="https://attack.mitre.org/tactics/TA0005" TargetMode="External"/><Relationship Id="rId5" Type="http://schemas.openxmlformats.org/officeDocument/2006/relationships/hyperlink" Target="https://attack.mitre.org/techniques/T1601/002/" TargetMode="External"/><Relationship Id="rId4" Type="http://schemas.openxmlformats.org/officeDocument/2006/relationships/hyperlink" Target="https://attack.mitre.org/techniques/T1601/002"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attack.mitre.org/mitigations/M1045" TargetMode="External"/><Relationship Id="rId2" Type="http://schemas.openxmlformats.org/officeDocument/2006/relationships/hyperlink" Target="https://attack.mitre.org/mitigations/M1046" TargetMode="External"/><Relationship Id="rId1" Type="http://schemas.openxmlformats.org/officeDocument/2006/relationships/slideLayout" Target="../slideLayouts/slideLayout7.xml"/><Relationship Id="rId5" Type="http://schemas.openxmlformats.org/officeDocument/2006/relationships/hyperlink" Target="https://attack.mitre.org/mitigations/M1032" TargetMode="External"/><Relationship Id="rId4" Type="http://schemas.openxmlformats.org/officeDocument/2006/relationships/hyperlink" Target="https://attack.mitre.org/mitigations/M1043"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attack.mitre.org/mitigations/M1026" TargetMode="External"/><Relationship Id="rId2" Type="http://schemas.openxmlformats.org/officeDocument/2006/relationships/hyperlink" Target="https://attack.mitre.org/mitigations/M1027"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attack.mitre.org/datasources/DS0022/#File%20Modification" TargetMode="External"/><Relationship Id="rId2" Type="http://schemas.openxmlformats.org/officeDocument/2006/relationships/hyperlink" Target="https://attack.mitre.org/datasources/DS0022" TargetMode="External"/><Relationship Id="rId1" Type="http://schemas.openxmlformats.org/officeDocument/2006/relationships/slideLayout" Target="../slideLayouts/slideLayout7.xml"/><Relationship Id="rId4" Type="http://schemas.openxmlformats.org/officeDocument/2006/relationships/hyperlink" Target="https://attack.mitre.org/techniques/T1601/001"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attack.mitre.org/datasources/DS0022/#File%20Modification" TargetMode="External"/><Relationship Id="rId2" Type="http://schemas.openxmlformats.org/officeDocument/2006/relationships/hyperlink" Target="https://attack.mitre.org/datasources/DS0022" TargetMode="External"/><Relationship Id="rId1" Type="http://schemas.openxmlformats.org/officeDocument/2006/relationships/slideLayout" Target="../slideLayouts/slideLayout7.xml"/><Relationship Id="rId4" Type="http://schemas.openxmlformats.org/officeDocument/2006/relationships/hyperlink" Target="https://attack.mitre.org/techniques/T1601/001"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attack.mitre.org/tactics/TA0006" TargetMode="External"/><Relationship Id="rId3" Type="http://schemas.openxmlformats.org/officeDocument/2006/relationships/hyperlink" Target="https://attack.mitre.org/techniques/T1557/001/" TargetMode="External"/><Relationship Id="rId7" Type="http://schemas.openxmlformats.org/officeDocument/2006/relationships/hyperlink" Target="https://attack.mitre.org/techniques/T1557/003/" TargetMode="External"/><Relationship Id="rId2" Type="http://schemas.openxmlformats.org/officeDocument/2006/relationships/hyperlink" Target="https://attack.mitre.org/techniques/T1557/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557/003" TargetMode="External"/><Relationship Id="rId5" Type="http://schemas.openxmlformats.org/officeDocument/2006/relationships/hyperlink" Target="https://attack.mitre.org/techniques/T1557/002/" TargetMode="External"/><Relationship Id="rId4" Type="http://schemas.openxmlformats.org/officeDocument/2006/relationships/hyperlink" Target="https://attack.mitre.org/techniques/T1557/002" TargetMode="External"/><Relationship Id="rId9" Type="http://schemas.openxmlformats.org/officeDocument/2006/relationships/hyperlink" Target="https://attack.mitre.org/tactics/TA0009"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attack.mitre.org/groups/G0094" TargetMode="External"/><Relationship Id="rId2" Type="http://schemas.openxmlformats.org/officeDocument/2006/relationships/hyperlink" Target="https://attack.mitre.org/software/S0281"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attack.mitre.org/mitigations/M1041" TargetMode="External"/><Relationship Id="rId2" Type="http://schemas.openxmlformats.org/officeDocument/2006/relationships/hyperlink" Target="https://attack.mitre.org/mitigations/M1042" TargetMode="External"/><Relationship Id="rId1" Type="http://schemas.openxmlformats.org/officeDocument/2006/relationships/slideLayout" Target="../slideLayouts/slideLayout7.xml"/><Relationship Id="rId5" Type="http://schemas.openxmlformats.org/officeDocument/2006/relationships/hyperlink" Target="https://attack.mitre.org/mitigations/M1035" TargetMode="External"/><Relationship Id="rId4" Type="http://schemas.openxmlformats.org/officeDocument/2006/relationships/hyperlink" Target="https://attack.mitre.org/mitigations/M1037"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attack.mitre.org/mitigations/M1030" TargetMode="External"/><Relationship Id="rId2" Type="http://schemas.openxmlformats.org/officeDocument/2006/relationships/hyperlink" Target="https://attack.mitre.org/mitigations/M1031" TargetMode="External"/><Relationship Id="rId1" Type="http://schemas.openxmlformats.org/officeDocument/2006/relationships/slideLayout" Target="../slideLayouts/slideLayout7.xml"/><Relationship Id="rId4" Type="http://schemas.openxmlformats.org/officeDocument/2006/relationships/hyperlink" Target="https://attack.mitre.org/mitigations/M1017"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hyperlink" Target="https://attack.mitre.org/datasources/DS0015/#Application%20Log%20Content" TargetMode="External"/><Relationship Id="rId2" Type="http://schemas.openxmlformats.org/officeDocument/2006/relationships/hyperlink" Target="https://attack.mitre.org/datasources/DS0015"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9/#Network%20Traffic%20Flow" TargetMode="External"/><Relationship Id="rId5" Type="http://schemas.openxmlformats.org/officeDocument/2006/relationships/hyperlink" Target="https://attack.mitre.org/datasources/DS0029/#Network%20Traffic%20Content" TargetMode="External"/><Relationship Id="rId4" Type="http://schemas.openxmlformats.org/officeDocument/2006/relationships/hyperlink" Target="https://attack.mitre.org/datasources/DS0029"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attack.mitre.org/datasources/DS0019/#Service%20Creation" TargetMode="External"/><Relationship Id="rId2" Type="http://schemas.openxmlformats.org/officeDocument/2006/relationships/hyperlink" Target="https://attack.mitre.org/datasources/DS0019"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24/#Windows%20Registry%20Key%20Modification" TargetMode="External"/><Relationship Id="rId4" Type="http://schemas.openxmlformats.org/officeDocument/2006/relationships/hyperlink" Target="https://attack.mitre.org/datasources/DS0024"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attack.mitre.org/techniques/T1087/004" TargetMode="External"/><Relationship Id="rId3" Type="http://schemas.openxmlformats.org/officeDocument/2006/relationships/hyperlink" Target="https://attack.mitre.org/techniques/T1087/001/" TargetMode="External"/><Relationship Id="rId7" Type="http://schemas.openxmlformats.org/officeDocument/2006/relationships/hyperlink" Target="https://attack.mitre.org/techniques/T1087/003/" TargetMode="External"/><Relationship Id="rId2" Type="http://schemas.openxmlformats.org/officeDocument/2006/relationships/hyperlink" Target="https://attack.mitre.org/techniques/T1087/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087/003" TargetMode="External"/><Relationship Id="rId5" Type="http://schemas.openxmlformats.org/officeDocument/2006/relationships/hyperlink" Target="https://attack.mitre.org/techniques/T1087/002/" TargetMode="External"/><Relationship Id="rId10" Type="http://schemas.openxmlformats.org/officeDocument/2006/relationships/hyperlink" Target="https://attack.mitre.org/tactics/TA0007" TargetMode="External"/><Relationship Id="rId4" Type="http://schemas.openxmlformats.org/officeDocument/2006/relationships/hyperlink" Target="https://attack.mitre.org/techniques/T1087/002" TargetMode="External"/><Relationship Id="rId9" Type="http://schemas.openxmlformats.org/officeDocument/2006/relationships/hyperlink" Target="https://attack.mitre.org/techniques/T1087/004/"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attack.mitre.org/campaigns/C0024" TargetMode="External"/><Relationship Id="rId2" Type="http://schemas.openxmlformats.org/officeDocument/2006/relationships/hyperlink" Target="https://attack.mitre.org/software/S0445" TargetMode="External"/><Relationship Id="rId1" Type="http://schemas.openxmlformats.org/officeDocument/2006/relationships/slideLayout" Target="../slideLayouts/slideLayout7.xml"/><Relationship Id="rId6" Type="http://schemas.openxmlformats.org/officeDocument/2006/relationships/hyperlink" Target="https://attack.mitre.org/software/S0658" TargetMode="External"/><Relationship Id="rId5" Type="http://schemas.openxmlformats.org/officeDocument/2006/relationships/hyperlink" Target="https://attack.mitre.org/software/S1065" TargetMode="External"/><Relationship Id="rId4" Type="http://schemas.openxmlformats.org/officeDocument/2006/relationships/hyperlink" Target="https://attack.mitre.org/groups/G0016" TargetMode="External"/></Relationships>
</file>

<file path=ppt/slides/_rels/slide54.xml.rels><?xml version="1.0" encoding="UTF-8" standalone="yes"?>
<Relationships xmlns="http://schemas.openxmlformats.org/package/2006/relationships"><Relationship Id="rId2" Type="http://schemas.openxmlformats.org/officeDocument/2006/relationships/hyperlink" Target="https://attack.mitre.org/mitigations/M1028"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attack.mitre.org/datasources/DS0017/#Command%20Execution" TargetMode="External"/><Relationship Id="rId2" Type="http://schemas.openxmlformats.org/officeDocument/2006/relationships/hyperlink" Target="https://attack.mitre.org/datasources/DS0017"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attack.mitre.org/datasources/DS0022/#File%20Access" TargetMode="External"/><Relationship Id="rId2" Type="http://schemas.openxmlformats.org/officeDocument/2006/relationships/hyperlink" Target="https://attack.mitre.org/datasources/DS0022"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09/#Process%20Creation" TargetMode="External"/><Relationship Id="rId4" Type="http://schemas.openxmlformats.org/officeDocument/2006/relationships/hyperlink" Target="https://attack.mitre.org/datasources/DS0009"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attack.mitre.org/techniques/T1563/001/" TargetMode="External"/><Relationship Id="rId2" Type="http://schemas.openxmlformats.org/officeDocument/2006/relationships/hyperlink" Target="https://attack.mitre.org/techniques/T1563/001" TargetMode="External"/><Relationship Id="rId1" Type="http://schemas.openxmlformats.org/officeDocument/2006/relationships/slideLayout" Target="../slideLayouts/slideLayout7.xml"/><Relationship Id="rId6" Type="http://schemas.openxmlformats.org/officeDocument/2006/relationships/hyperlink" Target="https://attack.mitre.org/tactics/TA0008" TargetMode="External"/><Relationship Id="rId5" Type="http://schemas.openxmlformats.org/officeDocument/2006/relationships/hyperlink" Target="https://attack.mitre.org/techniques/T1563/002/" TargetMode="External"/><Relationship Id="rId4" Type="http://schemas.openxmlformats.org/officeDocument/2006/relationships/hyperlink" Target="https://attack.mitre.org/techniques/T1563/002"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attack.mitre.org/mitigations/M1030" TargetMode="External"/><Relationship Id="rId2" Type="http://schemas.openxmlformats.org/officeDocument/2006/relationships/hyperlink" Target="https://attack.mitre.org/mitigations/M1042" TargetMode="External"/><Relationship Id="rId1" Type="http://schemas.openxmlformats.org/officeDocument/2006/relationships/slideLayout" Target="../slideLayouts/slideLayout7.xml"/><Relationship Id="rId5" Type="http://schemas.openxmlformats.org/officeDocument/2006/relationships/hyperlink" Target="https://attack.mitre.org/mitigations/M1018" TargetMode="External"/><Relationship Id="rId4" Type="http://schemas.openxmlformats.org/officeDocument/2006/relationships/hyperlink" Target="https://attack.mitre.org/mitigations/M1026"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attack.mitre.org/datasources/DS0017/#Command%20Execution" TargetMode="External"/><Relationship Id="rId2" Type="http://schemas.openxmlformats.org/officeDocument/2006/relationships/hyperlink" Target="https://attack.mitre.org/datasources/DS0017"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28/#Logon%20Session%20Creation" TargetMode="External"/><Relationship Id="rId4" Type="http://schemas.openxmlformats.org/officeDocument/2006/relationships/hyperlink" Target="https://attack.mitre.org/datasources/DS0028"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attack.mitre.org/datasources/DS0029/#Network%20Traffic%20Content" TargetMode="External"/><Relationship Id="rId2" Type="http://schemas.openxmlformats.org/officeDocument/2006/relationships/hyperlink" Target="https://attack.mitre.org/datasources/DS0029" TargetMode="External"/><Relationship Id="rId1" Type="http://schemas.openxmlformats.org/officeDocument/2006/relationships/slideLayout" Target="../slideLayouts/slideLayout7.xml"/><Relationship Id="rId4" Type="http://schemas.openxmlformats.org/officeDocument/2006/relationships/hyperlink" Target="https://attack.mitre.org/datasources/DS0029/#Network%20Traffic%20Flow"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attack.mitre.org/datasources/DS0009/#Process%20Creation" TargetMode="External"/><Relationship Id="rId2" Type="http://schemas.openxmlformats.org/officeDocument/2006/relationships/hyperlink" Target="https://attack.mitre.org/datasources/DS0009"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hyperlink" Target="https://attack.mitre.org/techniques/T1056/004" TargetMode="External"/><Relationship Id="rId3" Type="http://schemas.openxmlformats.org/officeDocument/2006/relationships/hyperlink" Target="https://attack.mitre.org/techniques/T1056/001/" TargetMode="External"/><Relationship Id="rId7" Type="http://schemas.openxmlformats.org/officeDocument/2006/relationships/hyperlink" Target="https://attack.mitre.org/techniques/T1056/003/" TargetMode="External"/><Relationship Id="rId2" Type="http://schemas.openxmlformats.org/officeDocument/2006/relationships/hyperlink" Target="https://attack.mitre.org/techniques/T1056/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056/003" TargetMode="External"/><Relationship Id="rId11" Type="http://schemas.openxmlformats.org/officeDocument/2006/relationships/hyperlink" Target="https://attack.mitre.org/tactics/TA0006" TargetMode="External"/><Relationship Id="rId5" Type="http://schemas.openxmlformats.org/officeDocument/2006/relationships/hyperlink" Target="https://attack.mitre.org/techniques/T1056/002/" TargetMode="External"/><Relationship Id="rId10" Type="http://schemas.openxmlformats.org/officeDocument/2006/relationships/hyperlink" Target="https://attack.mitre.org/tactics/TA0009" TargetMode="External"/><Relationship Id="rId4" Type="http://schemas.openxmlformats.org/officeDocument/2006/relationships/hyperlink" Target="https://attack.mitre.org/techniques/T1056/002" TargetMode="External"/><Relationship Id="rId9" Type="http://schemas.openxmlformats.org/officeDocument/2006/relationships/hyperlink" Target="https://attack.mitre.org/techniques/T1056/004/"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attack.mitre.org/software/S0631" TargetMode="External"/><Relationship Id="rId7" Type="http://schemas.openxmlformats.org/officeDocument/2006/relationships/hyperlink" Target="https://attack.mitre.org/software/S1059" TargetMode="External"/><Relationship Id="rId2" Type="http://schemas.openxmlformats.org/officeDocument/2006/relationships/hyperlink" Target="https://attack.mitre.org/groups/G0087" TargetMode="External"/><Relationship Id="rId1" Type="http://schemas.openxmlformats.org/officeDocument/2006/relationships/slideLayout" Target="../slideLayouts/slideLayout7.xml"/><Relationship Id="rId6" Type="http://schemas.openxmlformats.org/officeDocument/2006/relationships/hyperlink" Target="https://attack.mitre.org/software/S1060" TargetMode="External"/><Relationship Id="rId5" Type="http://schemas.openxmlformats.org/officeDocument/2006/relationships/hyperlink" Target="https://attack.mitre.org/software/S0641" TargetMode="External"/><Relationship Id="rId4" Type="http://schemas.openxmlformats.org/officeDocument/2006/relationships/hyperlink" Target="https://attack.mitre.org/software/S0381"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hyperlink" Target="https://attack.mitre.org/datasources/DS0027/#Driver%20Load" TargetMode="External"/><Relationship Id="rId2" Type="http://schemas.openxmlformats.org/officeDocument/2006/relationships/hyperlink" Target="https://attack.mitre.org/datasources/DS0027"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22/#File%20Modification" TargetMode="External"/><Relationship Id="rId4" Type="http://schemas.openxmlformats.org/officeDocument/2006/relationships/hyperlink" Target="https://attack.mitre.org/datasources/DS0022"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attack.mitre.org/datasources/DS0009/#OS%20API%20Execution" TargetMode="External"/><Relationship Id="rId7" Type="http://schemas.openxmlformats.org/officeDocument/2006/relationships/hyperlink" Target="https://attack.mitre.org/datasources/DS0024/#Windows%20Registry%20Key%20Modification" TargetMode="External"/><Relationship Id="rId2" Type="http://schemas.openxmlformats.org/officeDocument/2006/relationships/hyperlink" Target="https://attack.mitre.org/datasources/DS0009"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4" TargetMode="External"/><Relationship Id="rId5" Type="http://schemas.openxmlformats.org/officeDocument/2006/relationships/hyperlink" Target="https://attack.mitre.org/datasources/DS0009/#Process%20Metadata" TargetMode="External"/><Relationship Id="rId4" Type="http://schemas.openxmlformats.org/officeDocument/2006/relationships/hyperlink" Target="https://attack.mitre.org/datasources/DS0009/#Process%20Creation"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s://attack.mitre.org/tactics/TA0011" TargetMode="External"/><Relationship Id="rId3" Type="http://schemas.openxmlformats.org/officeDocument/2006/relationships/hyperlink" Target="https://attack.mitre.org/techniques/T1056/001/" TargetMode="External"/><Relationship Id="rId7" Type="http://schemas.openxmlformats.org/officeDocument/2006/relationships/hyperlink" Target="https://en.wikipedia.org/wiki/Character_encoding" TargetMode="External"/><Relationship Id="rId2" Type="http://schemas.openxmlformats.org/officeDocument/2006/relationships/hyperlink" Target="https://attack.mitre.org/techniques/T1132/001" TargetMode="External"/><Relationship Id="rId1" Type="http://schemas.openxmlformats.org/officeDocument/2006/relationships/slideLayout" Target="../slideLayouts/slideLayout7.xml"/><Relationship Id="rId6" Type="http://schemas.openxmlformats.org/officeDocument/2006/relationships/hyperlink" Target="https://en.wikipedia.org/wiki/Binary-to-text_encoding" TargetMode="External"/><Relationship Id="rId5" Type="http://schemas.openxmlformats.org/officeDocument/2006/relationships/hyperlink" Target="https://attack.mitre.org/techniques/T1056/002/" TargetMode="External"/><Relationship Id="rId4" Type="http://schemas.openxmlformats.org/officeDocument/2006/relationships/hyperlink" Target="https://attack.mitre.org/techniques/T1132/002"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attack.mitre.org/software/S0132" TargetMode="External"/><Relationship Id="rId2" Type="http://schemas.openxmlformats.org/officeDocument/2006/relationships/hyperlink" Target="https://attack.mitre.org/software/S0128" TargetMode="External"/><Relationship Id="rId1" Type="http://schemas.openxmlformats.org/officeDocument/2006/relationships/slideLayout" Target="../slideLayouts/slideLayout7.xml"/><Relationship Id="rId6" Type="http://schemas.openxmlformats.org/officeDocument/2006/relationships/hyperlink" Target="https://attack.mitre.org/software/S0386" TargetMode="External"/><Relationship Id="rId5" Type="http://schemas.openxmlformats.org/officeDocument/2006/relationships/hyperlink" Target="https://attack.mitre.org/software/S0699" TargetMode="External"/><Relationship Id="rId4" Type="http://schemas.openxmlformats.org/officeDocument/2006/relationships/hyperlink" Target="https://attack.mitre.org/software/S0362" TargetMode="External"/></Relationships>
</file>

<file path=ppt/slides/_rels/slide69.xml.rels><?xml version="1.0" encoding="UTF-8" standalone="yes"?>
<Relationships xmlns="http://schemas.openxmlformats.org/package/2006/relationships"><Relationship Id="rId2" Type="http://schemas.openxmlformats.org/officeDocument/2006/relationships/hyperlink" Target="https://attack.mitre.org/mitigations/M1031"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attack.mitre.org/datasources/DS0029/#Network%20Traffic%20Content" TargetMode="External"/><Relationship Id="rId2" Type="http://schemas.openxmlformats.org/officeDocument/2006/relationships/hyperlink" Target="https://attack.mitre.org/datasources/DS0029" TargetMode="Externa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hyperlink" Target="https://attack.mitre.org/techniques/T1056/001/" TargetMode="External"/><Relationship Id="rId2" Type="http://schemas.openxmlformats.org/officeDocument/2006/relationships/hyperlink" Target="https://attack.mitre.org/techniques/T1132/001" TargetMode="External"/><Relationship Id="rId1" Type="http://schemas.openxmlformats.org/officeDocument/2006/relationships/slideLayout" Target="../slideLayouts/slideLayout7.xml"/><Relationship Id="rId5" Type="http://schemas.openxmlformats.org/officeDocument/2006/relationships/hyperlink" Target="https://attack.mitre.org/tactics/TA0010" TargetMode="External"/><Relationship Id="rId4" Type="http://schemas.openxmlformats.org/officeDocument/2006/relationships/hyperlink" Target="https://attack.mitre.org/techniques/T1052/001"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attack.mitre.org/mitigations/M1042" TargetMode="External"/><Relationship Id="rId2" Type="http://schemas.openxmlformats.org/officeDocument/2006/relationships/hyperlink" Target="https://attack.mitre.org/mitigations/M1057" TargetMode="External"/><Relationship Id="rId1" Type="http://schemas.openxmlformats.org/officeDocument/2006/relationships/slideLayout" Target="../slideLayouts/slideLayout7.xml"/><Relationship Id="rId4" Type="http://schemas.openxmlformats.org/officeDocument/2006/relationships/hyperlink" Target="https://attack.mitre.org/mitigations/M1034" TargetMode="External"/></Relationships>
</file>

<file path=ppt/slides/_rels/slide73.xml.rels><?xml version="1.0" encoding="UTF-8" standalone="yes"?>
<Relationships xmlns="http://schemas.openxmlformats.org/package/2006/relationships"><Relationship Id="rId8" Type="http://schemas.openxmlformats.org/officeDocument/2006/relationships/hyperlink" Target="https://attack.mitre.org/datasources/DS0009" TargetMode="External"/><Relationship Id="rId3" Type="http://schemas.openxmlformats.org/officeDocument/2006/relationships/hyperlink" Target="https://attack.mitre.org/datasources/DS0017/#Command%20Execution" TargetMode="External"/><Relationship Id="rId7" Type="http://schemas.openxmlformats.org/officeDocument/2006/relationships/hyperlink" Target="https://attack.mitre.org/datasources/DS0022/#File%20Access" TargetMode="External"/><Relationship Id="rId2" Type="http://schemas.openxmlformats.org/officeDocument/2006/relationships/hyperlink" Target="https://attack.mitre.org/datasources/DS0017"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2" TargetMode="External"/><Relationship Id="rId5" Type="http://schemas.openxmlformats.org/officeDocument/2006/relationships/hyperlink" Target="https://attack.mitre.org/datasources/DS0016/#Drive%20Creation" TargetMode="External"/><Relationship Id="rId4" Type="http://schemas.openxmlformats.org/officeDocument/2006/relationships/hyperlink" Target="https://attack.mitre.org/datasources/DS0016" TargetMode="External"/><Relationship Id="rId9" Type="http://schemas.openxmlformats.org/officeDocument/2006/relationships/hyperlink" Target="https://attack.mitre.org/datasources/DS0009/#Process%20Creation"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attack.mitre.org/techniques/T1491/001/" TargetMode="External"/><Relationship Id="rId2" Type="http://schemas.openxmlformats.org/officeDocument/2006/relationships/hyperlink" Target="https://attack.mitre.org/techniques/T1491/001" TargetMode="External"/><Relationship Id="rId1" Type="http://schemas.openxmlformats.org/officeDocument/2006/relationships/slideLayout" Target="../slideLayouts/slideLayout7.xml"/><Relationship Id="rId6" Type="http://schemas.openxmlformats.org/officeDocument/2006/relationships/hyperlink" Target="https://attack.mitre.org/tactics/TA0040" TargetMode="External"/><Relationship Id="rId5" Type="http://schemas.openxmlformats.org/officeDocument/2006/relationships/hyperlink" Target="https://attack.mitre.org/techniques/T1491/002/" TargetMode="External"/><Relationship Id="rId4" Type="http://schemas.openxmlformats.org/officeDocument/2006/relationships/hyperlink" Target="https://attack.mitre.org/techniques/T1491/002" TargetMode="External"/></Relationships>
</file>

<file path=ppt/slides/_rels/slide75.xml.rels><?xml version="1.0" encoding="UTF-8" standalone="yes"?>
<Relationships xmlns="http://schemas.openxmlformats.org/package/2006/relationships"><Relationship Id="rId2" Type="http://schemas.openxmlformats.org/officeDocument/2006/relationships/hyperlink" Target="https://attack.mitre.org/mitigations/M1053" TargetMode="Externa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hyperlink" Target="https://attack.mitre.org/datasources/DS0029/#Network%20Traffic%20Content" TargetMode="External"/><Relationship Id="rId3" Type="http://schemas.openxmlformats.org/officeDocument/2006/relationships/hyperlink" Target="https://attack.mitre.org/datasources/DS0015/#Application%20Log%20Content" TargetMode="External"/><Relationship Id="rId7" Type="http://schemas.openxmlformats.org/officeDocument/2006/relationships/hyperlink" Target="https://attack.mitre.org/datasources/DS0029" TargetMode="External"/><Relationship Id="rId2" Type="http://schemas.openxmlformats.org/officeDocument/2006/relationships/hyperlink" Target="https://attack.mitre.org/datasources/DS0015"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2/#File%20Modification" TargetMode="External"/><Relationship Id="rId5" Type="http://schemas.openxmlformats.org/officeDocument/2006/relationships/hyperlink" Target="https://attack.mitre.org/datasources/DS0022/#File%20Creation" TargetMode="External"/><Relationship Id="rId4" Type="http://schemas.openxmlformats.org/officeDocument/2006/relationships/hyperlink" Target="https://attack.mitre.org/datasources/DS0022"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hyperlink" Target="https://attack.mitre.org/tactics/TA0043" TargetMode="External"/><Relationship Id="rId3" Type="http://schemas.openxmlformats.org/officeDocument/2006/relationships/hyperlink" Target="https://attack.mitre.org/techniques/T1595/002/" TargetMode="External"/><Relationship Id="rId7" Type="http://schemas.openxmlformats.org/officeDocument/2006/relationships/hyperlink" Target="https://attack.mitre.org/techniques/T1595/003" TargetMode="External"/><Relationship Id="rId2" Type="http://schemas.openxmlformats.org/officeDocument/2006/relationships/hyperlink" Target="https://attack.mitre.org/techniques/T1595/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595/002" TargetMode="External"/><Relationship Id="rId5" Type="http://schemas.openxmlformats.org/officeDocument/2006/relationships/hyperlink" Target="https://attack.mitre.org/techniques/T1595/001" TargetMode="External"/><Relationship Id="rId4" Type="http://schemas.openxmlformats.org/officeDocument/2006/relationships/hyperlink" Target="https://attack.mitre.org/techniques/T1595/003/"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attack.mitre.org/datasources/DS0029" TargetMode="External"/><Relationship Id="rId2" Type="http://schemas.openxmlformats.org/officeDocument/2006/relationships/hyperlink" Target="https://attack.mitre.org/mitigations/M1056"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29/#Network%20Traffic%20Flow" TargetMode="External"/><Relationship Id="rId4" Type="http://schemas.openxmlformats.org/officeDocument/2006/relationships/hyperlink" Target="https://attack.mitre.org/datasources/DS0029/#Network%20Traffic%20Conten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attack.mitre.org/mitigations/M1053" TargetMode="External"/><Relationship Id="rId2" Type="http://schemas.openxmlformats.org/officeDocument/2006/relationships/hyperlink" Target="https://attack.mitre.org/mitigations/M1040" TargetMode="External"/><Relationship Id="rId1" Type="http://schemas.openxmlformats.org/officeDocument/2006/relationships/slideLayout" Target="../slideLayouts/slideLayout7.xml"/><Relationship Id="rId5" Type="http://schemas.openxmlformats.org/officeDocument/2006/relationships/hyperlink" Target="https://attack.mitre.org/groups/G0096" TargetMode="External"/><Relationship Id="rId4" Type="http://schemas.openxmlformats.org/officeDocument/2006/relationships/hyperlink" Target="https://attack.mitre.org/groups/G0082" TargetMode="External"/></Relationships>
</file>

<file path=ppt/slides/_rels/slide82.xml.rels><?xml version="1.0" encoding="UTF-8" standalone="yes"?>
<Relationships xmlns="http://schemas.openxmlformats.org/package/2006/relationships"><Relationship Id="rId8" Type="http://schemas.openxmlformats.org/officeDocument/2006/relationships/hyperlink" Target="https://attack.mitre.org/datasources/DS0022/#File%20Modification" TargetMode="External"/><Relationship Id="rId3" Type="http://schemas.openxmlformats.org/officeDocument/2006/relationships/hyperlink" Target="https://attack.mitre.org/datasources/DS0010/#Cloud%20Storage%20Modification" TargetMode="External"/><Relationship Id="rId7" Type="http://schemas.openxmlformats.org/officeDocument/2006/relationships/hyperlink" Target="https://attack.mitre.org/datasources/DS0022/#File%20Creation" TargetMode="External"/><Relationship Id="rId12" Type="http://schemas.openxmlformats.org/officeDocument/2006/relationships/hyperlink" Target="https://attack.mitre.org/datasources/DS0009/#Process%20Creation" TargetMode="External"/><Relationship Id="rId2" Type="http://schemas.openxmlformats.org/officeDocument/2006/relationships/hyperlink" Target="https://attack.mitre.org/datasources/DS0010"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2" TargetMode="External"/><Relationship Id="rId11" Type="http://schemas.openxmlformats.org/officeDocument/2006/relationships/hyperlink" Target="https://attack.mitre.org/datasources/DS0009" TargetMode="External"/><Relationship Id="rId5" Type="http://schemas.openxmlformats.org/officeDocument/2006/relationships/hyperlink" Target="https://attack.mitre.org/datasources/DS0017/#Command%20Execution" TargetMode="External"/><Relationship Id="rId10" Type="http://schemas.openxmlformats.org/officeDocument/2006/relationships/hyperlink" Target="https://attack.mitre.org/datasources/DS0033/#Network%20Share%20Access" TargetMode="External"/><Relationship Id="rId4" Type="http://schemas.openxmlformats.org/officeDocument/2006/relationships/hyperlink" Target="https://attack.mitre.org/datasources/DS0017" TargetMode="External"/><Relationship Id="rId9" Type="http://schemas.openxmlformats.org/officeDocument/2006/relationships/hyperlink" Target="https://attack.mitre.org/datasources/DS0033"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attack.mitre.org/tactics/TA0043" TargetMode="External"/><Relationship Id="rId13" Type="http://schemas.openxmlformats.org/officeDocument/2006/relationships/hyperlink" Target="https://attack.mitre.org/techniques/T1590/003/" TargetMode="External"/><Relationship Id="rId3" Type="http://schemas.openxmlformats.org/officeDocument/2006/relationships/hyperlink" Target="https://attack.mitre.org/techniques/T1590/002" TargetMode="External"/><Relationship Id="rId7" Type="http://schemas.openxmlformats.org/officeDocument/2006/relationships/hyperlink" Target="https://attack.mitre.org/techniques/T1590/006" TargetMode="External"/><Relationship Id="rId12" Type="http://schemas.openxmlformats.org/officeDocument/2006/relationships/hyperlink" Target="https://attack.mitre.org/techniques/T1595/003/" TargetMode="External"/><Relationship Id="rId2" Type="http://schemas.openxmlformats.org/officeDocument/2006/relationships/hyperlink" Target="https://attack.mitre.org/techniques/T1590/001" TargetMode="External"/><Relationship Id="rId16" Type="http://schemas.openxmlformats.org/officeDocument/2006/relationships/hyperlink" Target="https://attack.mitre.org/techniques/T1590/006/" TargetMode="External"/><Relationship Id="rId1" Type="http://schemas.openxmlformats.org/officeDocument/2006/relationships/slideLayout" Target="../slideLayouts/slideLayout7.xml"/><Relationship Id="rId6" Type="http://schemas.openxmlformats.org/officeDocument/2006/relationships/hyperlink" Target="https://attack.mitre.org/techniques/T1590/005" TargetMode="External"/><Relationship Id="rId11" Type="http://schemas.openxmlformats.org/officeDocument/2006/relationships/hyperlink" Target="https://attack.mitre.org/techniques/T1590/002/" TargetMode="External"/><Relationship Id="rId5" Type="http://schemas.openxmlformats.org/officeDocument/2006/relationships/hyperlink" Target="https://attack.mitre.org/techniques/T1590/004" TargetMode="External"/><Relationship Id="rId15" Type="http://schemas.openxmlformats.org/officeDocument/2006/relationships/hyperlink" Target="https://attack.mitre.org/techniques/T1590/005/" TargetMode="External"/><Relationship Id="rId10" Type="http://schemas.openxmlformats.org/officeDocument/2006/relationships/hyperlink" Target="https://attack.mitre.org/techniques/T1595/002/" TargetMode="External"/><Relationship Id="rId4" Type="http://schemas.openxmlformats.org/officeDocument/2006/relationships/hyperlink" Target="https://attack.mitre.org/techniques/T1590/003" TargetMode="External"/><Relationship Id="rId9" Type="http://schemas.openxmlformats.org/officeDocument/2006/relationships/hyperlink" Target="https://attack.mitre.org/techniques/T1590/001/" TargetMode="External"/><Relationship Id="rId14" Type="http://schemas.openxmlformats.org/officeDocument/2006/relationships/hyperlink" Target="https://attack.mitre.org/techniques/T1590/004/"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9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hyperlink" Target="https://attack.mitre.org/techniques/T1498/002/" TargetMode="External"/><Relationship Id="rId2" Type="http://schemas.openxmlformats.org/officeDocument/2006/relationships/hyperlink" Target="https://attack.mitre.org/techniques/T1498/001/" TargetMode="External"/><Relationship Id="rId1" Type="http://schemas.openxmlformats.org/officeDocument/2006/relationships/slideLayout" Target="../slideLayouts/slideLayout2.xml"/><Relationship Id="rId5" Type="http://schemas.openxmlformats.org/officeDocument/2006/relationships/hyperlink" Target="https://attack.mitre.org/software/S0532" TargetMode="External"/><Relationship Id="rId4" Type="http://schemas.openxmlformats.org/officeDocument/2006/relationships/hyperlink" Target="https://attack.mitre.org/groups/G0007"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attack.mitre.org/datasources/DS0029" TargetMode="External"/><Relationship Id="rId2" Type="http://schemas.openxmlformats.org/officeDocument/2006/relationships/hyperlink" Target="https://attack.mitre.org/mitigations/M1037"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13/#Host%20Status" TargetMode="External"/><Relationship Id="rId5" Type="http://schemas.openxmlformats.org/officeDocument/2006/relationships/hyperlink" Target="https://attack.mitre.org/datasources/DS0013" TargetMode="External"/><Relationship Id="rId4" Type="http://schemas.openxmlformats.org/officeDocument/2006/relationships/hyperlink" Target="https://attack.mitre.org/datasources/DS0029/#Network%20Traffic%20Flow" TargetMode="External"/></Relationships>
</file>

<file path=ppt/slides/_rels/slide9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sz="5400" dirty="0"/>
              <a:t>From MITRE</a:t>
            </a:r>
            <a:r>
              <a:rPr lang="zh-TW" altLang="en-US" sz="5400" dirty="0"/>
              <a:t> </a:t>
            </a:r>
            <a:r>
              <a:rPr lang="en-US" altLang="zh-TW" sz="5400" dirty="0"/>
              <a:t>ATT&amp;CK to SPARTA</a:t>
            </a:r>
            <a:r>
              <a:rPr lang="en-US" altLang="zh-TW" dirty="0"/>
              <a:t/>
            </a:r>
            <a:br>
              <a:rPr lang="en-US" altLang="zh-TW" dirty="0"/>
            </a:br>
            <a:r>
              <a:rPr lang="en-US" altLang="zh-TW" dirty="0"/>
              <a:t/>
            </a:r>
            <a:br>
              <a:rPr lang="en-US" altLang="zh-TW" dirty="0"/>
            </a:br>
            <a:r>
              <a:rPr lang="en-US" altLang="zh-TW" sz="4800" dirty="0"/>
              <a:t>1.MITRE</a:t>
            </a:r>
            <a:r>
              <a:rPr lang="zh-TW" altLang="en-US" sz="4800" dirty="0"/>
              <a:t> </a:t>
            </a:r>
            <a:r>
              <a:rPr lang="en-US" altLang="zh-TW" sz="4800" dirty="0"/>
              <a:t>ATT&amp;CK</a:t>
            </a:r>
            <a:endParaRPr lang="zh-TW" altLang="en-US" sz="4800" dirty="0"/>
          </a:p>
        </p:txBody>
      </p:sp>
      <p:sp>
        <p:nvSpPr>
          <p:cNvPr id="3" name="副標題 2"/>
          <p:cNvSpPr>
            <a:spLocks noGrp="1"/>
          </p:cNvSpPr>
          <p:nvPr>
            <p:ph type="subTitle" idx="1"/>
          </p:nvPr>
        </p:nvSpPr>
        <p:spPr>
          <a:xfrm>
            <a:off x="1051560" y="4803899"/>
            <a:ext cx="7891272" cy="1069848"/>
          </a:xfrm>
        </p:spPr>
        <p:txBody>
          <a:bodyPr>
            <a:normAutofit fontScale="92500" lnSpcReduction="20000"/>
          </a:bodyPr>
          <a:lstStyle/>
          <a:p>
            <a:r>
              <a:rPr lang="zh-TW" altLang="en-US" dirty="0"/>
              <a:t>崑山科技大學 雲端運算暨資通安全研發中心主任</a:t>
            </a:r>
            <a:endParaRPr lang="en-US" altLang="zh-TW" dirty="0"/>
          </a:p>
          <a:p>
            <a:r>
              <a:rPr lang="zh-TW" altLang="en-US" dirty="0" smtClean="0"/>
              <a:t>指導老師</a:t>
            </a:r>
            <a:r>
              <a:rPr lang="en-US" altLang="zh-TW" dirty="0" smtClean="0"/>
              <a:t>:</a:t>
            </a:r>
            <a:r>
              <a:rPr lang="zh-TW" altLang="en-US" dirty="0" smtClean="0"/>
              <a:t>曾</a:t>
            </a:r>
            <a:r>
              <a:rPr lang="zh-TW" altLang="en-US" dirty="0"/>
              <a:t>龍</a:t>
            </a:r>
            <a:endParaRPr lang="en-US" altLang="zh-TW" dirty="0"/>
          </a:p>
          <a:p>
            <a:r>
              <a:rPr lang="zh-TW" altLang="en-US" dirty="0" smtClean="0"/>
              <a:t>學生</a:t>
            </a:r>
            <a:r>
              <a:rPr lang="en-US" altLang="zh-TW" dirty="0" smtClean="0"/>
              <a:t>:</a:t>
            </a:r>
            <a:r>
              <a:rPr lang="zh-TW" altLang="en-US" dirty="0" smtClean="0"/>
              <a:t>董宸維</a:t>
            </a:r>
            <a:endParaRPr lang="zh-TW" altLang="en-US" dirty="0"/>
          </a:p>
        </p:txBody>
      </p:sp>
      <p:sp>
        <p:nvSpPr>
          <p:cNvPr id="4" name="投影片編號版面配置區 3">
            <a:extLst>
              <a:ext uri="{FF2B5EF4-FFF2-40B4-BE49-F238E27FC236}">
                <a16:creationId xmlns:a16="http://schemas.microsoft.com/office/drawing/2014/main" id="{B0044852-9405-4EAD-9BB1-92E943890153}"/>
              </a:ext>
            </a:extLst>
          </p:cNvPr>
          <p:cNvSpPr>
            <a:spLocks noGrp="1"/>
          </p:cNvSpPr>
          <p:nvPr>
            <p:ph type="sldNum" sz="quarter" idx="12"/>
          </p:nvPr>
        </p:nvSpPr>
        <p:spPr/>
        <p:txBody>
          <a:bodyPr/>
          <a:lstStyle/>
          <a:p>
            <a:fld id="{7F744221-BDCB-440C-89EF-463871313D3B}" type="slidenum">
              <a:rPr lang="zh-TW" altLang="en-US" smtClean="0"/>
              <a:t>1</a:t>
            </a:fld>
            <a:endParaRPr lang="zh-TW" altLang="en-US"/>
          </a:p>
        </p:txBody>
      </p:sp>
    </p:spTree>
    <p:extLst>
      <p:ext uri="{BB962C8B-B14F-4D97-AF65-F5344CB8AC3E}">
        <p14:creationId xmlns:p14="http://schemas.microsoft.com/office/powerpoint/2010/main" val="27451502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93354"/>
            <a:ext cx="4568110" cy="461665"/>
          </a:xfrm>
          <a:prstGeom prst="rect">
            <a:avLst/>
          </a:prstGeom>
        </p:spPr>
        <p:txBody>
          <a:bodyPr wrap="none">
            <a:spAutoFit/>
          </a:bodyPr>
          <a:lstStyle/>
          <a:p>
            <a:r>
              <a:rPr lang="en-US" altLang="zh-TW" sz="2400" b="1" dirty="0">
                <a:solidFill>
                  <a:srgbClr val="39434C"/>
                </a:solidFill>
                <a:latin typeface="Roboto-Light"/>
              </a:rPr>
              <a:t>Procedure </a:t>
            </a:r>
            <a:r>
              <a:rPr lang="en-US" altLang="zh-TW" sz="2400" b="1" dirty="0" smtClean="0">
                <a:solidFill>
                  <a:srgbClr val="39434C"/>
                </a:solidFill>
                <a:latin typeface="Roboto-Light"/>
              </a:rPr>
              <a:t>Examples</a:t>
            </a:r>
            <a:r>
              <a:rPr lang="zh-TW" altLang="en-US" sz="2400" b="1" dirty="0" smtClean="0">
                <a:solidFill>
                  <a:srgbClr val="39434C"/>
                </a:solidFill>
                <a:latin typeface="Roboto-Light"/>
              </a:rPr>
              <a:t> 程式範例</a:t>
            </a:r>
            <a:endParaRPr lang="zh-TW" altLang="en-US" sz="2400" b="1" dirty="0"/>
          </a:p>
        </p:txBody>
      </p:sp>
      <p:sp>
        <p:nvSpPr>
          <p:cNvPr id="3" name="矩形 2"/>
          <p:cNvSpPr/>
          <p:nvPr/>
        </p:nvSpPr>
        <p:spPr>
          <a:xfrm>
            <a:off x="0" y="4454746"/>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4" name="表格 3"/>
          <p:cNvGraphicFramePr>
            <a:graphicFrameLocks noGrp="1"/>
          </p:cNvGraphicFramePr>
          <p:nvPr>
            <p:extLst>
              <p:ext uri="{D42A27DB-BD31-4B8C-83A1-F6EECF244321}">
                <p14:modId xmlns:p14="http://schemas.microsoft.com/office/powerpoint/2010/main" val="424272186"/>
              </p:ext>
            </p:extLst>
          </p:nvPr>
        </p:nvGraphicFramePr>
        <p:xfrm>
          <a:off x="128416" y="2775618"/>
          <a:ext cx="11804985" cy="1417900"/>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259216">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881349">
                <a:tc>
                  <a:txBody>
                    <a:bodyPr/>
                    <a:lstStyle/>
                    <a:p>
                      <a:pPr fontAlgn="t"/>
                      <a:r>
                        <a:rPr lang="en-US" sz="1400" b="1" u="none" strike="noStrike" dirty="0" smtClean="0">
                          <a:solidFill>
                            <a:srgbClr val="4F7CAC"/>
                          </a:solidFill>
                          <a:effectLst/>
                          <a:hlinkClick r:id="rId2"/>
                        </a:rPr>
                        <a:t>M1056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400" b="1" u="none" strike="noStrike" dirty="0">
                          <a:solidFill>
                            <a:srgbClr val="4F7CAC"/>
                          </a:solidFill>
                          <a:effectLst/>
                          <a:hlinkClick r:id="rId2"/>
                        </a:rPr>
                        <a:t>Pre-compromise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sz="1400" b="1" dirty="0">
                          <a:effectLst/>
                        </a:rPr>
                        <a:t>This technique cannot be easily mitigated with preventive controls since it is based on behaviors</a:t>
                      </a:r>
                      <a:r>
                        <a:rPr lang="zh-TW" altLang="en-US" sz="1400" b="1" dirty="0">
                          <a:effectLst/>
                        </a:rPr>
                        <a:t> </a:t>
                      </a:r>
                      <a:r>
                        <a:rPr lang="en-US" sz="1400" b="1" dirty="0">
                          <a:effectLst/>
                        </a:rPr>
                        <a:t>performed outside of the scope of enterprise defenses and controls. </a:t>
                      </a:r>
                      <a:r>
                        <a:rPr lang="zh-TW" altLang="en-US" sz="1400" b="1" i="0" kern="1200" dirty="0">
                          <a:solidFill>
                            <a:schemeClr val="tx1"/>
                          </a:solidFill>
                          <a:effectLst/>
                          <a:latin typeface="+mn-lt"/>
                          <a:ea typeface="+mn-ea"/>
                          <a:cs typeface="+mn-cs"/>
                        </a:rPr>
                        <a:t>這種技術無法通過預防性控制輕鬆緩解，因為它基於在企業防禦和控制範圍之外執行的行為。</a:t>
                      </a:r>
                      <a:endParaRPr lang="en-US" altLang="zh-TW" sz="1400" b="1" i="0" kern="1200" dirty="0">
                        <a:solidFill>
                          <a:schemeClr val="tx1"/>
                        </a:solidFill>
                        <a:effectLst/>
                        <a:latin typeface="+mn-lt"/>
                        <a:ea typeface="+mn-ea"/>
                        <a:cs typeface="+mn-cs"/>
                      </a:endParaRPr>
                    </a:p>
                    <a:p>
                      <a:pPr marL="285750" indent="-285750" fontAlgn="t">
                        <a:buFont typeface="Wingdings" panose="05000000000000000000" pitchFamily="2" charset="2"/>
                        <a:buChar char="n"/>
                      </a:pPr>
                      <a:r>
                        <a:rPr lang="en-US" sz="1400" b="1" dirty="0">
                          <a:effectLst/>
                        </a:rPr>
                        <a:t>Efforts should focus on minimizing the amount and sensitivity of data available to external parties.</a:t>
                      </a:r>
                      <a:r>
                        <a:rPr lang="zh-TW" altLang="en-US" sz="1400" b="1" i="0" kern="1200" dirty="0">
                          <a:solidFill>
                            <a:schemeClr val="tx1"/>
                          </a:solidFill>
                          <a:effectLst/>
                          <a:latin typeface="+mn-lt"/>
                          <a:ea typeface="+mn-ea"/>
                          <a:cs typeface="+mn-cs"/>
                        </a:rPr>
                        <a:t>應重點努力最大限度地減少外部各方可用數據的數量和敏感性。</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6" name="矩形 5"/>
          <p:cNvSpPr/>
          <p:nvPr/>
        </p:nvSpPr>
        <p:spPr>
          <a:xfrm>
            <a:off x="0" y="83683"/>
            <a:ext cx="4315605" cy="584775"/>
          </a:xfrm>
          <a:prstGeom prst="rect">
            <a:avLst/>
          </a:prstGeom>
        </p:spPr>
        <p:txBody>
          <a:bodyPr wrap="none">
            <a:spAutoFit/>
          </a:bodyPr>
          <a:lstStyle/>
          <a:p>
            <a:r>
              <a:rPr lang="en-US" altLang="zh-TW" sz="3200" dirty="0"/>
              <a:t>1.</a:t>
            </a:r>
            <a:r>
              <a:rPr lang="zh-TW" altLang="en-US" sz="2400" dirty="0"/>
              <a:t>偵察</a:t>
            </a:r>
            <a:r>
              <a:rPr lang="en-US" altLang="zh-TW" sz="2400" dirty="0"/>
              <a:t>Reconnaissance</a:t>
            </a:r>
            <a:r>
              <a:rPr lang="zh-TW" altLang="en-US" sz="2400" dirty="0"/>
              <a:t> 戰術</a:t>
            </a:r>
            <a:r>
              <a:rPr lang="en-US" altLang="zh-TW" sz="3200" dirty="0" smtClean="0"/>
              <a:t>|</a:t>
            </a:r>
            <a:endParaRPr lang="en-US" altLang="zh-TW" sz="2000" dirty="0"/>
          </a:p>
        </p:txBody>
      </p:sp>
      <p:sp>
        <p:nvSpPr>
          <p:cNvPr id="7" name="投影片編號版面配置區 6"/>
          <p:cNvSpPr>
            <a:spLocks noGrp="1"/>
          </p:cNvSpPr>
          <p:nvPr>
            <p:ph type="sldNum" sz="quarter" idx="12"/>
          </p:nvPr>
        </p:nvSpPr>
        <p:spPr/>
        <p:txBody>
          <a:bodyPr/>
          <a:lstStyle/>
          <a:p>
            <a:fld id="{D16C3A51-89D0-4E4D-AA61-5A30A561532A}" type="slidenum">
              <a:rPr lang="zh-TW" altLang="en-US" smtClean="0"/>
              <a:t>10</a:t>
            </a:fld>
            <a:endParaRPr lang="zh-TW" altLang="en-US"/>
          </a:p>
        </p:txBody>
      </p:sp>
      <p:graphicFrame>
        <p:nvGraphicFramePr>
          <p:cNvPr id="8" name="表格 7"/>
          <p:cNvGraphicFramePr>
            <a:graphicFrameLocks noGrp="1"/>
          </p:cNvGraphicFramePr>
          <p:nvPr>
            <p:extLst>
              <p:ext uri="{D42A27DB-BD31-4B8C-83A1-F6EECF244321}">
                <p14:modId xmlns:p14="http://schemas.microsoft.com/office/powerpoint/2010/main" val="692924758"/>
              </p:ext>
            </p:extLst>
          </p:nvPr>
        </p:nvGraphicFramePr>
        <p:xfrm>
          <a:off x="128415" y="5178829"/>
          <a:ext cx="10528501" cy="1459715"/>
        </p:xfrm>
        <a:graphic>
          <a:graphicData uri="http://schemas.openxmlformats.org/drawingml/2006/table">
            <a:tbl>
              <a:tblPr firstRow="1" bandRow="1">
                <a:tableStyleId>{5C22544A-7EE6-4342-B048-85BDC9FD1C3A}</a:tableStyleId>
              </a:tblPr>
              <a:tblGrid>
                <a:gridCol w="10528501">
                  <a:extLst>
                    <a:ext uri="{9D8B030D-6E8A-4147-A177-3AD203B41FA5}">
                      <a16:colId xmlns:a16="http://schemas.microsoft.com/office/drawing/2014/main" val="2220712824"/>
                    </a:ext>
                  </a:extLst>
                </a:gridCol>
              </a:tblGrid>
              <a:tr h="1459715">
                <a:tc>
                  <a:txBody>
                    <a:bodyPr/>
                    <a:lstStyle/>
                    <a:p>
                      <a:pPr marL="285750" indent="-285750">
                        <a:buFont typeface="Wingdings" panose="05000000000000000000" pitchFamily="2" charset="2"/>
                        <a:buChar char="n"/>
                      </a:pPr>
                      <a:r>
                        <a:rPr lang="en-US" altLang="zh-TW" sz="1400" b="1" i="0" dirty="0" smtClean="0">
                          <a:solidFill>
                            <a:srgbClr val="39434C"/>
                          </a:solidFill>
                          <a:effectLst/>
                          <a:latin typeface="+mn-lt"/>
                        </a:rPr>
                        <a:t>Much of this activity may have a very high occurrence and associated false positive rate, as well as potentially taking place outside the visibility of the target organization, making detection difficult for defenders.</a:t>
                      </a:r>
                      <a:r>
                        <a:rPr lang="zh-TW" altLang="en-US" sz="1400" b="1" i="0" dirty="0" smtClean="0">
                          <a:solidFill>
                            <a:srgbClr val="39434C"/>
                          </a:solidFill>
                          <a:effectLst/>
                          <a:latin typeface="Roboto-Regular"/>
                        </a:rPr>
                        <a:t>大多數此類活動的發生率和相關誤報率可能非常高，並且可能發生在目標組織的可見性之外，使防禦者難以檢測到。</a:t>
                      </a:r>
                      <a:endParaRPr lang="en-US" altLang="zh-TW" sz="1400" b="1" i="0" dirty="0" smtClean="0">
                        <a:solidFill>
                          <a:srgbClr val="39434C"/>
                        </a:solidFill>
                        <a:effectLst/>
                        <a:latin typeface="Roboto-Regular"/>
                      </a:endParaRPr>
                    </a:p>
                    <a:p>
                      <a:pPr marL="285750" indent="-285750">
                        <a:buFont typeface="Wingdings" panose="05000000000000000000" pitchFamily="2" charset="2"/>
                        <a:buChar char="n"/>
                      </a:pPr>
                      <a:r>
                        <a:rPr lang="en-US" altLang="zh-TW" sz="1400" b="1" i="0" dirty="0" smtClean="0">
                          <a:solidFill>
                            <a:srgbClr val="39434C"/>
                          </a:solidFill>
                          <a:effectLst/>
                          <a:latin typeface="+mn-lt"/>
                        </a:rPr>
                        <a:t>Detection efforts may be focused on related stages of the adversary lifecycle, such as during Initial Access.</a:t>
                      </a:r>
                      <a:r>
                        <a:rPr lang="zh-TW" altLang="en-US" sz="1400" b="1" i="0" dirty="0" smtClean="0">
                          <a:solidFill>
                            <a:srgbClr val="39434C"/>
                          </a:solidFill>
                          <a:effectLst/>
                          <a:latin typeface="Roboto-Regular"/>
                        </a:rPr>
                        <a:t>檢測工作可能集中在對手生命週期的相關階段，例如初始訪問期間。</a:t>
                      </a:r>
                      <a:endParaRPr lang="en-US" altLang="zh-TW" sz="1400" b="1" i="0" dirty="0" smtClean="0">
                        <a:solidFill>
                          <a:srgbClr val="39434C"/>
                        </a:solidFill>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32256805"/>
                  </a:ext>
                </a:extLst>
              </a:tr>
            </a:tbl>
          </a:graphicData>
        </a:graphic>
      </p:graphicFrame>
      <p:sp>
        <p:nvSpPr>
          <p:cNvPr id="9" name="矩形 8"/>
          <p:cNvSpPr/>
          <p:nvPr/>
        </p:nvSpPr>
        <p:spPr>
          <a:xfrm>
            <a:off x="58189" y="2279136"/>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graphicFrame>
        <p:nvGraphicFramePr>
          <p:cNvPr id="10" name="表格 9"/>
          <p:cNvGraphicFramePr>
            <a:graphicFrameLocks noGrp="1"/>
          </p:cNvGraphicFramePr>
          <p:nvPr>
            <p:extLst>
              <p:ext uri="{D42A27DB-BD31-4B8C-83A1-F6EECF244321}">
                <p14:modId xmlns:p14="http://schemas.microsoft.com/office/powerpoint/2010/main" val="2864134750"/>
              </p:ext>
            </p:extLst>
          </p:nvPr>
        </p:nvGraphicFramePr>
        <p:xfrm>
          <a:off x="128416" y="1249417"/>
          <a:ext cx="11804985" cy="945242"/>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21231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663012">
                <a:tc>
                  <a:txBody>
                    <a:bodyPr/>
                    <a:lstStyle/>
                    <a:p>
                      <a:pPr fontAlgn="t"/>
                      <a:r>
                        <a:rPr lang="en-US" altLang="zh-TW" sz="1800" b="0" i="0" u="none" strike="noStrike" kern="1200" dirty="0" smtClean="0">
                          <a:solidFill>
                            <a:schemeClr val="tx1"/>
                          </a:solidFill>
                          <a:effectLst/>
                          <a:latin typeface="+mn-lt"/>
                          <a:ea typeface="+mn-ea"/>
                          <a:cs typeface="+mn-cs"/>
                          <a:hlinkClick r:id="rId3"/>
                        </a:rPr>
                        <a:t>G0125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HAFNIUM</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400" b="0" i="0" u="none" strike="noStrike" kern="1200" dirty="0" smtClean="0">
                          <a:solidFill>
                            <a:schemeClr val="tx1"/>
                          </a:solidFill>
                          <a:effectLst/>
                          <a:latin typeface="+mn-lt"/>
                          <a:ea typeface="+mn-ea"/>
                          <a:cs typeface="+mn-cs"/>
                          <a:hlinkClick r:id="rId3"/>
                        </a:rPr>
                        <a:t>HAFNIUM</a:t>
                      </a:r>
                      <a:r>
                        <a:rPr lang="en-US" sz="1400" b="1" dirty="0" smtClean="0">
                          <a:effectLst/>
                        </a:rPr>
                        <a:t> gathered the fully qualified domain names (FQDNs) for targeted Exchange servers in the victim's environment. </a:t>
                      </a:r>
                      <a:r>
                        <a:rPr lang="en-US" altLang="zh-TW" sz="1400" b="0" i="0" u="none" strike="noStrike" kern="1200" dirty="0" smtClean="0">
                          <a:solidFill>
                            <a:schemeClr val="tx1"/>
                          </a:solidFill>
                          <a:effectLst/>
                          <a:latin typeface="+mn-lt"/>
                          <a:ea typeface="+mn-ea"/>
                          <a:cs typeface="+mn-cs"/>
                          <a:hlinkClick r:id="rId3"/>
                        </a:rPr>
                        <a:t>HAFNIUM</a:t>
                      </a:r>
                      <a:r>
                        <a:rPr lang="zh-TW" altLang="en-US" sz="1400" b="1" dirty="0" smtClean="0">
                          <a:effectLst/>
                        </a:rPr>
                        <a:t>收集了受害者環境中目標 </a:t>
                      </a:r>
                      <a:r>
                        <a:rPr lang="en-US" sz="1400" b="1" dirty="0" smtClean="0">
                          <a:effectLst/>
                        </a:rPr>
                        <a:t>Exchange </a:t>
                      </a:r>
                      <a:r>
                        <a:rPr lang="zh-TW" altLang="en-US" sz="1400" b="1" dirty="0" smtClean="0">
                          <a:effectLst/>
                        </a:rPr>
                        <a:t>伺服器的完全限定網域名稱 </a:t>
                      </a:r>
                      <a:r>
                        <a:rPr lang="en-US" altLang="zh-TW" sz="1400" b="1" dirty="0" smtClean="0">
                          <a:effectLst/>
                        </a:rPr>
                        <a:t>(</a:t>
                      </a:r>
                      <a:r>
                        <a:rPr lang="en-US" sz="1400" b="1" dirty="0" smtClean="0">
                          <a:effectLst/>
                        </a:rPr>
                        <a:t>FQDN)。</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11" name="文字方塊 10"/>
          <p:cNvSpPr txBox="1"/>
          <p:nvPr/>
        </p:nvSpPr>
        <p:spPr>
          <a:xfrm>
            <a:off x="4091227" y="264106"/>
            <a:ext cx="7718203" cy="369332"/>
          </a:xfrm>
          <a:prstGeom prst="rect">
            <a:avLst/>
          </a:prstGeom>
          <a:noFill/>
        </p:spPr>
        <p:txBody>
          <a:bodyPr wrap="none" rtlCol="0">
            <a:spAutoFit/>
          </a:bodyPr>
          <a:lstStyle/>
          <a:p>
            <a:r>
              <a:rPr lang="en-US" altLang="zh-TW" dirty="0"/>
              <a:t>4</a:t>
            </a:r>
            <a:r>
              <a:rPr lang="en-US" altLang="zh-TW" dirty="0" smtClean="0"/>
              <a:t>.</a:t>
            </a:r>
            <a:r>
              <a:rPr lang="zh-TW" altLang="en-US" dirty="0">
                <a:effectLst>
                  <a:outerShdw blurRad="38100" dist="38100" dir="2700000" algn="tl">
                    <a:srgbClr val="000000">
                      <a:alpha val="43137"/>
                    </a:srgbClr>
                  </a:outerShdw>
                </a:effectLst>
              </a:rPr>
              <a:t>收集受害者網路訊息 </a:t>
            </a:r>
            <a:r>
              <a:rPr lang="en-US" altLang="zh-TW" dirty="0">
                <a:effectLst>
                  <a:outerShdw blurRad="38100" dist="38100" dir="2700000" algn="tl">
                    <a:srgbClr val="000000">
                      <a:alpha val="43137"/>
                    </a:srgbClr>
                  </a:outerShdw>
                </a:effectLst>
              </a:rPr>
              <a:t>Gather Victim Network </a:t>
            </a:r>
            <a:r>
              <a:rPr lang="en-US" altLang="zh-TW" dirty="0" smtClean="0">
                <a:effectLst>
                  <a:outerShdw blurRad="38100" dist="38100" dir="2700000" algn="tl">
                    <a:srgbClr val="000000">
                      <a:alpha val="43137"/>
                    </a:srgbClr>
                  </a:outerShdw>
                </a:effectLst>
              </a:rPr>
              <a:t>Information</a:t>
            </a:r>
            <a:r>
              <a:rPr lang="zh-TW" altLang="en-US" dirty="0" smtClean="0">
                <a:effectLst>
                  <a:outerShdw blurRad="38100" dist="38100" dir="2700000" algn="tl">
                    <a:srgbClr val="000000">
                      <a:alpha val="43137"/>
                    </a:srgbClr>
                  </a:outerShdw>
                </a:effectLst>
              </a:rPr>
              <a:t> </a:t>
            </a:r>
            <a:r>
              <a:rPr lang="en-US" altLang="zh-TW" dirty="0" smtClean="0">
                <a:solidFill>
                  <a:prstClr val="black"/>
                </a:solidFill>
              </a:rPr>
              <a:t>T1590 </a:t>
            </a:r>
            <a:r>
              <a:rPr lang="en-US" altLang="zh-TW" dirty="0">
                <a:solidFill>
                  <a:prstClr val="black"/>
                </a:solidFill>
              </a:rPr>
              <a:t>(6)</a:t>
            </a:r>
            <a:r>
              <a:rPr lang="zh-TW" altLang="en-US" dirty="0">
                <a:solidFill>
                  <a:prstClr val="black"/>
                </a:solidFill>
              </a:rPr>
              <a:t>技術</a:t>
            </a:r>
            <a:endParaRPr lang="zh-TW" altLang="en-US" dirty="0"/>
          </a:p>
        </p:txBody>
      </p:sp>
    </p:spTree>
    <p:extLst>
      <p:ext uri="{BB962C8B-B14F-4D97-AF65-F5344CB8AC3E}">
        <p14:creationId xmlns:p14="http://schemas.microsoft.com/office/powerpoint/2010/main" val="19230974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264814118"/>
              </p:ext>
            </p:extLst>
          </p:nvPr>
        </p:nvGraphicFramePr>
        <p:xfrm>
          <a:off x="184410" y="219187"/>
          <a:ext cx="11419986" cy="4895712"/>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r>
                        <a:rPr lang="en-US" altLang="zh-TW" sz="2800" dirty="0" smtClean="0"/>
                        <a:t>2.</a:t>
                      </a:r>
                      <a:r>
                        <a:rPr lang="zh-TW" altLang="en-US" sz="2800" dirty="0" smtClean="0"/>
                        <a:t>資源開發</a:t>
                      </a:r>
                      <a:r>
                        <a:rPr lang="en-US" altLang="zh-TW" sz="2800" dirty="0" smtClean="0"/>
                        <a:t>Resource Development </a:t>
                      </a:r>
                      <a:r>
                        <a:rPr lang="zh-TW" altLang="en-US" sz="2800" dirty="0" smtClean="0"/>
                        <a:t>戰術的</a:t>
                      </a:r>
                      <a:r>
                        <a:rPr lang="en-US" altLang="zh-TW" sz="2800" dirty="0" smtClean="0"/>
                        <a:t>8</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en-US" altLang="zh-TW" sz="2800" b="1" dirty="0" smtClean="0"/>
                        <a:t>.</a:t>
                      </a:r>
                      <a:r>
                        <a:rPr lang="zh-TW" altLang="en-US" sz="2800" b="1" dirty="0" smtClean="0"/>
                        <a:t>取得存取權限</a:t>
                      </a:r>
                      <a:r>
                        <a:rPr lang="zh-TW" altLang="en-US" sz="2800" b="1" dirty="0"/>
                        <a:t> </a:t>
                      </a:r>
                      <a:r>
                        <a:rPr lang="en-US" altLang="zh-TW" sz="2800" b="1" dirty="0" smtClean="0"/>
                        <a:t>Acquire Access</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2</a:t>
                      </a:r>
                      <a:r>
                        <a:rPr lang="en-US" altLang="zh-TW" sz="2800" b="1" dirty="0" smtClean="0"/>
                        <a:t>.</a:t>
                      </a:r>
                      <a:r>
                        <a:rPr lang="zh-TW" altLang="en-US" sz="2800" b="1" dirty="0" smtClean="0"/>
                        <a:t>取得基礎設施 </a:t>
                      </a:r>
                      <a:r>
                        <a:rPr lang="en-US" altLang="zh-TW" sz="2800" b="1" dirty="0" smtClean="0"/>
                        <a:t>Acquire Infrastructure (8)</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3</a:t>
                      </a:r>
                      <a:r>
                        <a:rPr lang="en-US" altLang="zh-TW" sz="2800" b="1" dirty="0" smtClean="0"/>
                        <a:t>.</a:t>
                      </a:r>
                      <a:r>
                        <a:rPr lang="zh-TW" altLang="en-US" sz="2800" b="1" dirty="0" smtClean="0"/>
                        <a:t>洩漏帳戶 </a:t>
                      </a:r>
                      <a:r>
                        <a:rPr lang="en-US" altLang="zh-TW" sz="2800" b="1" dirty="0" smtClean="0"/>
                        <a:t>Compromise Accounts (3)</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en-US" altLang="zh-TW" sz="2800" b="1" dirty="0" smtClean="0"/>
                        <a:t>.</a:t>
                      </a:r>
                      <a:r>
                        <a:rPr lang="zh-TW" altLang="en-US" sz="2800" b="1" dirty="0" smtClean="0"/>
                        <a:t>損害基礎設施 </a:t>
                      </a:r>
                      <a:r>
                        <a:rPr lang="en-US" altLang="zh-TW" sz="2800" b="1" dirty="0" smtClean="0"/>
                        <a:t>Compromise Infrastructure (7)</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en-US" altLang="zh-TW" sz="2800" b="1" dirty="0" smtClean="0"/>
                        <a:t>.</a:t>
                      </a:r>
                      <a:r>
                        <a:rPr lang="zh-TW" altLang="en-US" sz="2800" b="1" dirty="0" smtClean="0"/>
                        <a:t>發展能力 </a:t>
                      </a:r>
                      <a:r>
                        <a:rPr lang="en-US" altLang="zh-TW" sz="2800" b="1" dirty="0" smtClean="0"/>
                        <a:t>Develop Capabilities (4</a:t>
                      </a:r>
                      <a:r>
                        <a:rPr lang="en-US" altLang="zh-TW" sz="2800" b="1" dirty="0"/>
                        <a:t>)</a:t>
                      </a:r>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en-US" altLang="zh-TW" sz="2800" b="1" dirty="0" smtClean="0"/>
                        <a:t>.</a:t>
                      </a:r>
                      <a:r>
                        <a:rPr lang="zh-TW" altLang="en-US" sz="2800" b="1" dirty="0" smtClean="0"/>
                        <a:t>建立帳戶</a:t>
                      </a:r>
                      <a:r>
                        <a:rPr lang="zh-TW" altLang="en-US" sz="2800" b="1" dirty="0">
                          <a:solidFill>
                            <a:srgbClr val="FF0000"/>
                          </a:solidFill>
                        </a:rPr>
                        <a:t> </a:t>
                      </a:r>
                      <a:r>
                        <a:rPr lang="en-US" altLang="zh-TW" sz="2800" b="1" dirty="0" smtClean="0"/>
                        <a:t> Establish Accounts (</a:t>
                      </a:r>
                      <a:r>
                        <a:rPr lang="en-US" altLang="zh-TW" sz="2800" b="1" dirty="0"/>
                        <a:t>3)</a:t>
                      </a:r>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en-US" altLang="zh-TW" sz="2800" b="1" dirty="0" smtClean="0"/>
                        <a:t>.</a:t>
                      </a:r>
                      <a:r>
                        <a:rPr lang="zh-TW" altLang="en-US" sz="2800" b="1" dirty="0" smtClean="0"/>
                        <a:t>獲得能力 </a:t>
                      </a:r>
                      <a:r>
                        <a:rPr lang="en-US" altLang="zh-TW" sz="2800" b="1" dirty="0" smtClean="0"/>
                        <a:t>Obtain Capabilities (6)</a:t>
                      </a:r>
                      <a:endParaRPr lang="en-US" altLang="zh-TW" sz="2800" b="1" dirty="0"/>
                    </a:p>
                  </a:txBody>
                  <a:tcPr/>
                </a:tc>
                <a:extLst>
                  <a:ext uri="{0D108BD9-81ED-4DB2-BD59-A6C34878D82A}">
                    <a16:rowId xmlns:a16="http://schemas.microsoft.com/office/drawing/2014/main" val="211472250"/>
                  </a:ext>
                </a:extLst>
              </a:tr>
              <a:tr h="543968">
                <a:tc>
                  <a:txBody>
                    <a:bodyPr/>
                    <a:lstStyle/>
                    <a:p>
                      <a:r>
                        <a:rPr lang="en-US" altLang="zh-TW" sz="2800" b="1" dirty="0"/>
                        <a:t>8</a:t>
                      </a:r>
                      <a:r>
                        <a:rPr lang="en-US" altLang="zh-TW" sz="2800" b="1" dirty="0" smtClean="0"/>
                        <a:t>.</a:t>
                      </a:r>
                      <a:r>
                        <a:rPr lang="zh-TW" altLang="en-US" sz="2800" b="1" dirty="0" smtClean="0"/>
                        <a:t>舞台能力 </a:t>
                      </a:r>
                      <a:r>
                        <a:rPr lang="en-US" altLang="zh-TW" sz="2800" b="1" dirty="0" smtClean="0"/>
                        <a:t>Stage Capabilities (6)</a:t>
                      </a:r>
                      <a:endParaRPr lang="en-US" altLang="zh-TW" sz="2800" b="1" dirty="0"/>
                    </a:p>
                  </a:txBody>
                  <a:tcPr/>
                </a:tc>
                <a:extLst>
                  <a:ext uri="{0D108BD9-81ED-4DB2-BD59-A6C34878D82A}">
                    <a16:rowId xmlns:a16="http://schemas.microsoft.com/office/drawing/2014/main" val="1551759250"/>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t>11</a:t>
            </a:fld>
            <a:endParaRPr lang="zh-TW" altLang="en-US"/>
          </a:p>
        </p:txBody>
      </p:sp>
    </p:spTree>
    <p:extLst>
      <p:ext uri="{BB962C8B-B14F-4D97-AF65-F5344CB8AC3E}">
        <p14:creationId xmlns:p14="http://schemas.microsoft.com/office/powerpoint/2010/main" val="32185097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t>12</a:t>
            </a:fld>
            <a:endParaRPr lang="zh-TW" altLang="en-US"/>
          </a:p>
        </p:txBody>
      </p:sp>
      <p:sp>
        <p:nvSpPr>
          <p:cNvPr id="3" name="矩形 2"/>
          <p:cNvSpPr/>
          <p:nvPr/>
        </p:nvSpPr>
        <p:spPr>
          <a:xfrm>
            <a:off x="0" y="136525"/>
            <a:ext cx="7469352" cy="584775"/>
          </a:xfrm>
          <a:prstGeom prst="rect">
            <a:avLst/>
          </a:prstGeom>
        </p:spPr>
        <p:txBody>
          <a:bodyPr wrap="none">
            <a:spAutoFit/>
          </a:bodyPr>
          <a:lstStyle/>
          <a:p>
            <a:r>
              <a:rPr lang="en-US" altLang="zh-TW" sz="3200" dirty="0"/>
              <a:t>2</a:t>
            </a:r>
            <a:r>
              <a:rPr lang="en-US" altLang="zh-TW" sz="3200" dirty="0" smtClean="0"/>
              <a:t>.</a:t>
            </a:r>
            <a:r>
              <a:rPr lang="zh-TW" altLang="en-US" sz="3200" dirty="0"/>
              <a:t>資源開發</a:t>
            </a:r>
            <a:r>
              <a:rPr lang="en-US" altLang="zh-TW" sz="3200" dirty="0" smtClean="0"/>
              <a:t>Resource </a:t>
            </a:r>
            <a:r>
              <a:rPr lang="en-US" altLang="zh-TW" sz="3200" dirty="0"/>
              <a:t>Development</a:t>
            </a:r>
            <a:r>
              <a:rPr lang="zh-TW" altLang="en-US" sz="3200" dirty="0" smtClean="0"/>
              <a:t> 戰術</a:t>
            </a:r>
            <a:endParaRPr lang="en-US" altLang="zh-TW" sz="2400" dirty="0"/>
          </a:p>
        </p:txBody>
      </p:sp>
      <p:sp>
        <p:nvSpPr>
          <p:cNvPr id="6" name="矩形 5"/>
          <p:cNvSpPr/>
          <p:nvPr/>
        </p:nvSpPr>
        <p:spPr>
          <a:xfrm>
            <a:off x="0" y="634369"/>
            <a:ext cx="10640291" cy="461665"/>
          </a:xfrm>
          <a:prstGeom prst="rect">
            <a:avLst/>
          </a:prstGeom>
        </p:spPr>
        <p:txBody>
          <a:bodyPr wrap="square">
            <a:spAutoFit/>
          </a:bodyPr>
          <a:lstStyle/>
          <a:p>
            <a:pPr lvl="0"/>
            <a:r>
              <a:rPr lang="en-US" altLang="zh-TW" sz="2400" dirty="0">
                <a:solidFill>
                  <a:prstClr val="black"/>
                </a:solidFill>
              </a:rPr>
              <a:t>4</a:t>
            </a:r>
            <a:r>
              <a:rPr lang="en-US" altLang="zh-TW" sz="2400" dirty="0" smtClean="0">
                <a:solidFill>
                  <a:prstClr val="black"/>
                </a:solidFill>
              </a:rPr>
              <a:t>.</a:t>
            </a:r>
            <a:r>
              <a:rPr lang="zh-TW" altLang="en-US" sz="2400" b="1" dirty="0" smtClean="0">
                <a:solidFill>
                  <a:srgbClr val="FF0000"/>
                </a:solidFill>
                <a:effectLst>
                  <a:outerShdw blurRad="38100" dist="38100" dir="2700000" algn="tl">
                    <a:srgbClr val="000000">
                      <a:alpha val="43137"/>
                    </a:srgbClr>
                  </a:outerShdw>
                </a:effectLst>
              </a:rPr>
              <a:t>破</a:t>
            </a:r>
            <a:r>
              <a:rPr lang="zh-TW" altLang="en-US" sz="2400" b="1" dirty="0">
                <a:solidFill>
                  <a:srgbClr val="FF0000"/>
                </a:solidFill>
                <a:effectLst>
                  <a:outerShdw blurRad="38100" dist="38100" dir="2700000" algn="tl">
                    <a:srgbClr val="000000">
                      <a:alpha val="43137"/>
                    </a:srgbClr>
                  </a:outerShdw>
                </a:effectLst>
              </a:rPr>
              <a:t>壞</a:t>
            </a:r>
            <a:r>
              <a:rPr lang="zh-TW" altLang="en-US" sz="2400" b="1" dirty="0" smtClean="0">
                <a:solidFill>
                  <a:srgbClr val="FF0000"/>
                </a:solidFill>
                <a:effectLst>
                  <a:outerShdw blurRad="38100" dist="38100" dir="2700000" algn="tl">
                    <a:srgbClr val="000000">
                      <a:alpha val="43137"/>
                    </a:srgbClr>
                  </a:outerShdw>
                </a:effectLst>
              </a:rPr>
              <a:t>基礎</a:t>
            </a:r>
            <a:r>
              <a:rPr lang="zh-TW" altLang="en-US" sz="2400" b="1" dirty="0">
                <a:solidFill>
                  <a:srgbClr val="FF0000"/>
                </a:solidFill>
                <a:effectLst>
                  <a:outerShdw blurRad="38100" dist="38100" dir="2700000" algn="tl">
                    <a:srgbClr val="000000">
                      <a:alpha val="43137"/>
                    </a:srgbClr>
                  </a:outerShdw>
                </a:effectLst>
              </a:rPr>
              <a:t>設施 </a:t>
            </a:r>
            <a:r>
              <a:rPr lang="en-US" altLang="zh-TW" sz="2400" b="1" dirty="0" smtClean="0">
                <a:solidFill>
                  <a:srgbClr val="FF0000"/>
                </a:solidFill>
                <a:effectLst>
                  <a:outerShdw blurRad="38100" dist="38100" dir="2700000" algn="tl">
                    <a:srgbClr val="000000">
                      <a:alpha val="43137"/>
                    </a:srgbClr>
                  </a:outerShdw>
                </a:effectLst>
              </a:rPr>
              <a:t>Compromise Infrastructure</a:t>
            </a:r>
            <a:r>
              <a:rPr lang="zh-TW" altLang="en-US" sz="2400" b="1" dirty="0" smtClean="0">
                <a:solidFill>
                  <a:srgbClr val="FF0000"/>
                </a:solidFill>
                <a:effectLst>
                  <a:outerShdw blurRad="38100" dist="38100" dir="2700000" algn="tl">
                    <a:srgbClr val="000000">
                      <a:alpha val="43137"/>
                    </a:srgbClr>
                  </a:outerShdw>
                </a:effectLst>
              </a:rPr>
              <a:t> </a:t>
            </a:r>
            <a:r>
              <a:rPr lang="en-US" altLang="zh-TW" sz="2400" dirty="0" smtClean="0">
                <a:solidFill>
                  <a:prstClr val="black"/>
                </a:solidFill>
              </a:rPr>
              <a:t>T1584 (7)</a:t>
            </a:r>
            <a:r>
              <a:rPr lang="zh-TW" altLang="en-US" sz="2400" dirty="0" smtClean="0">
                <a:solidFill>
                  <a:prstClr val="black"/>
                </a:solidFill>
              </a:rPr>
              <a:t>技術</a:t>
            </a:r>
            <a:endParaRPr lang="en-US" altLang="zh-TW" sz="2400" dirty="0">
              <a:solidFill>
                <a:prstClr val="black"/>
              </a:solidFill>
            </a:endParaRPr>
          </a:p>
        </p:txBody>
      </p:sp>
      <p:sp>
        <p:nvSpPr>
          <p:cNvPr id="7" name="文字方塊 6"/>
          <p:cNvSpPr txBox="1"/>
          <p:nvPr/>
        </p:nvSpPr>
        <p:spPr>
          <a:xfrm>
            <a:off x="-28012" y="965886"/>
            <a:ext cx="7934993" cy="3416320"/>
          </a:xfrm>
          <a:prstGeom prst="rect">
            <a:avLst/>
          </a:prstGeom>
          <a:noFill/>
        </p:spPr>
        <p:txBody>
          <a:bodyPr wrap="none" rtlCol="0">
            <a:spAutoFit/>
          </a:bodyPr>
          <a:lstStyle/>
          <a:p>
            <a:pPr marL="285750" indent="-285750">
              <a:buFont typeface="Wingdings" panose="05000000000000000000" pitchFamily="2" charset="2"/>
              <a:buChar char="l"/>
            </a:pPr>
            <a:r>
              <a:rPr lang="en-US" altLang="zh-TW" dirty="0"/>
              <a:t>Adversaries(</a:t>
            </a:r>
            <a:r>
              <a:rPr lang="zh-TW" altLang="en-US" dirty="0"/>
              <a:t>攻擊者</a:t>
            </a:r>
            <a:r>
              <a:rPr lang="en-US" altLang="zh-TW" dirty="0"/>
              <a:t>)</a:t>
            </a:r>
            <a:r>
              <a:rPr lang="zh-TW" altLang="en-US" dirty="0" smtClean="0"/>
              <a:t>可能</a:t>
            </a:r>
            <a:r>
              <a:rPr lang="zh-TW" altLang="en-US" dirty="0"/>
              <a:t>會破壞可在定位過程中使用的第三方基礎設施</a:t>
            </a:r>
            <a:r>
              <a:rPr lang="zh-TW" altLang="en-US" dirty="0" smtClean="0"/>
              <a:t>。</a:t>
            </a:r>
            <a:endParaRPr lang="en-US" altLang="zh-TW" dirty="0" smtClean="0"/>
          </a:p>
          <a:p>
            <a:pPr marL="285750" indent="-285750">
              <a:buFont typeface="Wingdings" panose="05000000000000000000" pitchFamily="2" charset="2"/>
              <a:buChar char="l"/>
            </a:pPr>
            <a:r>
              <a:rPr lang="zh-TW" altLang="en-US" dirty="0" smtClean="0"/>
              <a:t>基礎</a:t>
            </a:r>
            <a:r>
              <a:rPr lang="zh-TW" altLang="en-US" dirty="0"/>
              <a:t>架構解決方案包括實體或雲端伺服器</a:t>
            </a:r>
            <a:r>
              <a:rPr lang="zh-TW" altLang="en-US" dirty="0" smtClean="0"/>
              <a:t>、</a:t>
            </a:r>
            <a:endParaRPr lang="en-US" altLang="zh-TW" dirty="0" smtClean="0"/>
          </a:p>
          <a:p>
            <a:r>
              <a:rPr lang="zh-TW" altLang="en-US" dirty="0" smtClean="0"/>
              <a:t>     網域</a:t>
            </a:r>
            <a:r>
              <a:rPr lang="zh-TW" altLang="en-US" dirty="0"/>
              <a:t>以及第三方 </a:t>
            </a:r>
            <a:r>
              <a:rPr lang="en-US" altLang="zh-TW" dirty="0"/>
              <a:t>Web </a:t>
            </a:r>
            <a:r>
              <a:rPr lang="zh-TW" altLang="en-US" dirty="0"/>
              <a:t>和 </a:t>
            </a:r>
            <a:r>
              <a:rPr lang="en-US" altLang="zh-TW" dirty="0"/>
              <a:t>DNS </a:t>
            </a:r>
            <a:r>
              <a:rPr lang="zh-TW" altLang="en-US" dirty="0"/>
              <a:t>服務</a:t>
            </a:r>
            <a:r>
              <a:rPr lang="zh-TW" altLang="en-US" dirty="0" smtClean="0"/>
              <a:t>。</a:t>
            </a:r>
            <a:endParaRPr lang="en-US" altLang="zh-TW" dirty="0" smtClean="0"/>
          </a:p>
          <a:p>
            <a:pPr marL="285750" indent="-285750">
              <a:buFont typeface="Wingdings" panose="05000000000000000000" pitchFamily="2" charset="2"/>
              <a:buChar char="l"/>
            </a:pPr>
            <a:r>
              <a:rPr lang="en-US" altLang="zh-TW" dirty="0"/>
              <a:t>Adversaries</a:t>
            </a:r>
            <a:r>
              <a:rPr lang="zh-TW" altLang="en-US" dirty="0" smtClean="0"/>
              <a:t>可能</a:t>
            </a:r>
            <a:r>
              <a:rPr lang="zh-TW" altLang="en-US" dirty="0"/>
              <a:t>會破壞基礎設施並在對手生命週期</a:t>
            </a:r>
            <a:r>
              <a:rPr lang="zh-TW" altLang="en-US" dirty="0" smtClean="0"/>
              <a:t>的</a:t>
            </a:r>
            <a:endParaRPr lang="en-US" altLang="zh-TW" dirty="0" smtClean="0"/>
          </a:p>
          <a:p>
            <a:r>
              <a:rPr lang="zh-TW" altLang="en-US" dirty="0"/>
              <a:t> </a:t>
            </a:r>
            <a:r>
              <a:rPr lang="zh-TW" altLang="en-US" dirty="0" smtClean="0"/>
              <a:t>其他</a:t>
            </a:r>
            <a:r>
              <a:rPr lang="zh-TW" altLang="en-US" dirty="0"/>
              <a:t>階段使用它，而不是購買、租賃或租賃基礎設施</a:t>
            </a:r>
            <a:r>
              <a:rPr lang="zh-TW" altLang="en-US" dirty="0" smtClean="0"/>
              <a:t>。此外</a:t>
            </a:r>
            <a:endParaRPr lang="en-US" altLang="zh-TW" dirty="0" smtClean="0"/>
          </a:p>
          <a:p>
            <a:r>
              <a:rPr lang="zh-TW" altLang="en-US" dirty="0"/>
              <a:t> </a:t>
            </a:r>
            <a:r>
              <a:rPr lang="en-US" altLang="zh-TW" dirty="0" smtClean="0"/>
              <a:t>Adversaries</a:t>
            </a:r>
            <a:r>
              <a:rPr lang="zh-TW" altLang="en-US" dirty="0" smtClean="0"/>
              <a:t>可能</a:t>
            </a:r>
            <a:r>
              <a:rPr lang="zh-TW" altLang="en-US" dirty="0"/>
              <a:t>會破壞大量機器以形成他們可以利用的殭屍</a:t>
            </a:r>
            <a:r>
              <a:rPr lang="zh-TW" altLang="en-US" dirty="0" smtClean="0"/>
              <a:t>網路。</a:t>
            </a:r>
            <a:endParaRPr lang="en-US" altLang="zh-TW" dirty="0"/>
          </a:p>
          <a:p>
            <a:pPr marL="285750" indent="-285750">
              <a:buFont typeface="Wingdings" panose="05000000000000000000" pitchFamily="2" charset="2"/>
              <a:buChar char="l"/>
            </a:pPr>
            <a:r>
              <a:rPr lang="zh-TW" altLang="en-US" dirty="0" smtClean="0"/>
              <a:t>利用的</a:t>
            </a:r>
            <a:r>
              <a:rPr lang="zh-TW" altLang="en-US" dirty="0"/>
              <a:t>基礎設施，攻擊者可以發動、啟動和執行操作</a:t>
            </a:r>
            <a:r>
              <a:rPr lang="zh-TW" altLang="en-US" dirty="0" smtClean="0"/>
              <a:t>。</a:t>
            </a:r>
            <a:endParaRPr lang="en-US" altLang="zh-TW" dirty="0" smtClean="0"/>
          </a:p>
          <a:p>
            <a:r>
              <a:rPr lang="zh-TW" altLang="en-US" dirty="0" smtClean="0"/>
              <a:t>受</a:t>
            </a:r>
            <a:r>
              <a:rPr lang="zh-TW" altLang="en-US" dirty="0"/>
              <a:t>損的基礎設施可以幫助對手的操作融入正常的流量</a:t>
            </a:r>
            <a:r>
              <a:rPr lang="zh-TW" altLang="en-US" dirty="0" smtClean="0"/>
              <a:t>，</a:t>
            </a:r>
            <a:endParaRPr lang="en-US" altLang="zh-TW" dirty="0" smtClean="0"/>
          </a:p>
          <a:p>
            <a:r>
              <a:rPr lang="zh-TW" altLang="en-US" dirty="0" smtClean="0"/>
              <a:t>例如</a:t>
            </a:r>
            <a:r>
              <a:rPr lang="zh-TW" altLang="en-US" dirty="0"/>
              <a:t>與高聲譽或受信任的站點的聯繫</a:t>
            </a:r>
            <a:r>
              <a:rPr lang="zh-TW" altLang="en-US" dirty="0" smtClean="0"/>
              <a:t>。</a:t>
            </a:r>
            <a:endParaRPr lang="en-US" altLang="zh-TW" dirty="0" smtClean="0"/>
          </a:p>
          <a:p>
            <a:r>
              <a:rPr lang="zh-TW" altLang="en-US" dirty="0" smtClean="0">
                <a:hlinkClick r:id="rId2"/>
              </a:rPr>
              <a:t>例如</a:t>
            </a:r>
            <a:r>
              <a:rPr lang="zh-TW" altLang="en-US" dirty="0">
                <a:hlinkClick r:id="rId2"/>
              </a:rPr>
              <a:t>，對手可能會利用受損的基礎設施（也可能與數位證書</a:t>
            </a:r>
            <a:r>
              <a:rPr lang="zh-TW" altLang="en-US" dirty="0"/>
              <a:t>結合</a:t>
            </a:r>
            <a:r>
              <a:rPr lang="zh-TW" altLang="en-US" dirty="0" smtClean="0"/>
              <a:t>）</a:t>
            </a:r>
            <a:endParaRPr lang="en-US" altLang="zh-TW" dirty="0" smtClean="0"/>
          </a:p>
          <a:p>
            <a:r>
              <a:rPr lang="zh-TW" altLang="en-US" dirty="0" smtClean="0"/>
              <a:t>來</a:t>
            </a:r>
            <a:r>
              <a:rPr lang="zh-TW" altLang="en-US" dirty="0"/>
              <a:t>進一步融入並支援分階段的資訊收集和</a:t>
            </a:r>
            <a:r>
              <a:rPr lang="en-US" altLang="zh-TW" dirty="0"/>
              <a:t>/</a:t>
            </a:r>
            <a:r>
              <a:rPr lang="zh-TW" altLang="en-US" dirty="0"/>
              <a:t>或</a:t>
            </a:r>
            <a:r>
              <a:rPr lang="zh-TW" altLang="en-US" dirty="0">
                <a:hlinkClick r:id="rId3"/>
              </a:rPr>
              <a:t>網路釣魚</a:t>
            </a:r>
            <a:r>
              <a:rPr lang="zh-TW" altLang="en-US" dirty="0" smtClean="0"/>
              <a:t>活動</a:t>
            </a:r>
            <a:endParaRPr lang="en-US" altLang="zh-TW" dirty="0"/>
          </a:p>
          <a:p>
            <a:r>
              <a:rPr lang="zh-TW" altLang="en-US" dirty="0" smtClean="0"/>
              <a:t>此外，</a:t>
            </a:r>
            <a:r>
              <a:rPr lang="en-US" altLang="zh-TW" dirty="0"/>
              <a:t> Adversaries</a:t>
            </a:r>
            <a:r>
              <a:rPr lang="zh-TW" altLang="en-US" dirty="0" smtClean="0"/>
              <a:t>還</a:t>
            </a:r>
            <a:r>
              <a:rPr lang="zh-TW" altLang="en-US" dirty="0"/>
              <a:t>可能破壞基礎設施以支援</a:t>
            </a:r>
            <a:r>
              <a:rPr lang="en-US" altLang="zh-TW" dirty="0">
                <a:hlinkClick r:id="rId4"/>
              </a:rPr>
              <a:t>Proxy</a:t>
            </a:r>
            <a:r>
              <a:rPr lang="zh-TW" altLang="en-US" dirty="0" smtClean="0"/>
              <a:t>。</a:t>
            </a:r>
            <a:endParaRPr lang="zh-TW" altLang="en-US" dirty="0"/>
          </a:p>
        </p:txBody>
      </p:sp>
      <p:sp>
        <p:nvSpPr>
          <p:cNvPr id="8" name="文字方塊 7"/>
          <p:cNvSpPr txBox="1"/>
          <p:nvPr/>
        </p:nvSpPr>
        <p:spPr>
          <a:xfrm>
            <a:off x="-28012" y="4303455"/>
            <a:ext cx="7625934" cy="2554545"/>
          </a:xfrm>
          <a:prstGeom prst="rect">
            <a:avLst/>
          </a:prstGeom>
          <a:noFill/>
        </p:spPr>
        <p:txBody>
          <a:bodyPr wrap="none" rtlCol="0">
            <a:spAutoFit/>
          </a:bodyPr>
          <a:lstStyle/>
          <a:p>
            <a:r>
              <a:rPr lang="en-US" altLang="zh-TW" sz="1600" dirty="0" smtClean="0"/>
              <a:t>Use </a:t>
            </a:r>
            <a:r>
              <a:rPr lang="en-US" altLang="zh-TW" sz="1600" dirty="0"/>
              <a:t>of compromised infrastructure allows adversaries to </a:t>
            </a:r>
            <a:r>
              <a:rPr lang="en-US" altLang="zh-TW" sz="1600" dirty="0" smtClean="0"/>
              <a:t>stage, </a:t>
            </a:r>
          </a:p>
          <a:p>
            <a:r>
              <a:rPr lang="en-US" altLang="zh-TW" sz="1600" dirty="0" smtClean="0"/>
              <a:t>launch</a:t>
            </a:r>
            <a:r>
              <a:rPr lang="en-US" altLang="zh-TW" sz="1600" dirty="0"/>
              <a:t>, and execute operations. </a:t>
            </a:r>
            <a:endParaRPr lang="en-US" altLang="zh-TW" sz="1600" dirty="0" smtClean="0"/>
          </a:p>
          <a:p>
            <a:r>
              <a:rPr lang="en-US" altLang="zh-TW" sz="1600" dirty="0" smtClean="0"/>
              <a:t>Compromised </a:t>
            </a:r>
            <a:r>
              <a:rPr lang="en-US" altLang="zh-TW" sz="1600" dirty="0"/>
              <a:t>infrastructure can help </a:t>
            </a:r>
            <a:r>
              <a:rPr lang="en-US" altLang="zh-TW" sz="1600" dirty="0" smtClean="0"/>
              <a:t>adversary</a:t>
            </a:r>
          </a:p>
          <a:p>
            <a:r>
              <a:rPr lang="en-US" altLang="zh-TW" sz="1600" dirty="0" smtClean="0"/>
              <a:t>operations </a:t>
            </a:r>
            <a:r>
              <a:rPr lang="en-US" altLang="zh-TW" sz="1600" dirty="0"/>
              <a:t>blend in with traffic that is seen as normal, </a:t>
            </a:r>
            <a:endParaRPr lang="en-US" altLang="zh-TW" sz="1600" dirty="0" smtClean="0"/>
          </a:p>
          <a:p>
            <a:r>
              <a:rPr lang="en-US" altLang="zh-TW" sz="1600" dirty="0" smtClean="0"/>
              <a:t>such </a:t>
            </a:r>
            <a:r>
              <a:rPr lang="en-US" altLang="zh-TW" sz="1600" dirty="0"/>
              <a:t>as contact with high reputation or trusted sites</a:t>
            </a:r>
            <a:r>
              <a:rPr lang="en-US" altLang="zh-TW" sz="1600" dirty="0" smtClean="0"/>
              <a:t>.</a:t>
            </a:r>
          </a:p>
          <a:p>
            <a:r>
              <a:rPr lang="en-US" altLang="zh-TW" sz="1600" dirty="0" smtClean="0"/>
              <a:t>For </a:t>
            </a:r>
            <a:r>
              <a:rPr lang="en-US" altLang="zh-TW" sz="1600" dirty="0"/>
              <a:t>example, adversaries may leverage </a:t>
            </a:r>
            <a:r>
              <a:rPr lang="en-US" altLang="zh-TW" sz="1600" dirty="0" smtClean="0"/>
              <a:t>compromised infrastructure </a:t>
            </a:r>
          </a:p>
          <a:p>
            <a:r>
              <a:rPr lang="en-US" altLang="zh-TW" sz="1600" dirty="0" smtClean="0"/>
              <a:t>(</a:t>
            </a:r>
            <a:r>
              <a:rPr lang="en-US" altLang="zh-TW" sz="1600" dirty="0"/>
              <a:t>potentially also in conjunction with Digital Certificates) </a:t>
            </a:r>
            <a:endParaRPr lang="en-US" altLang="zh-TW" sz="1600" dirty="0" smtClean="0"/>
          </a:p>
          <a:p>
            <a:r>
              <a:rPr lang="en-US" altLang="zh-TW" sz="1600" dirty="0" smtClean="0"/>
              <a:t>to </a:t>
            </a:r>
            <a:r>
              <a:rPr lang="en-US" altLang="zh-TW" sz="1600" dirty="0"/>
              <a:t>further blend in and support staged information gathering and/or </a:t>
            </a:r>
            <a:endParaRPr lang="en-US" altLang="zh-TW" sz="1600" dirty="0" smtClean="0"/>
          </a:p>
          <a:p>
            <a:r>
              <a:rPr lang="en-US" altLang="zh-TW" sz="1600" dirty="0" smtClean="0"/>
              <a:t>Phishing</a:t>
            </a:r>
            <a:r>
              <a:rPr lang="en-US" altLang="zh-TW" sz="1600" dirty="0"/>
              <a:t> campaigns</a:t>
            </a:r>
            <a:r>
              <a:rPr lang="en-US" altLang="zh-TW" sz="1600" dirty="0" smtClean="0"/>
              <a:t>.</a:t>
            </a:r>
            <a:endParaRPr lang="en-US" altLang="zh-TW" sz="1600" baseline="30000" dirty="0"/>
          </a:p>
          <a:p>
            <a:r>
              <a:rPr lang="en-US" altLang="zh-TW" sz="1600" dirty="0" smtClean="0"/>
              <a:t>Additionally</a:t>
            </a:r>
            <a:r>
              <a:rPr lang="en-US" altLang="zh-TW" sz="1600" dirty="0"/>
              <a:t>, adversaries may also compromise infrastructure to support Proxy</a:t>
            </a:r>
            <a:r>
              <a:rPr lang="en-US" altLang="zh-TW" sz="1600" dirty="0" smtClean="0"/>
              <a:t>.</a:t>
            </a:r>
            <a:endParaRPr lang="zh-TW" altLang="en-US" sz="1600" dirty="0"/>
          </a:p>
        </p:txBody>
      </p:sp>
      <p:sp>
        <p:nvSpPr>
          <p:cNvPr id="4" name="文字方塊 3"/>
          <p:cNvSpPr txBox="1"/>
          <p:nvPr/>
        </p:nvSpPr>
        <p:spPr>
          <a:xfrm>
            <a:off x="6790267" y="1272884"/>
            <a:ext cx="5401733" cy="2308324"/>
          </a:xfrm>
          <a:prstGeom prst="rect">
            <a:avLst/>
          </a:prstGeom>
          <a:solidFill>
            <a:srgbClr val="0070C0"/>
          </a:solidFill>
        </p:spPr>
        <p:txBody>
          <a:bodyPr wrap="square" rtlCol="0">
            <a:spAutoFit/>
          </a:bodyPr>
          <a:lstStyle/>
          <a:p>
            <a:r>
              <a:rPr lang="fr-FR" altLang="zh-TW" dirty="0" smtClean="0"/>
              <a:t>ID</a:t>
            </a:r>
            <a:r>
              <a:rPr lang="fr-FR" altLang="zh-TW" dirty="0"/>
              <a:t>: </a:t>
            </a:r>
            <a:r>
              <a:rPr lang="fr-FR" altLang="zh-TW" dirty="0" smtClean="0"/>
              <a:t>T1584</a:t>
            </a:r>
            <a:endParaRPr lang="fr-FR" altLang="zh-TW" dirty="0"/>
          </a:p>
          <a:p>
            <a:r>
              <a:rPr lang="fr-FR" altLang="zh-TW" dirty="0" smtClean="0"/>
              <a:t>Sub-techniques:  </a:t>
            </a:r>
            <a:r>
              <a:rPr lang="en-US" altLang="zh-TW" dirty="0" smtClean="0">
                <a:hlinkClick r:id="rId5"/>
              </a:rPr>
              <a:t>T1584.001</a:t>
            </a:r>
            <a:r>
              <a:rPr lang="fr-FR" altLang="zh-TW" dirty="0" smtClean="0"/>
              <a:t>, </a:t>
            </a:r>
            <a:r>
              <a:rPr lang="en-US" altLang="zh-TW" dirty="0" smtClean="0">
                <a:hlinkClick r:id="rId6"/>
              </a:rPr>
              <a:t>T1584.002</a:t>
            </a:r>
            <a:r>
              <a:rPr lang="fr-FR" altLang="zh-TW" dirty="0" smtClean="0"/>
              <a:t>, </a:t>
            </a:r>
            <a:r>
              <a:rPr lang="en-US" altLang="zh-TW" dirty="0" smtClean="0">
                <a:hlinkClick r:id="rId7"/>
              </a:rPr>
              <a:t>T1584.003</a:t>
            </a:r>
            <a:endParaRPr lang="fr-FR" altLang="zh-TW" dirty="0" smtClean="0"/>
          </a:p>
          <a:p>
            <a:r>
              <a:rPr lang="zh-TW" altLang="en-US" dirty="0" smtClean="0"/>
              <a:t>          </a:t>
            </a:r>
            <a:r>
              <a:rPr lang="en-US" altLang="zh-TW" dirty="0" smtClean="0">
                <a:hlinkClick r:id="rId8"/>
              </a:rPr>
              <a:t>T1584.004</a:t>
            </a:r>
            <a:r>
              <a:rPr lang="fr-FR" altLang="zh-TW" dirty="0" smtClean="0"/>
              <a:t>,</a:t>
            </a:r>
            <a:r>
              <a:rPr lang="fr-FR" altLang="zh-TW" dirty="0"/>
              <a:t> </a:t>
            </a:r>
            <a:r>
              <a:rPr lang="en-US" altLang="zh-TW" dirty="0">
                <a:hlinkClick r:id="rId9"/>
              </a:rPr>
              <a:t>T1584.005</a:t>
            </a:r>
            <a:r>
              <a:rPr lang="fr-FR" altLang="zh-TW" dirty="0" smtClean="0"/>
              <a:t>,</a:t>
            </a:r>
            <a:r>
              <a:rPr lang="fr-FR" altLang="zh-TW" dirty="0"/>
              <a:t> </a:t>
            </a:r>
            <a:r>
              <a:rPr lang="en-US" altLang="zh-TW" dirty="0" smtClean="0">
                <a:hlinkClick r:id="rId10"/>
              </a:rPr>
              <a:t>T1584.006</a:t>
            </a:r>
            <a:r>
              <a:rPr lang="fr-FR" altLang="zh-TW" dirty="0"/>
              <a:t> , </a:t>
            </a:r>
            <a:r>
              <a:rPr lang="en-US" altLang="zh-TW" dirty="0" smtClean="0">
                <a:hlinkClick r:id="rId11"/>
              </a:rPr>
              <a:t>T1584.007</a:t>
            </a:r>
            <a:endParaRPr lang="fr-FR" altLang="zh-TW" dirty="0"/>
          </a:p>
          <a:p>
            <a:r>
              <a:rPr lang="fr-FR" altLang="zh-TW" dirty="0"/>
              <a:t>Tactic: </a:t>
            </a:r>
            <a:r>
              <a:rPr lang="en-US" altLang="zh-TW" dirty="0">
                <a:hlinkClick r:id="rId12"/>
              </a:rPr>
              <a:t> Resource Development</a:t>
            </a:r>
            <a:endParaRPr lang="fr-FR" altLang="zh-TW" dirty="0"/>
          </a:p>
          <a:p>
            <a:r>
              <a:rPr lang="fr-FR" altLang="zh-TW" dirty="0"/>
              <a:t>Platforms: PRE</a:t>
            </a:r>
          </a:p>
          <a:p>
            <a:r>
              <a:rPr lang="fr-FR" altLang="zh-TW" dirty="0"/>
              <a:t>Version: </a:t>
            </a:r>
            <a:r>
              <a:rPr lang="fr-FR" altLang="zh-TW" dirty="0" smtClean="0"/>
              <a:t>1.3</a:t>
            </a:r>
            <a:endParaRPr lang="fr-FR" altLang="zh-TW" dirty="0"/>
          </a:p>
          <a:p>
            <a:r>
              <a:rPr lang="fr-FR" altLang="zh-TW" dirty="0"/>
              <a:t>Created: </a:t>
            </a:r>
            <a:r>
              <a:rPr lang="fr-FR" altLang="zh-TW" dirty="0" smtClean="0"/>
              <a:t>01 </a:t>
            </a:r>
            <a:r>
              <a:rPr lang="fr-FR" altLang="zh-TW" dirty="0"/>
              <a:t>October 2020</a:t>
            </a:r>
          </a:p>
          <a:p>
            <a:r>
              <a:rPr lang="fr-FR" altLang="zh-TW" dirty="0"/>
              <a:t>Last Modified: </a:t>
            </a:r>
            <a:r>
              <a:rPr lang="fr-FR" altLang="zh-TW" dirty="0" smtClean="0"/>
              <a:t>12 </a:t>
            </a:r>
            <a:r>
              <a:rPr lang="fr-FR" altLang="zh-TW" dirty="0"/>
              <a:t>April </a:t>
            </a:r>
            <a:r>
              <a:rPr lang="fr-FR" altLang="zh-TW" dirty="0" smtClean="0"/>
              <a:t>2023</a:t>
            </a:r>
            <a:endParaRPr lang="fr-FR" altLang="zh-TW" dirty="0"/>
          </a:p>
        </p:txBody>
      </p:sp>
      <p:graphicFrame>
        <p:nvGraphicFramePr>
          <p:cNvPr id="9" name="表格 8"/>
          <p:cNvGraphicFramePr>
            <a:graphicFrameLocks noGrp="1"/>
          </p:cNvGraphicFramePr>
          <p:nvPr>
            <p:extLst>
              <p:ext uri="{D42A27DB-BD31-4B8C-83A1-F6EECF244321}">
                <p14:modId xmlns:p14="http://schemas.microsoft.com/office/powerpoint/2010/main" val="1501828737"/>
              </p:ext>
            </p:extLst>
          </p:nvPr>
        </p:nvGraphicFramePr>
        <p:xfrm>
          <a:off x="7469352" y="3581208"/>
          <a:ext cx="4722647" cy="3143788"/>
        </p:xfrm>
        <a:graphic>
          <a:graphicData uri="http://schemas.openxmlformats.org/drawingml/2006/table">
            <a:tbl>
              <a:tblPr/>
              <a:tblGrid>
                <a:gridCol w="1415732">
                  <a:extLst>
                    <a:ext uri="{9D8B030D-6E8A-4147-A177-3AD203B41FA5}">
                      <a16:colId xmlns:a16="http://schemas.microsoft.com/office/drawing/2014/main" val="2340207979"/>
                    </a:ext>
                  </a:extLst>
                </a:gridCol>
                <a:gridCol w="3306915">
                  <a:extLst>
                    <a:ext uri="{9D8B030D-6E8A-4147-A177-3AD203B41FA5}">
                      <a16:colId xmlns:a16="http://schemas.microsoft.com/office/drawing/2014/main" val="3916782922"/>
                    </a:ext>
                  </a:extLst>
                </a:gridCol>
              </a:tblGrid>
              <a:tr h="350391">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16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1600" b="0" i="0" u="none" strike="noStrike" cap="none" normalizeH="0" baseline="0" dirty="0" smtClean="0">
                          <a:ln>
                            <a:noFill/>
                          </a:ln>
                          <a:solidFill>
                            <a:srgbClr val="39434C"/>
                          </a:solidFill>
                          <a:effectLst/>
                          <a:latin typeface="Arial" panose="020B0604020202020204" pitchFamily="34" charset="0"/>
                          <a:ea typeface="Roboto-Regular"/>
                        </a:rPr>
                        <a:t>6</a:t>
                      </a:r>
                      <a:r>
                        <a:rPr kumimoji="0" lang="zh-TW" altLang="zh-TW" sz="16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16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350391">
                <a:tc>
                  <a:txBody>
                    <a:bodyPr/>
                    <a:lstStyle/>
                    <a:p>
                      <a:pPr algn="l" fontAlgn="b"/>
                      <a:r>
                        <a:rPr lang="en-US" sz="16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350391">
                <a:tc>
                  <a:txBody>
                    <a:bodyPr/>
                    <a:lstStyle/>
                    <a:p>
                      <a:pPr fontAlgn="t"/>
                      <a:r>
                        <a:rPr lang="en-US" altLang="zh-TW" sz="1600" b="0" i="0" u="none" strike="noStrike" kern="1200" dirty="0" smtClean="0">
                          <a:solidFill>
                            <a:schemeClr val="tx1"/>
                          </a:solidFill>
                          <a:effectLst/>
                          <a:latin typeface="+mn-lt"/>
                          <a:ea typeface="+mn-ea"/>
                          <a:cs typeface="+mn-cs"/>
                          <a:hlinkClick r:id="rId5"/>
                        </a:rPr>
                        <a:t>T1584.001</a:t>
                      </a:r>
                      <a:endParaRPr lang="en-US" sz="16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u="none" strike="noStrike" dirty="0" smtClean="0">
                          <a:solidFill>
                            <a:srgbClr val="4F7CAC"/>
                          </a:solidFill>
                          <a:effectLst/>
                          <a:hlinkClick r:id="rId5"/>
                        </a:rPr>
                        <a:t>Domains</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350391">
                <a:tc>
                  <a:txBody>
                    <a:bodyPr/>
                    <a:lstStyle/>
                    <a:p>
                      <a:pPr fontAlgn="t"/>
                      <a:r>
                        <a:rPr lang="en-US" altLang="zh-TW" sz="1600" b="0" i="0" u="none" strike="noStrike" kern="1200" dirty="0" smtClean="0">
                          <a:solidFill>
                            <a:schemeClr val="tx1"/>
                          </a:solidFill>
                          <a:effectLst/>
                          <a:latin typeface="+mn-lt"/>
                          <a:ea typeface="+mn-ea"/>
                          <a:cs typeface="+mn-cs"/>
                          <a:hlinkClick r:id="rId6"/>
                        </a:rPr>
                        <a:t>T1584.002</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6"/>
                        </a:rPr>
                        <a:t>DNS Server</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350391">
                <a:tc>
                  <a:txBody>
                    <a:bodyPr/>
                    <a:lstStyle/>
                    <a:p>
                      <a:pPr fontAlgn="t"/>
                      <a:r>
                        <a:rPr lang="en-US" altLang="zh-TW" sz="1600" b="0" i="0" u="none" strike="noStrike" kern="1200" dirty="0" smtClean="0">
                          <a:solidFill>
                            <a:schemeClr val="tx1"/>
                          </a:solidFill>
                          <a:effectLst/>
                          <a:latin typeface="+mn-lt"/>
                          <a:ea typeface="+mn-ea"/>
                          <a:cs typeface="+mn-cs"/>
                          <a:hlinkClick r:id="rId7"/>
                        </a:rPr>
                        <a:t>T1584.003</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7"/>
                        </a:rPr>
                        <a:t>Virtual Private Server</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r h="35039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8"/>
                        </a:rPr>
                        <a:t>T1584.004</a:t>
                      </a:r>
                      <a:endParaRPr lang="en-US" altLang="zh-TW" sz="16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8"/>
                        </a:rPr>
                        <a:t>Server</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9675474"/>
                  </a:ext>
                </a:extLst>
              </a:tr>
              <a:tr h="35039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9"/>
                        </a:rPr>
                        <a:t>T1584.005</a:t>
                      </a:r>
                      <a:endParaRPr lang="en-US" altLang="zh-TW" sz="16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9"/>
                        </a:rPr>
                        <a:t>Botnet</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4702076"/>
                  </a:ext>
                </a:extLst>
              </a:tr>
              <a:tr h="35039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10"/>
                        </a:rPr>
                        <a:t>T1584.006</a:t>
                      </a:r>
                      <a:endParaRPr lang="en-US" altLang="zh-TW" sz="16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10"/>
                        </a:rPr>
                        <a:t>Web Services</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917720"/>
                  </a:ext>
                </a:extLst>
              </a:tr>
              <a:tr h="34066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11"/>
                        </a:rPr>
                        <a:t>T1584.007</a:t>
                      </a:r>
                      <a:endParaRPr lang="en-US" altLang="zh-TW" sz="1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err="1" smtClean="0">
                          <a:solidFill>
                            <a:schemeClr val="tx1"/>
                          </a:solidFill>
                          <a:effectLst/>
                          <a:latin typeface="+mn-lt"/>
                          <a:ea typeface="+mn-ea"/>
                          <a:cs typeface="+mn-cs"/>
                          <a:hlinkClick r:id="rId11"/>
                        </a:rPr>
                        <a:t>Serverless</a:t>
                      </a:r>
                      <a:endParaRPr lang="en-US" sz="11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8970281"/>
                  </a:ext>
                </a:extLst>
              </a:tr>
            </a:tbl>
          </a:graphicData>
        </a:graphic>
      </p:graphicFrame>
    </p:spTree>
    <p:extLst>
      <p:ext uri="{BB962C8B-B14F-4D97-AF65-F5344CB8AC3E}">
        <p14:creationId xmlns:p14="http://schemas.microsoft.com/office/powerpoint/2010/main" val="36742817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63407"/>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graphicFrame>
        <p:nvGraphicFramePr>
          <p:cNvPr id="4" name="表格 3"/>
          <p:cNvGraphicFramePr>
            <a:graphicFrameLocks noGrp="1"/>
          </p:cNvGraphicFramePr>
          <p:nvPr>
            <p:extLst>
              <p:ext uri="{D42A27DB-BD31-4B8C-83A1-F6EECF244321}">
                <p14:modId xmlns:p14="http://schemas.microsoft.com/office/powerpoint/2010/main" val="1567375379"/>
              </p:ext>
            </p:extLst>
          </p:nvPr>
        </p:nvGraphicFramePr>
        <p:xfrm>
          <a:off x="146223" y="2665580"/>
          <a:ext cx="11804985" cy="1478860"/>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270220">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145709">
                <a:tc>
                  <a:txBody>
                    <a:bodyPr/>
                    <a:lstStyle/>
                    <a:p>
                      <a:pPr fontAlgn="t"/>
                      <a:r>
                        <a:rPr lang="en-US" sz="1400" b="1" u="none" strike="noStrike" dirty="0">
                          <a:solidFill>
                            <a:srgbClr val="4F7CAC"/>
                          </a:solidFill>
                          <a:effectLst/>
                          <a:hlinkClick r:id="rId2"/>
                        </a:rPr>
                        <a:t>M1056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400" b="1" u="none" strike="noStrike" dirty="0">
                          <a:solidFill>
                            <a:srgbClr val="4F7CAC"/>
                          </a:solidFill>
                          <a:effectLst/>
                          <a:hlinkClick r:id="rId2"/>
                        </a:rPr>
                        <a:t>Pre-compromise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sz="1400" b="1" dirty="0">
                          <a:effectLst/>
                        </a:rPr>
                        <a:t>This technique cannot be easily mitigated with preventive controls since it is based on behaviors</a:t>
                      </a:r>
                      <a:r>
                        <a:rPr lang="zh-TW" altLang="en-US" sz="1400" b="1" dirty="0">
                          <a:effectLst/>
                        </a:rPr>
                        <a:t> </a:t>
                      </a:r>
                      <a:r>
                        <a:rPr lang="en-US" sz="1400" b="1" dirty="0">
                          <a:effectLst/>
                        </a:rPr>
                        <a:t>performed outside of the scope of enterprise defenses and controls. </a:t>
                      </a:r>
                      <a:r>
                        <a:rPr lang="zh-TW" altLang="en-US" sz="1400" b="1" i="0" kern="1200" dirty="0">
                          <a:solidFill>
                            <a:schemeClr val="tx1"/>
                          </a:solidFill>
                          <a:effectLst/>
                          <a:latin typeface="+mn-lt"/>
                          <a:ea typeface="+mn-ea"/>
                          <a:cs typeface="+mn-cs"/>
                        </a:rPr>
                        <a:t>這種技術無法通過預防性控制輕鬆緩解，因為它基於在企業防禦和控制範圍之外執行的行為</a:t>
                      </a:r>
                      <a:r>
                        <a:rPr lang="zh-TW" altLang="en-US" sz="1800" b="1" i="0" kern="1200" dirty="0">
                          <a:solidFill>
                            <a:schemeClr val="tx1"/>
                          </a:solidFill>
                          <a:effectLst/>
                          <a:latin typeface="+mn-lt"/>
                          <a:ea typeface="+mn-ea"/>
                          <a:cs typeface="+mn-cs"/>
                        </a:rPr>
                        <a:t>。</a:t>
                      </a:r>
                      <a:endParaRPr lang="en-US" altLang="zh-TW" sz="1800" b="1" i="0" kern="1200" dirty="0">
                        <a:solidFill>
                          <a:schemeClr val="tx1"/>
                        </a:solidFill>
                        <a:effectLst/>
                        <a:latin typeface="+mn-lt"/>
                        <a:ea typeface="+mn-ea"/>
                        <a:cs typeface="+mn-cs"/>
                      </a:endParaRPr>
                    </a:p>
                    <a:p>
                      <a:pPr marL="285750" indent="-285750" fontAlgn="t">
                        <a:buFont typeface="Wingdings" panose="05000000000000000000" pitchFamily="2" charset="2"/>
                        <a:buChar char="n"/>
                      </a:pPr>
                      <a:r>
                        <a:rPr lang="en-US" sz="1400" b="1" dirty="0">
                          <a:effectLst/>
                        </a:rPr>
                        <a:t>Efforts should focus on minimizing the amount and sensitivity of data available to external parties.</a:t>
                      </a:r>
                      <a:r>
                        <a:rPr lang="zh-TW" altLang="en-US" sz="1400" b="1" i="0" kern="1200" dirty="0">
                          <a:solidFill>
                            <a:schemeClr val="tx1"/>
                          </a:solidFill>
                          <a:effectLst/>
                          <a:latin typeface="+mn-lt"/>
                          <a:ea typeface="+mn-ea"/>
                          <a:cs typeface="+mn-cs"/>
                        </a:rPr>
                        <a:t>應重點努力最大限度地減少外部各方可用數據的數量和敏感性。</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6" name="矩形 5"/>
          <p:cNvSpPr/>
          <p:nvPr/>
        </p:nvSpPr>
        <p:spPr>
          <a:xfrm>
            <a:off x="0" y="83683"/>
            <a:ext cx="12391021" cy="1077218"/>
          </a:xfrm>
          <a:prstGeom prst="rect">
            <a:avLst/>
          </a:prstGeom>
        </p:spPr>
        <p:txBody>
          <a:bodyPr wrap="none">
            <a:spAutoFit/>
          </a:bodyPr>
          <a:lstStyle/>
          <a:p>
            <a:r>
              <a:rPr lang="en-US" altLang="zh-TW" sz="3200" dirty="0"/>
              <a:t>2</a:t>
            </a:r>
            <a:r>
              <a:rPr lang="en-US" altLang="zh-TW" sz="3200" dirty="0" smtClean="0"/>
              <a:t>.</a:t>
            </a:r>
            <a:r>
              <a:rPr lang="zh-TW" altLang="en-US" sz="3200" dirty="0"/>
              <a:t>資源開發</a:t>
            </a:r>
            <a:r>
              <a:rPr lang="en-US" altLang="zh-TW" sz="3200" dirty="0"/>
              <a:t>Resource Development</a:t>
            </a:r>
            <a:r>
              <a:rPr lang="zh-TW" altLang="en-US" sz="3200" dirty="0" smtClean="0"/>
              <a:t>戰術</a:t>
            </a:r>
            <a:r>
              <a:rPr lang="en-US" altLang="zh-TW" sz="3200" dirty="0" smtClean="0"/>
              <a:t>| </a:t>
            </a:r>
          </a:p>
          <a:p>
            <a:r>
              <a:rPr lang="en-US" altLang="zh-TW" sz="3200" dirty="0"/>
              <a:t>	</a:t>
            </a:r>
            <a:r>
              <a:rPr lang="en-US" altLang="zh-TW" sz="3200" dirty="0" smtClean="0"/>
              <a:t>											</a:t>
            </a:r>
            <a:r>
              <a:rPr lang="en-US" altLang="zh-TW" sz="2000" dirty="0"/>
              <a:t>4</a:t>
            </a:r>
            <a:r>
              <a:rPr lang="en-US" altLang="zh-TW" sz="2000" dirty="0" smtClean="0"/>
              <a:t>.</a:t>
            </a:r>
            <a:r>
              <a:rPr lang="zh-TW" altLang="en-US" sz="2000" dirty="0"/>
              <a:t>損害基礎設施 </a:t>
            </a:r>
            <a:r>
              <a:rPr lang="en-US" altLang="zh-TW" sz="2000" dirty="0"/>
              <a:t>Compromise Infrastructure </a:t>
            </a:r>
            <a:r>
              <a:rPr lang="en-US" altLang="zh-TW" sz="2000" dirty="0" smtClean="0"/>
              <a:t>T1584 </a:t>
            </a:r>
            <a:r>
              <a:rPr lang="en-US" altLang="zh-TW" sz="2000" dirty="0"/>
              <a:t>(7)</a:t>
            </a:r>
            <a:r>
              <a:rPr lang="zh-TW" altLang="en-US" sz="2000" dirty="0" smtClean="0"/>
              <a:t>技術</a:t>
            </a:r>
            <a:endParaRPr lang="zh-TW" altLang="en-US" sz="2000" dirty="0"/>
          </a:p>
        </p:txBody>
      </p:sp>
      <p:sp>
        <p:nvSpPr>
          <p:cNvPr id="7" name="投影片編號版面配置區 6"/>
          <p:cNvSpPr>
            <a:spLocks noGrp="1"/>
          </p:cNvSpPr>
          <p:nvPr>
            <p:ph type="sldNum" sz="quarter" idx="12"/>
          </p:nvPr>
        </p:nvSpPr>
        <p:spPr/>
        <p:txBody>
          <a:bodyPr/>
          <a:lstStyle/>
          <a:p>
            <a:fld id="{D16C3A51-89D0-4E4D-AA61-5A30A561532A}" type="slidenum">
              <a:rPr lang="zh-TW" altLang="en-US" smtClean="0"/>
              <a:t>13</a:t>
            </a:fld>
            <a:endParaRPr lang="zh-TW" altLang="en-US"/>
          </a:p>
        </p:txBody>
      </p:sp>
    </p:spTree>
    <p:extLst>
      <p:ext uri="{BB962C8B-B14F-4D97-AF65-F5344CB8AC3E}">
        <p14:creationId xmlns:p14="http://schemas.microsoft.com/office/powerpoint/2010/main" val="267642501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t>14</a:t>
            </a:fld>
            <a:endParaRPr lang="zh-TW" altLang="en-US"/>
          </a:p>
        </p:txBody>
      </p:sp>
      <p:sp>
        <p:nvSpPr>
          <p:cNvPr id="4" name="矩形 3"/>
          <p:cNvSpPr/>
          <p:nvPr/>
        </p:nvSpPr>
        <p:spPr>
          <a:xfrm>
            <a:off x="0" y="-73922"/>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461428114"/>
              </p:ext>
            </p:extLst>
          </p:nvPr>
        </p:nvGraphicFramePr>
        <p:xfrm>
          <a:off x="0" y="444351"/>
          <a:ext cx="12191999" cy="7081438"/>
        </p:xfrm>
        <a:graphic>
          <a:graphicData uri="http://schemas.openxmlformats.org/drawingml/2006/table">
            <a:tbl>
              <a:tblPr/>
              <a:tblGrid>
                <a:gridCol w="803166">
                  <a:extLst>
                    <a:ext uri="{9D8B030D-6E8A-4147-A177-3AD203B41FA5}">
                      <a16:colId xmlns:a16="http://schemas.microsoft.com/office/drawing/2014/main" val="906928145"/>
                    </a:ext>
                  </a:extLst>
                </a:gridCol>
                <a:gridCol w="1382225">
                  <a:extLst>
                    <a:ext uri="{9D8B030D-6E8A-4147-A177-3AD203B41FA5}">
                      <a16:colId xmlns:a16="http://schemas.microsoft.com/office/drawing/2014/main" val="515423261"/>
                    </a:ext>
                  </a:extLst>
                </a:gridCol>
                <a:gridCol w="1640391">
                  <a:extLst>
                    <a:ext uri="{9D8B030D-6E8A-4147-A177-3AD203B41FA5}">
                      <a16:colId xmlns:a16="http://schemas.microsoft.com/office/drawing/2014/main" val="951650634"/>
                    </a:ext>
                  </a:extLst>
                </a:gridCol>
                <a:gridCol w="8366217">
                  <a:extLst>
                    <a:ext uri="{9D8B030D-6E8A-4147-A177-3AD203B41FA5}">
                      <a16:colId xmlns:a16="http://schemas.microsoft.com/office/drawing/2014/main" val="1647455623"/>
                    </a:ext>
                  </a:extLst>
                </a:gridCol>
              </a:tblGrid>
              <a:tr h="170552">
                <a:tc>
                  <a:txBody>
                    <a:bodyPr/>
                    <a:lstStyle/>
                    <a:p>
                      <a:pPr algn="l" fontAlgn="b"/>
                      <a:r>
                        <a:rPr lang="en-US" sz="1400" b="1" dirty="0">
                          <a:effectLst>
                            <a:outerShdw blurRad="38100" dist="38100" dir="2700000" algn="tl">
                              <a:srgbClr val="000000">
                                <a:alpha val="43137"/>
                              </a:srgbClr>
                            </a:outerShdw>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714044">
                <a:tc rowSpan="3">
                  <a:txBody>
                    <a:bodyPr/>
                    <a:lstStyle/>
                    <a:p>
                      <a:pPr fontAlgn="t"/>
                      <a:r>
                        <a:rPr lang="en-US" altLang="zh-TW" sz="1400" b="0" i="0" u="none" strike="noStrike" dirty="0" smtClean="0">
                          <a:solidFill>
                            <a:srgbClr val="4F7CAC"/>
                          </a:solidFill>
                          <a:effectLst/>
                          <a:latin typeface="Roboto-Regular"/>
                          <a:hlinkClick r:id="rId2"/>
                        </a:rPr>
                        <a:t>DS0038</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3">
                  <a:txBody>
                    <a:bodyPr/>
                    <a:lstStyle/>
                    <a:p>
                      <a:pPr fontAlgn="t"/>
                      <a:r>
                        <a:rPr lang="en-US" altLang="zh-TW" sz="1400" b="0" i="0" u="none" strike="noStrike" dirty="0" smtClean="0">
                          <a:solidFill>
                            <a:srgbClr val="4F7CAC"/>
                          </a:solidFill>
                          <a:effectLst/>
                          <a:latin typeface="Roboto-Regular"/>
                          <a:hlinkClick r:id="rId2"/>
                        </a:rPr>
                        <a:t>Domain</a:t>
                      </a:r>
                      <a:r>
                        <a:rPr lang="en-US" altLang="zh-TW" sz="1400" b="0" i="0" u="none" strike="noStrike" baseline="0" dirty="0" smtClean="0">
                          <a:solidFill>
                            <a:srgbClr val="4F7CAC"/>
                          </a:solidFill>
                          <a:effectLst/>
                          <a:latin typeface="Roboto-Regular"/>
                          <a:hlinkClick r:id="rId2"/>
                        </a:rPr>
                        <a:t> </a:t>
                      </a:r>
                      <a:r>
                        <a:rPr lang="en-US" altLang="zh-TW" sz="1400" b="0" i="0" u="none" strike="noStrike" dirty="0" smtClean="0">
                          <a:solidFill>
                            <a:srgbClr val="4F7CAC"/>
                          </a:solidFill>
                          <a:effectLst/>
                          <a:latin typeface="Roboto-Regular"/>
                          <a:hlinkClick r:id="rId2"/>
                        </a:rPr>
                        <a:t>Name</a:t>
                      </a:r>
                      <a:r>
                        <a:rPr lang="zh-TW" altLang="en-US" sz="1400" b="1" dirty="0" smtClean="0">
                          <a:effectLst/>
                        </a:rPr>
                        <a:t>網域</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400" b="0" i="0" u="none" strike="noStrike" dirty="0" smtClean="0">
                          <a:solidFill>
                            <a:srgbClr val="4F7CAC"/>
                          </a:solidFill>
                          <a:effectLst/>
                          <a:latin typeface="Roboto-Regular"/>
                          <a:hlinkClick r:id="rId3"/>
                        </a:rPr>
                        <a:t>Active DNS</a:t>
                      </a:r>
                      <a:endParaRPr lang="en-US" altLang="zh-TW" sz="1400" b="0" i="0" u="none" strike="noStrike" dirty="0" smtClean="0">
                        <a:solidFill>
                          <a:srgbClr val="4F7CAC"/>
                        </a:solidFill>
                        <a:effectLst/>
                        <a:latin typeface="Roboto-Regular"/>
                      </a:endParaRPr>
                    </a:p>
                    <a:p>
                      <a:pPr fontAlgn="t"/>
                      <a:r>
                        <a:rPr lang="zh-TW" altLang="en-US" sz="1400" b="1" dirty="0" smtClean="0">
                          <a:effectLst/>
                        </a:rPr>
                        <a:t>網絡流量內容</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1" dirty="0" smtClean="0">
                          <a:effectLst/>
                        </a:rPr>
                        <a:t>Monitor for queried domain name system (DNS) registry data that may compromise third-party infrastructure that can be used during targeting. Detection efforts may be focused on related stages of the adversary lifecycle, such as during Command and Control.</a:t>
                      </a:r>
                      <a:r>
                        <a:rPr lang="zh-TW" altLang="en-US" sz="1400" b="1" dirty="0" smtClean="0">
                          <a:effectLst/>
                        </a:rPr>
                        <a:t>監視查詢的網域名稱系統 </a:t>
                      </a:r>
                      <a:r>
                        <a:rPr lang="en-US" altLang="zh-TW" sz="1400" b="1" dirty="0" smtClean="0">
                          <a:effectLst/>
                        </a:rPr>
                        <a:t>(DNS) </a:t>
                      </a:r>
                      <a:r>
                        <a:rPr lang="zh-TW" altLang="en-US" sz="1400" b="1" dirty="0" smtClean="0">
                          <a:effectLst/>
                        </a:rPr>
                        <a:t>註冊表數據，這些數據可能會損害可在定位過程中使用的第三方基礎設施。檢測工作可能集中在對手生命週期的相關階段，例如在命令和控制期間。</a:t>
                      </a:r>
                      <a:endParaRPr lang="en-US" altLang="zh-TW"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r h="679196">
                <a:tc vMerge="1">
                  <a:txBody>
                    <a:bodyPr/>
                    <a:lstStyle/>
                    <a:p>
                      <a:endParaRPr lang="zh-TW" altLang="en-US"/>
                    </a:p>
                  </a:txBody>
                  <a:tcPr/>
                </a:tc>
                <a:tc vMerge="1">
                  <a:txBody>
                    <a:bodyPr/>
                    <a:lstStyle/>
                    <a:p>
                      <a:endParaRPr lang="zh-TW" altLang="en-US"/>
                    </a:p>
                  </a:txBody>
                  <a:tcPr/>
                </a:tc>
                <a:tc>
                  <a:txBody>
                    <a:bodyPr/>
                    <a:lstStyle/>
                    <a:p>
                      <a:pPr fontAlgn="t"/>
                      <a:r>
                        <a:rPr lang="en-US" altLang="zh-TW" sz="1400" b="0" i="0" u="none" strike="noStrike" dirty="0" smtClean="0">
                          <a:solidFill>
                            <a:srgbClr val="4F7CAC"/>
                          </a:solidFill>
                          <a:effectLst/>
                          <a:latin typeface="Roboto-Regular"/>
                          <a:hlinkClick r:id="rId4"/>
                        </a:rPr>
                        <a:t>Domain Registration</a:t>
                      </a:r>
                      <a:endParaRPr lang="en-US" altLang="zh-TW" sz="1400" b="0" i="0" u="none" strike="noStrike" dirty="0" smtClean="0">
                        <a:solidFill>
                          <a:srgbClr val="4F7CAC"/>
                        </a:solidFill>
                        <a:effectLst/>
                        <a:latin typeface="Roboto-Regular"/>
                      </a:endParaRPr>
                    </a:p>
                    <a:p>
                      <a:pPr fontAlgn="t"/>
                      <a:r>
                        <a:rPr lang="zh-TW" altLang="en-US" sz="1400" b="1" dirty="0" smtClean="0">
                          <a:effectLst/>
                        </a:rPr>
                        <a:t>域名註冊</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a:buFont typeface="Wingdings" panose="05000000000000000000" pitchFamily="2" charset="2"/>
                        <a:buChar char="n"/>
                      </a:pPr>
                      <a:r>
                        <a:rPr lang="en-US" altLang="zh-TW" sz="1400" b="1" dirty="0" smtClean="0">
                          <a:latin typeface="+mn-lt"/>
                        </a:rPr>
                        <a:t>Consider monitoring for anomalous changes to domain registrant information and/or domain resolution information that may indicate the compromise of a domain. Efforts may need to be tailored to specific domains of interest as benign registration and resolution changes are a common occurrence on the internet.</a:t>
                      </a:r>
                      <a:r>
                        <a:rPr lang="zh-TW" altLang="en-US" sz="1400" b="1" dirty="0" smtClean="0">
                          <a:latin typeface="+mn-lt"/>
                        </a:rPr>
                        <a:t>考慮監視域註冊者資訊和</a:t>
                      </a:r>
                      <a:r>
                        <a:rPr lang="en-US" altLang="zh-TW" sz="1400" b="1" dirty="0" smtClean="0">
                          <a:latin typeface="+mn-lt"/>
                        </a:rPr>
                        <a:t>/</a:t>
                      </a:r>
                      <a:r>
                        <a:rPr lang="zh-TW" altLang="en-US" sz="1400" b="1" dirty="0" smtClean="0">
                          <a:latin typeface="+mn-lt"/>
                        </a:rPr>
                        <a:t>或網域解析資訊的異常更改，這些更改可能表示網域受到威脅。由於良性註冊和解析度變更在網路上很常見，因此可能需要針對特定的興趣領域進行調整。</a:t>
                      </a:r>
                      <a:endParaRPr lang="zh-TW" altLang="en-US" sz="1400" b="1" dirty="0">
                        <a:latin typeface="+mn-l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07240701"/>
                  </a:ext>
                </a:extLst>
              </a:tr>
              <a:tr h="483881">
                <a:tc vMerge="1">
                  <a:txBody>
                    <a:bodyPr/>
                    <a:lstStyle/>
                    <a:p>
                      <a:endParaRPr lang="zh-TW" altLang="en-US"/>
                    </a:p>
                  </a:txBody>
                  <a:tcPr/>
                </a:tc>
                <a:tc vMerge="1">
                  <a:txBody>
                    <a:bodyPr/>
                    <a:lstStyle/>
                    <a:p>
                      <a:endParaRPr lang="zh-TW" altLang="en-US"/>
                    </a:p>
                  </a:txBody>
                  <a:tcPr/>
                </a:tc>
                <a:tc>
                  <a:txBody>
                    <a:bodyPr/>
                    <a:lstStyle/>
                    <a:p>
                      <a:pPr fontAlgn="t"/>
                      <a:r>
                        <a:rPr lang="en-US" sz="1400" u="none" strike="noStrike" dirty="0" smtClean="0">
                          <a:solidFill>
                            <a:srgbClr val="4F7CAC"/>
                          </a:solidFill>
                          <a:effectLst/>
                          <a:hlinkClick r:id="rId5"/>
                        </a:rPr>
                        <a:t>Passive DNS</a:t>
                      </a:r>
                      <a:endParaRPr lang="en-US" sz="1400" u="none" strike="noStrike" dirty="0" smtClean="0">
                        <a:solidFill>
                          <a:srgbClr val="4F7CAC"/>
                        </a:solidFill>
                        <a:effectLst/>
                      </a:endParaRPr>
                    </a:p>
                    <a:p>
                      <a:pPr fontAlgn="t"/>
                      <a:r>
                        <a:rPr lang="zh-TW" altLang="en-US" sz="1400" b="1" dirty="0" smtClean="0">
                          <a:effectLst/>
                        </a:rPr>
                        <a:t>被動</a:t>
                      </a:r>
                      <a:r>
                        <a:rPr lang="en-US" sz="1400" b="1" dirty="0" smtClean="0">
                          <a:effectLst/>
                        </a:rPr>
                        <a:t>DNS</a:t>
                      </a:r>
                      <a:endParaRPr lang="en-US" sz="1400" b="1"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a:buFont typeface="Wingdings" panose="05000000000000000000" pitchFamily="2" charset="2"/>
                        <a:buChar char="n"/>
                      </a:pPr>
                      <a:r>
                        <a:rPr lang="en-US" altLang="zh-TW" sz="1400" b="1" i="0" kern="1200" dirty="0" smtClean="0">
                          <a:solidFill>
                            <a:schemeClr val="tx1"/>
                          </a:solidFill>
                          <a:effectLst/>
                          <a:latin typeface="+mn-lt"/>
                          <a:ea typeface="+mn-ea"/>
                          <a:cs typeface="+mn-cs"/>
                        </a:rPr>
                        <a:t>Monitor for logged domain name system (DNS) data that may compromise third-party infrastructure that can be used during targeting. Detection efforts may be focused on related stages of the adversary lifecycle, such as during Command and Control</a:t>
                      </a:r>
                      <a:r>
                        <a:rPr lang="en-US" altLang="zh-TW" sz="1800" b="0" i="0" kern="1200" dirty="0" smtClean="0">
                          <a:solidFill>
                            <a:schemeClr val="tx1"/>
                          </a:solidFill>
                          <a:effectLst/>
                          <a:latin typeface="+mn-lt"/>
                          <a:ea typeface="+mn-ea"/>
                          <a:cs typeface="+mn-cs"/>
                        </a:rPr>
                        <a:t>.</a:t>
                      </a:r>
                      <a:r>
                        <a:rPr lang="zh-TW" altLang="en-US" sz="1400" b="1" i="0" kern="1200" dirty="0" smtClean="0">
                          <a:solidFill>
                            <a:schemeClr val="tx1"/>
                          </a:solidFill>
                          <a:effectLst/>
                          <a:latin typeface="+mn-ea"/>
                          <a:ea typeface="+mn-ea"/>
                          <a:cs typeface="+mn-cs"/>
                        </a:rPr>
                        <a:t>監控記錄的域名系統 </a:t>
                      </a:r>
                      <a:r>
                        <a:rPr lang="en-US" altLang="zh-TW" sz="1400" b="1" i="0" kern="1200" dirty="0" smtClean="0">
                          <a:solidFill>
                            <a:schemeClr val="tx1"/>
                          </a:solidFill>
                          <a:effectLst/>
                          <a:latin typeface="+mn-ea"/>
                          <a:ea typeface="+mn-ea"/>
                          <a:cs typeface="+mn-cs"/>
                        </a:rPr>
                        <a:t>(DNS) </a:t>
                      </a:r>
                      <a:r>
                        <a:rPr lang="zh-TW" altLang="en-US" sz="1400" b="1" i="0" kern="1200" dirty="0" smtClean="0">
                          <a:solidFill>
                            <a:schemeClr val="tx1"/>
                          </a:solidFill>
                          <a:effectLst/>
                          <a:latin typeface="+mn-ea"/>
                          <a:ea typeface="+mn-ea"/>
                          <a:cs typeface="+mn-cs"/>
                        </a:rPr>
                        <a:t>數據，這些數據可能會損害可在定位過程中使用的第三方基礎設施。檢測工作可能集中在對手生命週期的相關階段，例如在命令和控制期間。</a:t>
                      </a:r>
                      <a:endParaRPr lang="zh-TW" altLang="en-US" sz="1400" b="1" dirty="0">
                        <a:latin typeface="+mn-ea"/>
                        <a:ea typeface="+mn-ea"/>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85537242"/>
                  </a:ext>
                </a:extLst>
              </a:tr>
              <a:tr h="483260">
                <a:tc rowSpan="2">
                  <a:txBody>
                    <a:bodyPr/>
                    <a:lstStyle/>
                    <a:p>
                      <a:pPr fontAlgn="t"/>
                      <a:r>
                        <a:rPr lang="en-US" altLang="zh-TW" sz="1400" b="0" i="0" u="none" strike="noStrike" dirty="0" smtClean="0">
                          <a:solidFill>
                            <a:srgbClr val="4F7CAC"/>
                          </a:solidFill>
                          <a:effectLst/>
                          <a:latin typeface="Roboto-Regular"/>
                          <a:hlinkClick r:id="rId6"/>
                        </a:rPr>
                        <a:t>DS0035</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400" b="0" i="0" u="none" strike="noStrike" dirty="0" smtClean="0">
                          <a:solidFill>
                            <a:srgbClr val="4F7CAC"/>
                          </a:solidFill>
                          <a:effectLst/>
                          <a:latin typeface="Roboto-Regular"/>
                          <a:hlinkClick r:id="rId6"/>
                        </a:rPr>
                        <a:t>Internet Scan</a:t>
                      </a:r>
                      <a:endParaRPr lang="en-US" altLang="zh-TW" sz="1400" b="0" i="0" u="none" strike="noStrike" dirty="0" smtClean="0">
                        <a:solidFill>
                          <a:srgbClr val="4F7CAC"/>
                        </a:solidFill>
                        <a:effectLst/>
                        <a:latin typeface="Roboto-Regular"/>
                      </a:endParaRPr>
                    </a:p>
                    <a:p>
                      <a:pPr fontAlgn="t"/>
                      <a:r>
                        <a:rPr lang="zh-TW" altLang="en-US" sz="1400" b="1" dirty="0" smtClean="0">
                          <a:effectLst/>
                        </a:rPr>
                        <a:t>網路掃描</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400" b="0" i="0" u="none" strike="noStrike" dirty="0" smtClean="0">
                          <a:solidFill>
                            <a:srgbClr val="4F7CAC"/>
                          </a:solidFill>
                          <a:effectLst/>
                          <a:latin typeface="Roboto-Regular"/>
                          <a:hlinkClick r:id="rId7"/>
                        </a:rPr>
                        <a:t>Response Content</a:t>
                      </a:r>
                      <a:endParaRPr lang="en-US" altLang="zh-TW" sz="1400" b="0" i="0" u="none" strike="noStrike" dirty="0" smtClean="0">
                        <a:solidFill>
                          <a:srgbClr val="4F7CAC"/>
                        </a:solidFill>
                        <a:effectLst/>
                        <a:latin typeface="Roboto-Regular"/>
                      </a:endParaRPr>
                    </a:p>
                    <a:p>
                      <a:pPr fontAlgn="t"/>
                      <a:r>
                        <a:rPr lang="zh-TW" altLang="en-US" sz="1400" b="1" u="none" strike="noStrike" dirty="0" smtClean="0">
                          <a:solidFill>
                            <a:schemeClr val="tx1"/>
                          </a:solidFill>
                          <a:effectLst/>
                        </a:rPr>
                        <a:t>回覆內容</a:t>
                      </a:r>
                      <a:endParaRPr lang="en-US" sz="1400" b="1" u="none" strike="noStrike" dirty="0">
                        <a:solidFill>
                          <a:schemeClr val="tx1"/>
                        </a:solidFill>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sz="1400" b="1" dirty="0" smtClean="0">
                          <a:effectLst/>
                        </a:rPr>
                        <a:t>Once adversaries have provisioned compromised infrastructure (ex: a server for use in command and control), internet scans may help proactively discover compromised infrastructure. Consider looking for identifiable patterns such as services listening, certificates in use, SSL/TLS negotiation features, or other response artifacts associated with adversary C2 software</a:t>
                      </a:r>
                      <a:r>
                        <a:rPr lang="zh-TW" altLang="en-US" sz="1400" b="1" dirty="0" smtClean="0">
                          <a:effectLst/>
                        </a:rPr>
                        <a:t>一旦對手提供了受損的基礎設施（例如：用於命令和控制的伺服器），網路掃描可能有助於主動發現受損的基礎設施。考慮尋找可辨識的模式，例如服務偵聽、使用的憑證、</a:t>
                      </a:r>
                      <a:r>
                        <a:rPr lang="en-US" altLang="zh-TW" sz="1400" b="1" dirty="0" smtClean="0">
                          <a:effectLst/>
                        </a:rPr>
                        <a:t>SSL/TLS </a:t>
                      </a:r>
                      <a:r>
                        <a:rPr lang="zh-TW" altLang="en-US" sz="1400" b="1" dirty="0" smtClean="0">
                          <a:effectLst/>
                        </a:rPr>
                        <a:t>協商功能或與對手 </a:t>
                      </a:r>
                      <a:r>
                        <a:rPr lang="en-US" altLang="zh-TW" sz="1400" b="1" dirty="0" smtClean="0">
                          <a:effectLst/>
                        </a:rPr>
                        <a:t>C2 </a:t>
                      </a:r>
                      <a:r>
                        <a:rPr lang="zh-TW" altLang="en-US" sz="1400" b="1" dirty="0" smtClean="0">
                          <a:effectLst/>
                        </a:rPr>
                        <a:t>軟體相關的其他回應工件</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0352773"/>
                  </a:ext>
                </a:extLst>
              </a:tr>
              <a:tr h="483260">
                <a:tc vMerge="1">
                  <a:txBody>
                    <a:bodyPr/>
                    <a:lstStyle/>
                    <a:p>
                      <a:endParaRPr lang="zh-TW" altLang="en-US"/>
                    </a:p>
                  </a:txBody>
                  <a:tcPr/>
                </a:tc>
                <a:tc vMerge="1">
                  <a:txBody>
                    <a:bodyPr/>
                    <a:lstStyle/>
                    <a:p>
                      <a:endParaRPr lang="zh-TW" altLang="en-US"/>
                    </a:p>
                  </a:txBody>
                  <a:tcPr/>
                </a:tc>
                <a:tc>
                  <a:txBody>
                    <a:bodyPr/>
                    <a:lstStyle/>
                    <a:p>
                      <a:pPr fontAlgn="t"/>
                      <a:r>
                        <a:rPr lang="en-US" altLang="zh-TW" sz="1400" b="0" i="0" u="none" strike="noStrike" dirty="0" smtClean="0">
                          <a:solidFill>
                            <a:srgbClr val="4F7CAC"/>
                          </a:solidFill>
                          <a:effectLst/>
                          <a:latin typeface="Roboto-Regular"/>
                          <a:hlinkClick r:id="rId8"/>
                        </a:rPr>
                        <a:t>Response Metadata</a:t>
                      </a:r>
                      <a:endParaRPr lang="en-US" altLang="zh-TW" sz="1400" b="0" i="0" u="none" strike="noStrike" dirty="0" smtClean="0">
                        <a:solidFill>
                          <a:srgbClr val="4F7CAC"/>
                        </a:solidFill>
                        <a:effectLst/>
                        <a:latin typeface="Roboto-Regular"/>
                      </a:endParaRPr>
                    </a:p>
                    <a:p>
                      <a:pPr fontAlgn="t"/>
                      <a:r>
                        <a:rPr lang="zh-TW" altLang="en-US" sz="1400" b="1" u="none" strike="noStrike" dirty="0" smtClean="0">
                          <a:solidFill>
                            <a:schemeClr val="tx1"/>
                          </a:solidFill>
                          <a:effectLst/>
                        </a:rPr>
                        <a:t>響應元數據</a:t>
                      </a:r>
                      <a:endParaRPr lang="en-US" sz="1400" b="1" u="none" strike="noStrike" dirty="0">
                        <a:solidFill>
                          <a:schemeClr val="tx1"/>
                        </a:solidFill>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sz="1400" b="1" dirty="0" smtClean="0">
                          <a:effectLst/>
                        </a:rPr>
                        <a:t>Monitor for contextual data about an Internet-facing resource gathered from a scan, such as running services or ports that may compromise third-party infrastructure that can be used during targeting. Detection efforts may be focused on related stages of the adversary lifecycle, such as during Command and Control.</a:t>
                      </a:r>
                      <a:r>
                        <a:rPr lang="zh-TW" altLang="en-US" sz="1400" b="1" dirty="0" smtClean="0">
                          <a:effectLst/>
                        </a:rPr>
                        <a:t>監視從掃描中收集的有關面向 </a:t>
                      </a:r>
                      <a:r>
                        <a:rPr lang="en-US" altLang="zh-TW" sz="1400" b="1" dirty="0" smtClean="0">
                          <a:effectLst/>
                        </a:rPr>
                        <a:t>Internet </a:t>
                      </a:r>
                      <a:r>
                        <a:rPr lang="zh-TW" altLang="en-US" sz="1400" b="1" dirty="0" smtClean="0">
                          <a:effectLst/>
                        </a:rPr>
                        <a:t>的資源的上下文數據，例如可能會損害在定位過程中使用的第三方基礎設施的正在運行的服務或連接埠。檢測工作可能集中在對手生命週期的相關階段，例如在命令和控制期間。</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8722337"/>
                  </a:ext>
                </a:extLst>
              </a:tr>
            </a:tbl>
          </a:graphicData>
        </a:graphic>
      </p:graphicFrame>
    </p:spTree>
    <p:extLst>
      <p:ext uri="{BB962C8B-B14F-4D97-AF65-F5344CB8AC3E}">
        <p14:creationId xmlns:p14="http://schemas.microsoft.com/office/powerpoint/2010/main" val="4232806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82433723"/>
              </p:ext>
            </p:extLst>
          </p:nvPr>
        </p:nvGraphicFramePr>
        <p:xfrm>
          <a:off x="184410" y="219187"/>
          <a:ext cx="11419986" cy="5439680"/>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r>
                        <a:rPr lang="en-US" altLang="zh-TW" sz="2800" dirty="0" smtClean="0"/>
                        <a:t>3.</a:t>
                      </a:r>
                      <a:r>
                        <a:rPr lang="zh-TW" altLang="en-US" sz="2800" dirty="0" smtClean="0"/>
                        <a:t>初步存取</a:t>
                      </a:r>
                      <a:r>
                        <a:rPr lang="en-US" altLang="zh-TW" sz="2800" dirty="0" smtClean="0"/>
                        <a:t>Initial Access </a:t>
                      </a:r>
                      <a:r>
                        <a:rPr lang="zh-TW" altLang="en-US" sz="2800" dirty="0" smtClean="0"/>
                        <a:t>戰術的</a:t>
                      </a:r>
                      <a:r>
                        <a:rPr lang="en-US" altLang="zh-TW" sz="2800" dirty="0" smtClean="0"/>
                        <a:t>9</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en-US" altLang="zh-TW" sz="2800" b="1" dirty="0" smtClean="0"/>
                        <a:t>.</a:t>
                      </a:r>
                      <a:r>
                        <a:rPr lang="zh-TW" altLang="en-US" sz="2800" b="1" dirty="0" smtClean="0"/>
                        <a:t>路過式妥協 </a:t>
                      </a:r>
                      <a:r>
                        <a:rPr lang="en-US" altLang="zh-TW" sz="2800" b="1" dirty="0" smtClean="0"/>
                        <a:t>Drive-by Compromise</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2</a:t>
                      </a:r>
                      <a:r>
                        <a:rPr lang="en-US" altLang="zh-TW" sz="2800" b="1" dirty="0" smtClean="0"/>
                        <a:t>.</a:t>
                      </a:r>
                      <a:r>
                        <a:rPr lang="zh-TW" altLang="en-US" sz="2800" b="1" dirty="0" smtClean="0"/>
                        <a:t>利用面向公眾的應用程式 </a:t>
                      </a:r>
                      <a:r>
                        <a:rPr lang="en-US" altLang="zh-TW" sz="2800" b="1" dirty="0" smtClean="0"/>
                        <a:t>Exploit Public-Facing Application</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外部遠端服務 </a:t>
                      </a:r>
                      <a:r>
                        <a:rPr lang="en-US" altLang="zh-TW" sz="2800" b="1" dirty="0" smtClean="0"/>
                        <a:t>External Remote Services</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en-US" altLang="zh-TW" sz="2800" b="1" dirty="0" smtClean="0"/>
                        <a:t>.</a:t>
                      </a:r>
                      <a:r>
                        <a:rPr lang="zh-TW" altLang="en-US" sz="2800" b="1" dirty="0" smtClean="0"/>
                        <a:t>硬體添加 </a:t>
                      </a:r>
                      <a:r>
                        <a:rPr lang="en-US" altLang="zh-TW" sz="2800" b="1" dirty="0" smtClean="0"/>
                        <a:t>Hardware Additions</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en-US" altLang="zh-TW" sz="2800" b="1" dirty="0" smtClean="0"/>
                        <a:t>.</a:t>
                      </a:r>
                      <a:r>
                        <a:rPr lang="zh-TW" altLang="en-US" sz="2800" b="1" dirty="0" smtClean="0"/>
                        <a:t>網路釣魚 </a:t>
                      </a:r>
                      <a:r>
                        <a:rPr lang="en-US" altLang="zh-TW" sz="2800" b="1" dirty="0" smtClean="0"/>
                        <a:t>Phishing (3)</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en-US" altLang="zh-TW" sz="2800" b="1" dirty="0" smtClean="0"/>
                        <a:t>.</a:t>
                      </a:r>
                      <a:r>
                        <a:rPr lang="zh-TW" altLang="en-US" sz="2800" b="1" dirty="0" smtClean="0"/>
                        <a:t>透過可移動介質複製 </a:t>
                      </a:r>
                      <a:r>
                        <a:rPr lang="en-US" altLang="zh-TW" sz="2800" b="1" dirty="0" smtClean="0"/>
                        <a:t>Replication Through Removable Media</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en-US" altLang="zh-TW" sz="2800" b="1" dirty="0" smtClean="0"/>
                        <a:t>.</a:t>
                      </a:r>
                      <a:r>
                        <a:rPr lang="zh-TW" altLang="en-US" sz="2800" b="1" dirty="0" smtClean="0"/>
                        <a:t>供應鏈妥協 </a:t>
                      </a:r>
                      <a:r>
                        <a:rPr lang="en-US" altLang="zh-TW" sz="2800" b="1" dirty="0" smtClean="0"/>
                        <a:t>Supply Chain Compromise (3)</a:t>
                      </a:r>
                      <a:endParaRPr lang="en-US" altLang="zh-TW" sz="2800" b="1" dirty="0"/>
                    </a:p>
                  </a:txBody>
                  <a:tcPr/>
                </a:tc>
                <a:extLst>
                  <a:ext uri="{0D108BD9-81ED-4DB2-BD59-A6C34878D82A}">
                    <a16:rowId xmlns:a16="http://schemas.microsoft.com/office/drawing/2014/main" val="211472250"/>
                  </a:ext>
                </a:extLst>
              </a:tr>
              <a:tr h="543968">
                <a:tc>
                  <a:txBody>
                    <a:bodyPr/>
                    <a:lstStyle/>
                    <a:p>
                      <a:r>
                        <a:rPr lang="en-US" altLang="zh-TW" sz="2800" b="1" dirty="0"/>
                        <a:t>8</a:t>
                      </a:r>
                      <a:r>
                        <a:rPr lang="en-US" altLang="zh-TW" sz="2800" b="1" dirty="0" smtClean="0"/>
                        <a:t>.</a:t>
                      </a:r>
                      <a:r>
                        <a:rPr lang="zh-TW" altLang="en-US" sz="2800" b="1" dirty="0" smtClean="0"/>
                        <a:t>值得信賴的關係 </a:t>
                      </a:r>
                      <a:r>
                        <a:rPr lang="en-US" altLang="zh-TW" sz="2800" b="1" dirty="0" smtClean="0"/>
                        <a:t>Trusted Relationship</a:t>
                      </a:r>
                      <a:endParaRPr lang="en-US" altLang="zh-TW" sz="2800" b="1" dirty="0"/>
                    </a:p>
                  </a:txBody>
                  <a:tcPr/>
                </a:tc>
                <a:extLst>
                  <a:ext uri="{0D108BD9-81ED-4DB2-BD59-A6C34878D82A}">
                    <a16:rowId xmlns:a16="http://schemas.microsoft.com/office/drawing/2014/main" val="1551759250"/>
                  </a:ext>
                </a:extLst>
              </a:tr>
              <a:tr h="543968">
                <a:tc>
                  <a:txBody>
                    <a:bodyPr/>
                    <a:lstStyle/>
                    <a:p>
                      <a:r>
                        <a:rPr lang="en-US" altLang="zh-TW" sz="2800" b="1" dirty="0" smtClean="0"/>
                        <a:t>9.</a:t>
                      </a:r>
                      <a:r>
                        <a:rPr lang="zh-TW" altLang="en-US" sz="2800" b="1" dirty="0" smtClean="0"/>
                        <a:t>有效帳戶 </a:t>
                      </a:r>
                      <a:r>
                        <a:rPr lang="en-US" altLang="zh-TW" sz="2800" b="1" dirty="0" smtClean="0"/>
                        <a:t>Valid Accounts (4)</a:t>
                      </a:r>
                      <a:endParaRPr lang="en-US" altLang="zh-TW" sz="2800" b="1" dirty="0"/>
                    </a:p>
                  </a:txBody>
                  <a:tcPr/>
                </a:tc>
                <a:extLst>
                  <a:ext uri="{0D108BD9-81ED-4DB2-BD59-A6C34878D82A}">
                    <a16:rowId xmlns:a16="http://schemas.microsoft.com/office/drawing/2014/main" val="804109124"/>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t>15</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Tree>
    <p:extLst>
      <p:ext uri="{BB962C8B-B14F-4D97-AF65-F5344CB8AC3E}">
        <p14:creationId xmlns:p14="http://schemas.microsoft.com/office/powerpoint/2010/main" val="38024250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742352945"/>
              </p:ext>
            </p:extLst>
          </p:nvPr>
        </p:nvGraphicFramePr>
        <p:xfrm>
          <a:off x="6965973" y="3268683"/>
          <a:ext cx="4630281" cy="1981200"/>
        </p:xfrm>
        <a:graphic>
          <a:graphicData uri="http://schemas.openxmlformats.org/drawingml/2006/table">
            <a:tbl>
              <a:tblPr/>
              <a:tblGrid>
                <a:gridCol w="1741065">
                  <a:extLst>
                    <a:ext uri="{9D8B030D-6E8A-4147-A177-3AD203B41FA5}">
                      <a16:colId xmlns:a16="http://schemas.microsoft.com/office/drawing/2014/main" val="2340207979"/>
                    </a:ext>
                  </a:extLst>
                </a:gridCol>
                <a:gridCol w="2889216">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solidFill>
                            <a:srgbClr val="4F7CAC"/>
                          </a:solidFill>
                          <a:latin typeface="+mn-lt"/>
                          <a:hlinkClick r:id="rId2"/>
                        </a:rPr>
                        <a:t>T1566.001</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3"/>
                        </a:rPr>
                        <a:t>Spearphishing Attachment</a:t>
                      </a:r>
                      <a:endParaRPr lang="en-US" sz="16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solidFill>
                            <a:srgbClr val="4F7CAC"/>
                          </a:solidFill>
                          <a:latin typeface="+mn-lt"/>
                          <a:hlinkClick r:id="rId4"/>
                        </a:rPr>
                        <a:t>T1566.002</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5"/>
                        </a:rPr>
                        <a:t>Spearphishing Link</a:t>
                      </a:r>
                      <a:endParaRPr lang="en-US" sz="11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solidFill>
                            <a:srgbClr val="4F7CAC"/>
                          </a:solidFill>
                          <a:latin typeface="+mn-lt"/>
                          <a:hlinkClick r:id="rId6"/>
                        </a:rPr>
                        <a:t>T1566.003</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u="none" strike="noStrike" dirty="0" smtClean="0">
                          <a:solidFill>
                            <a:srgbClr val="4F7CAC"/>
                          </a:solidFill>
                          <a:effectLst/>
                          <a:hlinkClick r:id="rId7"/>
                        </a:rPr>
                        <a:t>Spearphishing </a:t>
                      </a:r>
                      <a:r>
                        <a:rPr lang="en-US" sz="1400" u="none" strike="noStrike" dirty="0">
                          <a:solidFill>
                            <a:srgbClr val="4F7CAC"/>
                          </a:solidFill>
                          <a:effectLst/>
                          <a:hlinkClick r:id="rId7"/>
                        </a:rPr>
                        <a:t>via Service</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bl>
          </a:graphicData>
        </a:graphic>
      </p:graphicFrame>
      <p:sp>
        <p:nvSpPr>
          <p:cNvPr id="4" name="矩形 3"/>
          <p:cNvSpPr/>
          <p:nvPr/>
        </p:nvSpPr>
        <p:spPr>
          <a:xfrm>
            <a:off x="0" y="-20184"/>
            <a:ext cx="10828605" cy="584775"/>
          </a:xfrm>
          <a:prstGeom prst="rect">
            <a:avLst/>
          </a:prstGeom>
        </p:spPr>
        <p:txBody>
          <a:bodyPr wrap="none">
            <a:spAutoFit/>
          </a:bodyPr>
          <a:lstStyle/>
          <a:p>
            <a:r>
              <a:rPr lang="en-US" altLang="zh-TW" sz="3200" dirty="0"/>
              <a:t>3</a:t>
            </a:r>
            <a:r>
              <a:rPr lang="en-US" altLang="zh-TW" sz="3200" dirty="0" smtClean="0"/>
              <a:t>.</a:t>
            </a:r>
            <a:r>
              <a:rPr lang="zh-TW" altLang="en-US" sz="3200" dirty="0" smtClean="0"/>
              <a:t>初步存取</a:t>
            </a:r>
            <a:r>
              <a:rPr lang="en-US" altLang="zh-TW" sz="3200" dirty="0" smtClean="0"/>
              <a:t>Initial Access</a:t>
            </a:r>
            <a:r>
              <a:rPr lang="zh-TW" altLang="en-US" sz="3200" dirty="0" smtClean="0"/>
              <a:t> 戰術</a:t>
            </a:r>
            <a:r>
              <a:rPr lang="en-US" altLang="zh-TW" sz="3200" dirty="0" smtClean="0"/>
              <a:t>| </a:t>
            </a:r>
            <a:r>
              <a:rPr lang="en-US" altLang="zh-TW" sz="2400" dirty="0"/>
              <a:t>5</a:t>
            </a:r>
            <a:r>
              <a:rPr lang="en-US" altLang="zh-TW" sz="2400" dirty="0" smtClean="0"/>
              <a:t>.</a:t>
            </a:r>
            <a:r>
              <a:rPr lang="zh-TW" altLang="en-US" sz="2400" b="1" dirty="0" smtClean="0">
                <a:solidFill>
                  <a:srgbClr val="FF0000"/>
                </a:solidFill>
                <a:effectLst>
                  <a:outerShdw blurRad="38100" dist="38100" dir="2700000" algn="tl">
                    <a:srgbClr val="000000">
                      <a:alpha val="43137"/>
                    </a:srgbClr>
                  </a:outerShdw>
                </a:effectLst>
              </a:rPr>
              <a:t>網路釣魚 </a:t>
            </a:r>
            <a:r>
              <a:rPr lang="en-US" altLang="zh-TW" sz="2400" b="1" dirty="0" smtClean="0">
                <a:solidFill>
                  <a:srgbClr val="FF0000"/>
                </a:solidFill>
                <a:effectLst>
                  <a:outerShdw blurRad="38100" dist="38100" dir="2700000" algn="tl">
                    <a:srgbClr val="000000">
                      <a:alpha val="43137"/>
                    </a:srgbClr>
                  </a:outerShdw>
                </a:effectLst>
              </a:rPr>
              <a:t>Phishing </a:t>
            </a:r>
            <a:r>
              <a:rPr lang="en-US" altLang="zh-TW" sz="2400" dirty="0" smtClean="0"/>
              <a:t>T1566 (3)</a:t>
            </a:r>
            <a:r>
              <a:rPr lang="zh-TW" altLang="en-US" sz="2400" dirty="0" smtClean="0"/>
              <a:t>技術</a:t>
            </a:r>
            <a:endParaRPr lang="en-US" altLang="zh-TW" sz="2400" dirty="0"/>
          </a:p>
        </p:txBody>
      </p:sp>
      <p:sp>
        <p:nvSpPr>
          <p:cNvPr id="5" name="矩形 4"/>
          <p:cNvSpPr/>
          <p:nvPr/>
        </p:nvSpPr>
        <p:spPr>
          <a:xfrm>
            <a:off x="0" y="564591"/>
            <a:ext cx="6888784" cy="6340197"/>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會發送網路釣魚訊息以獲取受害者係統的存取權限</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所有</a:t>
            </a:r>
            <a:r>
              <a:rPr lang="zh-TW" altLang="en-US" dirty="0"/>
              <a:t>形式的網路釣魚都是透過電子方式進行的社會工程</a:t>
            </a:r>
            <a:r>
              <a:rPr lang="zh-TW" altLang="en-US" dirty="0" smtClean="0"/>
              <a:t>。</a:t>
            </a:r>
            <a:endParaRPr lang="en-US" altLang="zh-TW" dirty="0" smtClean="0"/>
          </a:p>
          <a:p>
            <a:r>
              <a:rPr lang="zh-TW" altLang="en-US" dirty="0" smtClean="0"/>
              <a:t>     網路</a:t>
            </a:r>
            <a:r>
              <a:rPr lang="zh-TW" altLang="en-US" dirty="0"/>
              <a:t>釣魚可以是有針對性的，稱為魚叉式網路釣魚</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在</a:t>
            </a:r>
            <a:r>
              <a:rPr lang="zh-TW" altLang="en-US" dirty="0"/>
              <a:t>魚叉式網路釣魚中，特定的個人、公司或產業將</a:t>
            </a:r>
            <a:r>
              <a:rPr lang="zh-TW" altLang="en-US" dirty="0" smtClean="0"/>
              <a:t>成為</a:t>
            </a:r>
            <a:endParaRPr lang="en-US" altLang="zh-TW" dirty="0" smtClean="0"/>
          </a:p>
          <a:p>
            <a:r>
              <a:rPr lang="en-US" altLang="zh-TW" dirty="0"/>
              <a:t>     </a:t>
            </a:r>
            <a:r>
              <a:rPr lang="en-US" altLang="zh-TW" dirty="0" smtClean="0"/>
              <a:t>Adversaries</a:t>
            </a:r>
            <a:r>
              <a:rPr lang="zh-TW" altLang="en-US" dirty="0" smtClean="0"/>
              <a:t>的</a:t>
            </a:r>
            <a:r>
              <a:rPr lang="zh-TW" altLang="en-US" dirty="0"/>
              <a:t>目標</a:t>
            </a:r>
            <a:r>
              <a:rPr lang="zh-TW" altLang="en-US" dirty="0" smtClean="0"/>
              <a:t>。</a:t>
            </a:r>
            <a:endParaRPr lang="en-US" altLang="zh-TW" dirty="0"/>
          </a:p>
          <a:p>
            <a:pPr marL="285750" indent="-285750">
              <a:buFont typeface="Wingdings" panose="05000000000000000000" pitchFamily="2" charset="2"/>
              <a:buChar char="n"/>
            </a:pPr>
            <a:r>
              <a:rPr lang="zh-TW" altLang="en-US" dirty="0" smtClean="0"/>
              <a:t>更</a:t>
            </a:r>
            <a:r>
              <a:rPr lang="zh-TW" altLang="en-US" dirty="0"/>
              <a:t>一般地說，對手可以進行非針對性的網路</a:t>
            </a:r>
            <a:r>
              <a:rPr lang="zh-TW" altLang="en-US" dirty="0" smtClean="0"/>
              <a:t>釣魚</a:t>
            </a:r>
            <a:endParaRPr lang="en-US" altLang="zh-TW" dirty="0" smtClean="0"/>
          </a:p>
          <a:p>
            <a:r>
              <a:rPr lang="zh-TW" altLang="en-US" dirty="0" smtClean="0"/>
              <a:t>     例如</a:t>
            </a:r>
            <a:r>
              <a:rPr lang="zh-TW" altLang="en-US" dirty="0"/>
              <a:t>大規模惡意軟體垃圾郵件活動</a:t>
            </a:r>
            <a:r>
              <a:rPr lang="zh-TW" altLang="en-US" dirty="0" smtClean="0"/>
              <a:t>。</a:t>
            </a:r>
            <a:endParaRPr lang="en-US" altLang="zh-TW" dirty="0" smtClean="0"/>
          </a:p>
          <a:p>
            <a:pPr marL="285750" indent="-285750">
              <a:buFont typeface="Wingdings" panose="05000000000000000000" pitchFamily="2" charset="2"/>
              <a:buChar char="n"/>
            </a:pPr>
            <a:r>
              <a:rPr lang="en-US" altLang="zh-TW" dirty="0"/>
              <a:t>Adversaries</a:t>
            </a:r>
            <a:r>
              <a:rPr lang="zh-TW" altLang="en-US" dirty="0" smtClean="0"/>
              <a:t>可能</a:t>
            </a:r>
            <a:r>
              <a:rPr lang="zh-TW" altLang="en-US" dirty="0"/>
              <a:t>會向受害者發送包含惡意附件或</a:t>
            </a:r>
            <a:r>
              <a:rPr lang="zh-TW" altLang="en-US" dirty="0" smtClean="0"/>
              <a:t>連結</a:t>
            </a:r>
            <a:endParaRPr lang="en-US" altLang="zh-TW" dirty="0" smtClean="0"/>
          </a:p>
          <a:p>
            <a:r>
              <a:rPr lang="zh-TW" altLang="en-US" dirty="0" smtClean="0"/>
              <a:t>    的</a:t>
            </a:r>
            <a:r>
              <a:rPr lang="zh-TW" altLang="en-US" dirty="0"/>
              <a:t>電子郵件，通常是為了在受害者係統上執行惡意程式碼</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網路</a:t>
            </a:r>
            <a:r>
              <a:rPr lang="zh-TW" altLang="en-US" dirty="0"/>
              <a:t>釣魚也可能透過社群媒體平台等第三方服務進行</a:t>
            </a:r>
            <a:r>
              <a:rPr lang="zh-TW" altLang="en-US" dirty="0" smtClean="0"/>
              <a:t>。</a:t>
            </a:r>
            <a:endParaRPr lang="en-US" altLang="zh-TW" dirty="0" smtClean="0"/>
          </a:p>
          <a:p>
            <a:r>
              <a:rPr lang="zh-TW" altLang="en-US" dirty="0" smtClean="0"/>
              <a:t>    網路</a:t>
            </a:r>
            <a:r>
              <a:rPr lang="zh-TW" altLang="en-US" dirty="0"/>
              <a:t>釣魚也可能涉及社會工程技術，例如冒充可信</a:t>
            </a:r>
            <a:r>
              <a:rPr lang="zh-TW" altLang="en-US" dirty="0" smtClean="0"/>
              <a:t>任來源</a:t>
            </a:r>
            <a:endParaRPr lang="en-US" altLang="zh-TW" dirty="0" smtClean="0"/>
          </a:p>
          <a:p>
            <a:r>
              <a:rPr lang="zh-TW" altLang="en-US" dirty="0" smtClean="0"/>
              <a:t> 以及</a:t>
            </a:r>
            <a:r>
              <a:rPr lang="zh-TW" altLang="en-US" dirty="0"/>
              <a:t>規避技術，例如從被濫用來發送訊息的受損帳戶中刪除或</a:t>
            </a:r>
            <a:r>
              <a:rPr lang="zh-TW" altLang="en-US" dirty="0" smtClean="0"/>
              <a:t>操縱</a:t>
            </a:r>
            <a:endParaRPr lang="en-US" altLang="zh-TW" dirty="0" smtClean="0"/>
          </a:p>
          <a:p>
            <a:r>
              <a:rPr lang="zh-TW" altLang="en-US" dirty="0" smtClean="0"/>
              <a:t>    電子郵件</a:t>
            </a:r>
            <a:r>
              <a:rPr lang="zh-TW" altLang="en-US" dirty="0"/>
              <a:t>或元資料</a:t>
            </a:r>
            <a:r>
              <a:rPr lang="en-US" altLang="zh-TW" dirty="0"/>
              <a:t>/</a:t>
            </a:r>
            <a:r>
              <a:rPr lang="zh-TW" altLang="en-US" dirty="0"/>
              <a:t>標頭（例如，電子郵件隱藏規則）</a:t>
            </a:r>
            <a:r>
              <a:rPr lang="zh-TW" altLang="en-US" dirty="0" smtClean="0"/>
              <a:t>。</a:t>
            </a:r>
            <a:endParaRPr lang="en-US" altLang="zh-TW" dirty="0" smtClean="0"/>
          </a:p>
          <a:p>
            <a:r>
              <a:rPr lang="zh-TW" altLang="en-US" dirty="0" smtClean="0"/>
              <a:t>    實現此目的的另一種方法是偽造或欺騙發送者的身份，</a:t>
            </a:r>
          </a:p>
          <a:p>
            <a:r>
              <a:rPr lang="zh-TW" altLang="en-US" dirty="0" smtClean="0"/>
              <a:t>    可用於欺騙</a:t>
            </a:r>
            <a:r>
              <a:rPr lang="zh-TW" altLang="en-US" dirty="0" smtClean="0">
                <a:solidFill>
                  <a:srgbClr val="FF0000"/>
                </a:solidFill>
              </a:rPr>
              <a:t>笨</a:t>
            </a:r>
            <a:r>
              <a:rPr lang="zh-TW" altLang="en-US" dirty="0">
                <a:solidFill>
                  <a:srgbClr val="FF0000"/>
                </a:solidFill>
              </a:rPr>
              <a:t>蛋</a:t>
            </a:r>
            <a:r>
              <a:rPr lang="zh-TW" altLang="en-US" dirty="0" smtClean="0"/>
              <a:t>人類的接收者以及自動安全工具。</a:t>
            </a:r>
            <a:endParaRPr lang="en-US" altLang="zh-TW" dirty="0" smtClean="0"/>
          </a:p>
          <a:p>
            <a:pPr marL="285750" indent="-285750">
              <a:buFont typeface="Wingdings" panose="05000000000000000000" pitchFamily="2" charset="2"/>
              <a:buChar char="n"/>
            </a:pPr>
            <a:r>
              <a:rPr lang="zh-TW" altLang="en-US" dirty="0"/>
              <a:t>受害者也可能收到網路釣魚訊息，指示他們撥打電話號碼，在該電話號碼中他們被引導訪問惡意 </a:t>
            </a:r>
            <a:r>
              <a:rPr lang="en-US" altLang="zh-TW" dirty="0"/>
              <a:t>URL</a:t>
            </a:r>
            <a:r>
              <a:rPr lang="zh-TW" altLang="en-US" dirty="0"/>
              <a:t>、下載惡意</a:t>
            </a:r>
            <a:r>
              <a:rPr lang="zh-TW" altLang="en-US" dirty="0" smtClean="0"/>
              <a:t>軟體在</a:t>
            </a:r>
            <a:r>
              <a:rPr lang="zh-TW" altLang="en-US" dirty="0"/>
              <a:t>其電腦上安裝對手可存取的遠端管理工具（即</a:t>
            </a:r>
            <a:r>
              <a:rPr lang="zh-TW" altLang="en-US" dirty="0">
                <a:hlinkClick r:id="rId8"/>
              </a:rPr>
              <a:t>使用者執行</a:t>
            </a:r>
            <a:r>
              <a:rPr lang="zh-TW" altLang="en-US" dirty="0" smtClean="0"/>
              <a:t>）</a:t>
            </a:r>
            <a:endParaRPr lang="en-US" altLang="zh-TW" dirty="0" smtClean="0"/>
          </a:p>
          <a:p>
            <a:pPr marL="285750" indent="-285750">
              <a:buFont typeface="Wingdings" panose="05000000000000000000" pitchFamily="2" charset="2"/>
              <a:buChar char="n"/>
            </a:pPr>
            <a:r>
              <a:rPr lang="en-US" altLang="zh-TW" sz="1600" dirty="0" smtClean="0"/>
              <a:t>Victims </a:t>
            </a:r>
            <a:r>
              <a:rPr lang="en-US" altLang="zh-TW" sz="1600" dirty="0"/>
              <a:t>may also receive phishing messages that instruct them to call a phone number where they are directed to visit a malicious URL, download </a:t>
            </a:r>
            <a:r>
              <a:rPr lang="en-US" altLang="zh-TW" sz="1600" dirty="0" smtClean="0"/>
              <a:t>malware</a:t>
            </a:r>
            <a:r>
              <a:rPr lang="zh-TW" altLang="en-US" sz="1600" dirty="0" smtClean="0"/>
              <a:t> </a:t>
            </a:r>
            <a:r>
              <a:rPr lang="en-US" altLang="zh-TW" sz="1600" dirty="0" smtClean="0"/>
              <a:t>,</a:t>
            </a:r>
            <a:r>
              <a:rPr lang="zh-TW" altLang="en-US" sz="1600" dirty="0" smtClean="0"/>
              <a:t> </a:t>
            </a:r>
            <a:r>
              <a:rPr lang="en-US" altLang="zh-TW" sz="1600" dirty="0" smtClean="0"/>
              <a:t>or </a:t>
            </a:r>
            <a:r>
              <a:rPr lang="en-US" altLang="zh-TW" sz="1600" dirty="0"/>
              <a:t>install adversary-accessible remote management tools onto their computer (i.e., </a:t>
            </a:r>
            <a:r>
              <a:rPr lang="en-US" altLang="zh-TW" sz="1600" dirty="0">
                <a:hlinkClick r:id="rId8"/>
              </a:rPr>
              <a:t>User Execution</a:t>
            </a:r>
            <a:r>
              <a:rPr lang="en-US" altLang="zh-TW" sz="1600" dirty="0"/>
              <a:t>).</a:t>
            </a:r>
          </a:p>
        </p:txBody>
      </p:sp>
      <p:sp>
        <p:nvSpPr>
          <p:cNvPr id="6" name="矩形 5"/>
          <p:cNvSpPr/>
          <p:nvPr/>
        </p:nvSpPr>
        <p:spPr>
          <a:xfrm>
            <a:off x="6888784" y="1307063"/>
            <a:ext cx="4649189" cy="1877437"/>
          </a:xfrm>
          <a:prstGeom prst="rect">
            <a:avLst/>
          </a:prstGeom>
          <a:solidFill>
            <a:schemeClr val="tx1">
              <a:lumMod val="50000"/>
              <a:lumOff val="50000"/>
            </a:schemeClr>
          </a:solidFill>
        </p:spPr>
        <p:txBody>
          <a:bodyPr wrap="square">
            <a:spAutoFit/>
          </a:bodyPr>
          <a:lstStyle/>
          <a:p>
            <a:r>
              <a:rPr lang="en-US" altLang="zh-TW" sz="1400" b="1" dirty="0">
                <a:latin typeface="Roboto-Regular"/>
              </a:rPr>
              <a:t>ID: T1595</a:t>
            </a:r>
          </a:p>
          <a:p>
            <a:r>
              <a:rPr lang="en-US" altLang="zh-TW" sz="1400" b="1" dirty="0">
                <a:latin typeface="Roboto-Regular"/>
              </a:rPr>
              <a:t>Sub-techniques:  </a:t>
            </a:r>
            <a:r>
              <a:rPr lang="en-US" altLang="zh-TW" sz="1400" dirty="0">
                <a:solidFill>
                  <a:srgbClr val="4F7CAC"/>
                </a:solidFill>
                <a:latin typeface="Roboto-Regular"/>
                <a:hlinkClick r:id="rId2"/>
              </a:rPr>
              <a:t> T1566.001</a:t>
            </a:r>
            <a:r>
              <a:rPr lang="en-US" altLang="zh-TW" sz="1400" dirty="0">
                <a:solidFill>
                  <a:srgbClr val="39434C"/>
                </a:solidFill>
                <a:latin typeface="Roboto-Regular"/>
              </a:rPr>
              <a:t>, </a:t>
            </a:r>
            <a:r>
              <a:rPr lang="en-US" altLang="zh-TW" sz="1400" dirty="0">
                <a:solidFill>
                  <a:srgbClr val="4F7CAC"/>
                </a:solidFill>
                <a:latin typeface="Roboto-Regular"/>
                <a:hlinkClick r:id="rId4"/>
              </a:rPr>
              <a:t>T1566.002</a:t>
            </a:r>
            <a:r>
              <a:rPr lang="en-US" altLang="zh-TW" sz="1400" dirty="0">
                <a:solidFill>
                  <a:srgbClr val="39434C"/>
                </a:solidFill>
                <a:latin typeface="Roboto-Regular"/>
              </a:rPr>
              <a:t>, </a:t>
            </a:r>
            <a:r>
              <a:rPr lang="en-US" altLang="zh-TW" sz="1400" dirty="0">
                <a:solidFill>
                  <a:srgbClr val="4F7CAC"/>
                </a:solidFill>
                <a:latin typeface="Roboto-Regular"/>
                <a:hlinkClick r:id="rId6"/>
              </a:rPr>
              <a:t>T1566.003</a:t>
            </a:r>
            <a:endParaRPr lang="en-US" altLang="zh-TW" sz="1400" b="1" dirty="0">
              <a:latin typeface="Roboto-Regular"/>
            </a:endParaRPr>
          </a:p>
          <a:p>
            <a:r>
              <a:rPr lang="en-US" altLang="zh-TW" sz="1400" b="1" dirty="0">
                <a:latin typeface="Roboto-Regular"/>
              </a:rPr>
              <a:t>Tactic: </a:t>
            </a:r>
            <a:r>
              <a:rPr lang="en-US" altLang="zh-TW" dirty="0">
                <a:hlinkClick r:id="rId9"/>
              </a:rPr>
              <a:t> Initial Access </a:t>
            </a:r>
            <a:endParaRPr lang="en-US" altLang="zh-TW" dirty="0" smtClean="0"/>
          </a:p>
          <a:p>
            <a:r>
              <a:rPr lang="en-US" altLang="zh-TW" sz="1400" b="1" dirty="0" smtClean="0">
                <a:latin typeface="Roboto-Regular"/>
              </a:rPr>
              <a:t>Platforms:</a:t>
            </a:r>
            <a:r>
              <a:rPr lang="en-US" altLang="zh-TW" sz="1400" b="1" dirty="0">
                <a:latin typeface="Roboto-Regular"/>
              </a:rPr>
              <a:t> Google Workspace, Linux, Office 365, SaaS, Windows, </a:t>
            </a:r>
            <a:r>
              <a:rPr lang="en-US" altLang="zh-TW" sz="1400" b="1" dirty="0" smtClean="0">
                <a:latin typeface="Roboto-Regular"/>
              </a:rPr>
              <a:t>macOS</a:t>
            </a:r>
          </a:p>
          <a:p>
            <a:r>
              <a:rPr lang="en-US" altLang="zh-TW" sz="1400" b="1" dirty="0" smtClean="0">
                <a:latin typeface="Roboto-Regular"/>
              </a:rPr>
              <a:t>Version</a:t>
            </a:r>
            <a:r>
              <a:rPr lang="en-US" altLang="zh-TW" sz="1400" b="1" dirty="0">
                <a:latin typeface="Roboto-Regular"/>
              </a:rPr>
              <a:t>: </a:t>
            </a:r>
            <a:r>
              <a:rPr lang="en-US" altLang="zh-TW" sz="1400" b="1" dirty="0" smtClean="0">
                <a:latin typeface="Roboto-Regular"/>
              </a:rPr>
              <a:t>2.3</a:t>
            </a:r>
            <a:endParaRPr lang="en-US" altLang="zh-TW" sz="1400" b="1" dirty="0">
              <a:latin typeface="Roboto-Regular"/>
            </a:endParaRPr>
          </a:p>
          <a:p>
            <a:r>
              <a:rPr lang="en-US" altLang="zh-TW" sz="1400" b="1" dirty="0" smtClean="0">
                <a:latin typeface="Roboto-Regular"/>
              </a:rPr>
              <a:t>Created</a:t>
            </a:r>
            <a:r>
              <a:rPr lang="en-US" altLang="zh-TW" sz="1400" b="1" dirty="0">
                <a:latin typeface="Roboto-Regular"/>
              </a:rPr>
              <a:t>: 02 March 2020</a:t>
            </a:r>
          </a:p>
          <a:p>
            <a:r>
              <a:rPr lang="en-US" altLang="zh-TW" sz="1400" b="1" dirty="0">
                <a:latin typeface="Roboto-Regular"/>
              </a:rPr>
              <a:t>Last Modified: </a:t>
            </a:r>
            <a:r>
              <a:rPr lang="en-US" altLang="zh-TW" sz="1400" b="1" dirty="0" smtClean="0">
                <a:latin typeface="Roboto-Regular"/>
              </a:rPr>
              <a:t>14 April 2023</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16</a:t>
            </a:fld>
            <a:endParaRPr lang="zh-TW" altLang="en-US"/>
          </a:p>
        </p:txBody>
      </p:sp>
    </p:spTree>
    <p:extLst>
      <p:ext uri="{BB962C8B-B14F-4D97-AF65-F5344CB8AC3E}">
        <p14:creationId xmlns:p14="http://schemas.microsoft.com/office/powerpoint/2010/main" val="776827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830168952"/>
              </p:ext>
            </p:extLst>
          </p:nvPr>
        </p:nvGraphicFramePr>
        <p:xfrm>
          <a:off x="128416" y="1185391"/>
          <a:ext cx="11804985" cy="4399798"/>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altLang="zh-TW"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881349">
                <a:tc>
                  <a:txBody>
                    <a:bodyPr/>
                    <a:lstStyle/>
                    <a:p>
                      <a:pPr fontAlgn="t"/>
                      <a:r>
                        <a:rPr lang="en-US" altLang="zh-TW" sz="1800" b="0" i="0" u="none" strike="noStrike" dirty="0" smtClean="0">
                          <a:solidFill>
                            <a:srgbClr val="4F7CAC"/>
                          </a:solidFill>
                          <a:effectLst/>
                          <a:latin typeface="+mn-lt"/>
                          <a:hlinkClick r:id="rId2"/>
                        </a:rPr>
                        <a:t>G0001</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Axiom</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2"/>
                        </a:rPr>
                        <a:t>Axiom</a:t>
                      </a:r>
                      <a:r>
                        <a:rPr lang="en-US" altLang="zh-TW" sz="1800" b="0" i="0" kern="1200" dirty="0" smtClean="0">
                          <a:solidFill>
                            <a:schemeClr val="tx1"/>
                          </a:solidFill>
                          <a:effectLst/>
                          <a:latin typeface="+mn-lt"/>
                          <a:ea typeface="+mn-ea"/>
                          <a:cs typeface="+mn-cs"/>
                        </a:rPr>
                        <a:t> has used spear phishing to initially compromise victims.</a:t>
                      </a:r>
                    </a:p>
                    <a:p>
                      <a:pPr marL="285750" indent="-285750" fontAlgn="t">
                        <a:buFont typeface="Wingdings" panose="05000000000000000000" pitchFamily="2" charset="2"/>
                        <a:buChar char="n"/>
                      </a:pPr>
                      <a:r>
                        <a:rPr lang="en-US" altLang="zh-TW" sz="1800" u="none" strike="noStrike" dirty="0" smtClean="0">
                          <a:solidFill>
                            <a:srgbClr val="4F7CAC"/>
                          </a:solidFill>
                          <a:effectLst/>
                          <a:hlinkClick r:id="rId2"/>
                        </a:rPr>
                        <a:t>Axiom</a:t>
                      </a:r>
                      <a:r>
                        <a:rPr lang="zh-TW" altLang="en-US" sz="1800" dirty="0" smtClean="0">
                          <a:effectLst/>
                        </a:rPr>
                        <a:t>最初使用魚叉式網路釣魚來危害受害者。</a:t>
                      </a:r>
                      <a:endParaRPr lang="en-US" altLang="zh-TW" sz="18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3"/>
                        </a:rPr>
                        <a:t>G0115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400" b="0" i="0" u="none" strike="noStrike" dirty="0" smtClean="0">
                          <a:solidFill>
                            <a:srgbClr val="4F7CAC"/>
                          </a:solidFill>
                          <a:effectLst/>
                          <a:latin typeface="+mn-lt"/>
                          <a:hlinkClick r:id="rId3"/>
                        </a:rPr>
                        <a:t>GOLD SOUTHFIELD</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GOLD SOUTHFIELD</a:t>
                      </a:r>
                      <a:r>
                        <a:rPr lang="en-US" altLang="zh-TW" sz="1800" b="0" i="0" kern="1200" dirty="0" smtClean="0">
                          <a:solidFill>
                            <a:schemeClr val="tx1"/>
                          </a:solidFill>
                          <a:effectLst/>
                          <a:latin typeface="+mn-lt"/>
                          <a:ea typeface="+mn-ea"/>
                          <a:cs typeface="+mn-cs"/>
                        </a:rPr>
                        <a:t> has conducted malicious spam (</a:t>
                      </a:r>
                      <a:r>
                        <a:rPr lang="en-US" altLang="zh-TW" sz="1800" b="0" i="0" kern="1200" dirty="0" err="1" smtClean="0">
                          <a:solidFill>
                            <a:schemeClr val="tx1"/>
                          </a:solidFill>
                          <a:effectLst/>
                          <a:latin typeface="+mn-lt"/>
                          <a:ea typeface="+mn-ea"/>
                          <a:cs typeface="+mn-cs"/>
                        </a:rPr>
                        <a:t>malspam</a:t>
                      </a:r>
                      <a:r>
                        <a:rPr lang="en-US" altLang="zh-TW" sz="1800" b="0" i="0" kern="1200" dirty="0" smtClean="0">
                          <a:solidFill>
                            <a:schemeClr val="tx1"/>
                          </a:solidFill>
                          <a:effectLst/>
                          <a:latin typeface="+mn-lt"/>
                          <a:ea typeface="+mn-ea"/>
                          <a:cs typeface="+mn-cs"/>
                        </a:rPr>
                        <a:t>) campaigns to gain access to victim's machines.</a:t>
                      </a:r>
                    </a:p>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GOLD SOUTHFIELD</a:t>
                      </a:r>
                      <a:r>
                        <a:rPr lang="zh-TW" altLang="en-US" sz="1800" b="0" i="0" kern="1200" dirty="0" smtClean="0">
                          <a:solidFill>
                            <a:schemeClr val="tx1"/>
                          </a:solidFill>
                          <a:effectLst/>
                          <a:latin typeface="+mn-lt"/>
                          <a:ea typeface="+mn-ea"/>
                          <a:cs typeface="+mn-cs"/>
                        </a:rPr>
                        <a:t>進行了惡意垃圾郵件 </a:t>
                      </a:r>
                      <a:r>
                        <a:rPr lang="en-US" altLang="zh-TW" sz="1800" b="0" i="0" kern="1200" dirty="0" smtClean="0">
                          <a:solidFill>
                            <a:schemeClr val="tx1"/>
                          </a:solidFill>
                          <a:effectLst/>
                          <a:latin typeface="+mn-lt"/>
                          <a:ea typeface="+mn-ea"/>
                          <a:cs typeface="+mn-cs"/>
                        </a:rPr>
                        <a:t>(malspam) </a:t>
                      </a:r>
                      <a:r>
                        <a:rPr lang="zh-TW" altLang="en-US" sz="1800" b="0" i="0" kern="1200" dirty="0" smtClean="0">
                          <a:solidFill>
                            <a:schemeClr val="tx1"/>
                          </a:solidFill>
                          <a:effectLst/>
                          <a:latin typeface="+mn-lt"/>
                          <a:ea typeface="+mn-ea"/>
                          <a:cs typeface="+mn-cs"/>
                        </a:rPr>
                        <a:t>活動，以取得受害者電腦的存取權限。</a:t>
                      </a:r>
                      <a:endParaRPr lang="zh-TW" alt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4"/>
                        </a:rPr>
                        <a:t>S0009</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Hikit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4"/>
                        </a:rPr>
                        <a:t>Hikit</a:t>
                      </a:r>
                      <a:r>
                        <a:rPr lang="en-US" altLang="zh-TW" sz="1800" b="0" i="0" kern="1200" dirty="0" smtClean="0">
                          <a:solidFill>
                            <a:schemeClr val="tx1"/>
                          </a:solidFill>
                          <a:effectLst/>
                          <a:latin typeface="+mn-lt"/>
                          <a:ea typeface="+mn-ea"/>
                          <a:cs typeface="+mn-cs"/>
                        </a:rPr>
                        <a:t> has been spread through spear phishing.</a:t>
                      </a:r>
                    </a:p>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4"/>
                        </a:rPr>
                        <a:t>Hikit</a:t>
                      </a:r>
                      <a:r>
                        <a:rPr lang="zh-TW" altLang="en-US" sz="1800" b="0" i="0" kern="1200" dirty="0" smtClean="0">
                          <a:solidFill>
                            <a:schemeClr val="tx1"/>
                          </a:solidFill>
                          <a:effectLst/>
                          <a:latin typeface="+mn-lt"/>
                          <a:ea typeface="+mn-ea"/>
                          <a:cs typeface="+mn-cs"/>
                        </a:rPr>
                        <a:t>是透過魚叉式網路釣魚傳播的。</a:t>
                      </a:r>
                      <a:endParaRPr lang="en-US" altLang="zh-TW" sz="18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69228782"/>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5"/>
                        </a:rPr>
                        <a:t>S1073</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Royal</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Royal</a:t>
                      </a:r>
                      <a:r>
                        <a:rPr lang="en-US" altLang="zh-TW" sz="1800" b="0" i="0" kern="1200" dirty="0" smtClean="0">
                          <a:solidFill>
                            <a:schemeClr val="tx1"/>
                          </a:solidFill>
                          <a:effectLst/>
                          <a:latin typeface="+mn-lt"/>
                          <a:ea typeface="+mn-ea"/>
                          <a:cs typeface="+mn-cs"/>
                        </a:rPr>
                        <a:t> has been spread through the use of phishing campaigns including "call back phishing" where victims are lured into calling a number provided through email.</a:t>
                      </a:r>
                    </a:p>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Royal</a:t>
                      </a:r>
                      <a:r>
                        <a:rPr lang="zh-TW" altLang="en-US" sz="1800" b="0" i="0" kern="1200" dirty="0" smtClean="0">
                          <a:solidFill>
                            <a:schemeClr val="tx1"/>
                          </a:solidFill>
                          <a:effectLst/>
                          <a:latin typeface="+mn-lt"/>
                          <a:ea typeface="+mn-ea"/>
                          <a:cs typeface="+mn-cs"/>
                        </a:rPr>
                        <a:t>是透過網路釣魚活動傳播的，其中包括“回撥網路釣魚”，誘使受害者撥打透過電子郵件提供的號碼。</a:t>
                      </a:r>
                      <a:endParaRPr lang="en-US" altLang="zh-TW" sz="18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7163867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17</a:t>
            </a:fld>
            <a:endParaRPr lang="zh-TW" altLang="en-US"/>
          </a:p>
        </p:txBody>
      </p:sp>
      <p:sp>
        <p:nvSpPr>
          <p:cNvPr id="8" name="矩形 7"/>
          <p:cNvSpPr/>
          <p:nvPr/>
        </p:nvSpPr>
        <p:spPr>
          <a:xfrm>
            <a:off x="0" y="-20184"/>
            <a:ext cx="10751661" cy="584775"/>
          </a:xfrm>
          <a:prstGeom prst="rect">
            <a:avLst/>
          </a:prstGeom>
        </p:spPr>
        <p:txBody>
          <a:bodyPr wrap="none">
            <a:spAutoFit/>
          </a:bodyPr>
          <a:lstStyle/>
          <a:p>
            <a:r>
              <a:rPr lang="en-US" altLang="zh-TW" sz="3200" dirty="0"/>
              <a:t>3</a:t>
            </a:r>
            <a:r>
              <a:rPr lang="en-US" altLang="zh-TW" sz="3200" dirty="0" smtClean="0"/>
              <a:t>.</a:t>
            </a:r>
            <a:r>
              <a:rPr lang="zh-TW" altLang="en-US" sz="3200" dirty="0"/>
              <a:t>初步存取</a:t>
            </a:r>
            <a:r>
              <a:rPr lang="en-US" altLang="zh-TW" sz="3200" dirty="0" smtClean="0"/>
              <a:t>Initial Access</a:t>
            </a:r>
            <a:r>
              <a:rPr lang="zh-TW" altLang="en-US" sz="3200" dirty="0" smtClean="0"/>
              <a:t> 戰術</a:t>
            </a:r>
            <a:r>
              <a:rPr lang="en-US" altLang="zh-TW" sz="3200" dirty="0" smtClean="0"/>
              <a:t>| </a:t>
            </a:r>
            <a:r>
              <a:rPr lang="en-US" altLang="zh-TW" sz="2400" dirty="0"/>
              <a:t>5</a:t>
            </a:r>
            <a:r>
              <a:rPr lang="en-US" altLang="zh-TW" sz="2400" dirty="0" smtClean="0"/>
              <a:t>.</a:t>
            </a:r>
            <a:r>
              <a:rPr lang="zh-TW" altLang="en-US" sz="2400" dirty="0" smtClean="0"/>
              <a:t>網路釣魚 </a:t>
            </a:r>
            <a:r>
              <a:rPr lang="en-US" altLang="zh-TW" sz="2400" dirty="0" smtClean="0"/>
              <a:t>Phishing T1566 (3)</a:t>
            </a:r>
            <a:r>
              <a:rPr lang="zh-TW" altLang="en-US" sz="2400" dirty="0" smtClean="0"/>
              <a:t>技術</a:t>
            </a:r>
            <a:endParaRPr lang="en-US" altLang="zh-TW" sz="2400" dirty="0"/>
          </a:p>
        </p:txBody>
      </p:sp>
      <p:sp>
        <p:nvSpPr>
          <p:cNvPr id="9" name="矩形 8"/>
          <p:cNvSpPr/>
          <p:nvPr/>
        </p:nvSpPr>
        <p:spPr>
          <a:xfrm>
            <a:off x="0" y="604753"/>
            <a:ext cx="4568110" cy="461665"/>
          </a:xfrm>
          <a:prstGeom prst="rect">
            <a:avLst/>
          </a:prstGeom>
        </p:spPr>
        <p:txBody>
          <a:bodyPr wrap="none">
            <a:spAutoFit/>
          </a:bodyPr>
          <a:lstStyle/>
          <a:p>
            <a:r>
              <a:rPr lang="en-US" altLang="zh-TW" sz="2400" b="1" dirty="0">
                <a:solidFill>
                  <a:srgbClr val="39434C"/>
                </a:solidFill>
                <a:latin typeface="Roboto-Light"/>
              </a:rPr>
              <a:t>Procedure </a:t>
            </a:r>
            <a:r>
              <a:rPr lang="en-US" altLang="zh-TW" sz="2400" b="1" dirty="0" smtClean="0">
                <a:solidFill>
                  <a:srgbClr val="39434C"/>
                </a:solidFill>
                <a:latin typeface="Roboto-Light"/>
              </a:rPr>
              <a:t>Examples</a:t>
            </a:r>
            <a:r>
              <a:rPr lang="zh-TW" altLang="en-US" sz="2400" b="1" dirty="0" smtClean="0">
                <a:solidFill>
                  <a:srgbClr val="39434C"/>
                </a:solidFill>
                <a:latin typeface="Roboto-Light"/>
              </a:rPr>
              <a:t> 程式範例</a:t>
            </a:r>
            <a:endParaRPr lang="zh-TW" altLang="en-US" sz="2400" b="1" dirty="0"/>
          </a:p>
        </p:txBody>
      </p:sp>
    </p:spTree>
    <p:extLst>
      <p:ext uri="{BB962C8B-B14F-4D97-AF65-F5344CB8AC3E}">
        <p14:creationId xmlns:p14="http://schemas.microsoft.com/office/powerpoint/2010/main" val="24167991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674293705"/>
              </p:ext>
            </p:extLst>
          </p:nvPr>
        </p:nvGraphicFramePr>
        <p:xfrm>
          <a:off x="146223" y="910709"/>
          <a:ext cx="11804985" cy="5947291"/>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677069">
                <a:tc>
                  <a:txBody>
                    <a:bodyPr/>
                    <a:lstStyle/>
                    <a:p>
                      <a:pPr fontAlgn="t"/>
                      <a:r>
                        <a:rPr lang="en-US" altLang="zh-TW" sz="1800" b="0" i="0" u="none" strike="noStrike" kern="1200" dirty="0" smtClean="0">
                          <a:solidFill>
                            <a:schemeClr val="tx1"/>
                          </a:solidFill>
                          <a:effectLst/>
                          <a:latin typeface="+mn-lt"/>
                          <a:ea typeface="+mn-ea"/>
                          <a:cs typeface="+mn-cs"/>
                          <a:hlinkClick r:id="rId2"/>
                        </a:rPr>
                        <a:t>M1049</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Antivirus/Antimalware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700" b="0" i="0" kern="1200" dirty="0" smtClean="0">
                          <a:solidFill>
                            <a:schemeClr val="tx1"/>
                          </a:solidFill>
                          <a:effectLst/>
                          <a:latin typeface="+mn-lt"/>
                          <a:ea typeface="+mn-ea"/>
                          <a:cs typeface="+mn-cs"/>
                        </a:rPr>
                        <a:t>Anti-virus can automatically quarantine suspicious files.</a:t>
                      </a:r>
                    </a:p>
                    <a:p>
                      <a:pPr marL="285750" indent="-2857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防毒軟體可以自動隔離可疑檔案。</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3"/>
                        </a:rPr>
                        <a:t>M1031</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Intrusion Prevention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700" b="0" i="0" kern="1200" dirty="0" smtClean="0">
                          <a:solidFill>
                            <a:schemeClr val="tx1"/>
                          </a:solidFill>
                          <a:effectLst/>
                          <a:latin typeface="+mn-lt"/>
                          <a:ea typeface="+mn-ea"/>
                          <a:cs typeface="+mn-cs"/>
                        </a:rPr>
                        <a:t>Network intrusion prevention systems and systems designed to scan and remove malicious email attachments or links can be used to block activity.</a:t>
                      </a:r>
                    </a:p>
                    <a:p>
                      <a:pPr marL="285750" indent="-285750" fontAlgn="t">
                        <a:buClrTx/>
                        <a:buFont typeface="Wingdings" panose="05000000000000000000" pitchFamily="2" charset="2"/>
                        <a:buChar char="n"/>
                      </a:pPr>
                      <a:r>
                        <a:rPr lang="zh-TW" altLang="en-US" sz="1700" b="0" i="0" kern="1200" dirty="0" smtClean="0">
                          <a:solidFill>
                            <a:schemeClr val="tx1"/>
                          </a:solidFill>
                          <a:effectLst/>
                          <a:latin typeface="+mn-lt"/>
                          <a:ea typeface="+mn-ea"/>
                          <a:cs typeface="+mn-cs"/>
                        </a:rPr>
                        <a:t>網路入侵防禦系統和旨在掃描和刪除惡意電子郵件附件或連結的系統可用於阻止活動。</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4"/>
                        </a:rPr>
                        <a:t>M1021</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Restrict Web-Based Content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 </a:t>
                      </a:r>
                      <a:r>
                        <a:rPr lang="en-US" altLang="zh-TW" sz="1700" b="0" i="0" kern="1200" dirty="0" smtClean="0">
                          <a:solidFill>
                            <a:schemeClr val="tx1"/>
                          </a:solidFill>
                          <a:effectLst/>
                          <a:latin typeface="+mn-lt"/>
                          <a:ea typeface="+mn-ea"/>
                          <a:cs typeface="+mn-cs"/>
                        </a:rPr>
                        <a:t>Determine if certain websites or attachment types (ex: .</a:t>
                      </a:r>
                      <a:r>
                        <a:rPr lang="en-US" altLang="zh-TW" sz="1700" b="0" i="0" kern="1200" dirty="0" err="1" smtClean="0">
                          <a:solidFill>
                            <a:schemeClr val="tx1"/>
                          </a:solidFill>
                          <a:effectLst/>
                          <a:latin typeface="+mn-lt"/>
                          <a:ea typeface="+mn-ea"/>
                          <a:cs typeface="+mn-cs"/>
                        </a:rPr>
                        <a:t>scr</a:t>
                      </a:r>
                      <a:r>
                        <a:rPr lang="en-US" altLang="zh-TW" sz="1700" b="0" i="0" kern="1200" dirty="0" smtClean="0">
                          <a:solidFill>
                            <a:schemeClr val="tx1"/>
                          </a:solidFill>
                          <a:effectLst/>
                          <a:latin typeface="+mn-lt"/>
                          <a:ea typeface="+mn-ea"/>
                          <a:cs typeface="+mn-cs"/>
                        </a:rPr>
                        <a:t>, .exe, .</a:t>
                      </a:r>
                      <a:r>
                        <a:rPr lang="en-US" altLang="zh-TW" sz="1700" b="0" i="0" kern="1200" dirty="0" err="1" smtClean="0">
                          <a:solidFill>
                            <a:schemeClr val="tx1"/>
                          </a:solidFill>
                          <a:effectLst/>
                          <a:latin typeface="+mn-lt"/>
                          <a:ea typeface="+mn-ea"/>
                          <a:cs typeface="+mn-cs"/>
                        </a:rPr>
                        <a:t>pif</a:t>
                      </a:r>
                      <a:r>
                        <a:rPr lang="en-US" altLang="zh-TW" sz="1700" b="0" i="0" kern="1200" dirty="0" smtClean="0">
                          <a:solidFill>
                            <a:schemeClr val="tx1"/>
                          </a:solidFill>
                          <a:effectLst/>
                          <a:latin typeface="+mn-lt"/>
                          <a:ea typeface="+mn-ea"/>
                          <a:cs typeface="+mn-cs"/>
                        </a:rPr>
                        <a:t>, .</a:t>
                      </a:r>
                      <a:r>
                        <a:rPr lang="en-US" altLang="zh-TW" sz="1700" b="0" i="0" kern="1200" dirty="0" err="1" smtClean="0">
                          <a:solidFill>
                            <a:schemeClr val="tx1"/>
                          </a:solidFill>
                          <a:effectLst/>
                          <a:latin typeface="+mn-lt"/>
                          <a:ea typeface="+mn-ea"/>
                          <a:cs typeface="+mn-cs"/>
                        </a:rPr>
                        <a:t>cpl</a:t>
                      </a:r>
                      <a:r>
                        <a:rPr lang="en-US" altLang="zh-TW" sz="1700" b="0" i="0" kern="1200" dirty="0" smtClean="0">
                          <a:solidFill>
                            <a:schemeClr val="tx1"/>
                          </a:solidFill>
                          <a:effectLst/>
                          <a:latin typeface="+mn-lt"/>
                          <a:ea typeface="+mn-ea"/>
                          <a:cs typeface="+mn-cs"/>
                        </a:rPr>
                        <a:t>, etc.) that </a:t>
                      </a:r>
                      <a:r>
                        <a:rPr lang="zh-TW" altLang="en-US" sz="1700" b="0" i="0" kern="1200" dirty="0" smtClean="0">
                          <a:solidFill>
                            <a:schemeClr val="tx1"/>
                          </a:solidFill>
                          <a:effectLst/>
                          <a:latin typeface="+mn-lt"/>
                          <a:ea typeface="+mn-ea"/>
                          <a:cs typeface="+mn-cs"/>
                        </a:rPr>
                        <a:t>    </a:t>
                      </a:r>
                      <a:r>
                        <a:rPr lang="en-US" altLang="zh-TW" sz="1700" b="0" i="0" kern="1200" dirty="0" smtClean="0">
                          <a:solidFill>
                            <a:schemeClr val="tx1"/>
                          </a:solidFill>
                          <a:effectLst/>
                          <a:latin typeface="+mn-lt"/>
                          <a:ea typeface="+mn-ea"/>
                          <a:cs typeface="+mn-cs"/>
                        </a:rPr>
                        <a:t>can be used for phishing are necessary for business operations and consider blocking access if activity cannot be monitored well or if it poses a significant risk.</a:t>
                      </a:r>
                    </a:p>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確定可用於網路釣魚的某些網站或附件類型（例如：</a:t>
                      </a:r>
                      <a:r>
                        <a:rPr lang="en-US" altLang="zh-TW" sz="1700" b="0" i="0" kern="1200" dirty="0" smtClean="0">
                          <a:solidFill>
                            <a:schemeClr val="tx1"/>
                          </a:solidFill>
                          <a:effectLst/>
                          <a:latin typeface="+mn-lt"/>
                          <a:ea typeface="+mn-ea"/>
                          <a:cs typeface="+mn-cs"/>
                        </a:rPr>
                        <a:t>.</a:t>
                      </a:r>
                      <a:r>
                        <a:rPr lang="en-US" altLang="zh-TW" sz="1700" b="0" i="0" kern="1200" dirty="0" err="1" smtClean="0">
                          <a:solidFill>
                            <a:schemeClr val="tx1"/>
                          </a:solidFill>
                          <a:effectLst/>
                          <a:latin typeface="+mn-lt"/>
                          <a:ea typeface="+mn-ea"/>
                          <a:cs typeface="+mn-cs"/>
                        </a:rPr>
                        <a:t>scr</a:t>
                      </a:r>
                      <a:r>
                        <a:rPr lang="zh-TW" altLang="en-US" sz="1700" b="0" i="0" kern="1200" dirty="0" smtClean="0">
                          <a:solidFill>
                            <a:schemeClr val="tx1"/>
                          </a:solidFill>
                          <a:effectLst/>
                          <a:latin typeface="+mn-lt"/>
                          <a:ea typeface="+mn-ea"/>
                          <a:cs typeface="+mn-cs"/>
                        </a:rPr>
                        <a:t>、</a:t>
                      </a:r>
                      <a:r>
                        <a:rPr lang="en-US" altLang="zh-TW" sz="1700" b="0" i="0" kern="1200" dirty="0" smtClean="0">
                          <a:solidFill>
                            <a:schemeClr val="tx1"/>
                          </a:solidFill>
                          <a:effectLst/>
                          <a:latin typeface="+mn-lt"/>
                          <a:ea typeface="+mn-ea"/>
                          <a:cs typeface="+mn-cs"/>
                        </a:rPr>
                        <a:t>.exe</a:t>
                      </a:r>
                      <a:r>
                        <a:rPr lang="zh-TW" altLang="en-US" sz="1700" b="0" i="0" kern="1200" dirty="0" smtClean="0">
                          <a:solidFill>
                            <a:schemeClr val="tx1"/>
                          </a:solidFill>
                          <a:effectLst/>
                          <a:latin typeface="+mn-lt"/>
                          <a:ea typeface="+mn-ea"/>
                          <a:cs typeface="+mn-cs"/>
                        </a:rPr>
                        <a:t>、</a:t>
                      </a:r>
                      <a:r>
                        <a:rPr lang="en-US" altLang="zh-TW" sz="1700" b="0" i="0" kern="1200" dirty="0" smtClean="0">
                          <a:solidFill>
                            <a:schemeClr val="tx1"/>
                          </a:solidFill>
                          <a:effectLst/>
                          <a:latin typeface="+mn-lt"/>
                          <a:ea typeface="+mn-ea"/>
                          <a:cs typeface="+mn-cs"/>
                        </a:rPr>
                        <a:t>.</a:t>
                      </a:r>
                      <a:r>
                        <a:rPr lang="en-US" altLang="zh-TW" sz="1700" b="0" i="0" kern="1200" dirty="0" err="1" smtClean="0">
                          <a:solidFill>
                            <a:schemeClr val="tx1"/>
                          </a:solidFill>
                          <a:effectLst/>
                          <a:latin typeface="+mn-lt"/>
                          <a:ea typeface="+mn-ea"/>
                          <a:cs typeface="+mn-cs"/>
                        </a:rPr>
                        <a:t>pif</a:t>
                      </a:r>
                      <a:r>
                        <a:rPr lang="zh-TW" altLang="en-US" sz="1700" b="0" i="0" kern="1200" dirty="0" smtClean="0">
                          <a:solidFill>
                            <a:schemeClr val="tx1"/>
                          </a:solidFill>
                          <a:effectLst/>
                          <a:latin typeface="+mn-lt"/>
                          <a:ea typeface="+mn-ea"/>
                          <a:cs typeface="+mn-cs"/>
                        </a:rPr>
                        <a:t>、</a:t>
                      </a:r>
                      <a:r>
                        <a:rPr lang="en-US" altLang="zh-TW" sz="1700" b="0" i="0" kern="1200" dirty="0" smtClean="0">
                          <a:solidFill>
                            <a:schemeClr val="tx1"/>
                          </a:solidFill>
                          <a:effectLst/>
                          <a:latin typeface="+mn-lt"/>
                          <a:ea typeface="+mn-ea"/>
                          <a:cs typeface="+mn-cs"/>
                        </a:rPr>
                        <a:t>.</a:t>
                      </a:r>
                      <a:r>
                        <a:rPr lang="en-US" altLang="zh-TW" sz="1700" b="0" i="0" kern="1200" dirty="0" err="1" smtClean="0">
                          <a:solidFill>
                            <a:schemeClr val="tx1"/>
                          </a:solidFill>
                          <a:effectLst/>
                          <a:latin typeface="+mn-lt"/>
                          <a:ea typeface="+mn-ea"/>
                          <a:cs typeface="+mn-cs"/>
                        </a:rPr>
                        <a:t>cpl</a:t>
                      </a:r>
                      <a:r>
                        <a:rPr lang="en-US" altLang="zh-TW" sz="1700" b="0" i="0" kern="1200" dirty="0" smtClean="0">
                          <a:solidFill>
                            <a:schemeClr val="tx1"/>
                          </a:solidFill>
                          <a:effectLst/>
                          <a:latin typeface="+mn-lt"/>
                          <a:ea typeface="+mn-ea"/>
                          <a:cs typeface="+mn-cs"/>
                        </a:rPr>
                        <a:t> </a:t>
                      </a:r>
                      <a:r>
                        <a:rPr lang="zh-TW" altLang="en-US" sz="1700" b="0" i="0" kern="1200" dirty="0" smtClean="0">
                          <a:solidFill>
                            <a:schemeClr val="tx1"/>
                          </a:solidFill>
                          <a:effectLst/>
                          <a:latin typeface="+mn-lt"/>
                          <a:ea typeface="+mn-ea"/>
                          <a:cs typeface="+mn-cs"/>
                        </a:rPr>
                        <a:t>等）對於業務運作是否是必需的，如果無法很好地監控活動或構成威脅，請考慮阻止訪問一個重大風險。</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69228782"/>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5"/>
                        </a:rPr>
                        <a:t>M1054</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Software Configuration</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700" b="0" i="0" kern="1200" dirty="0" smtClean="0">
                          <a:solidFill>
                            <a:schemeClr val="tx1"/>
                          </a:solidFill>
                          <a:effectLst/>
                          <a:latin typeface="+mn-lt"/>
                          <a:ea typeface="+mn-ea"/>
                          <a:cs typeface="+mn-cs"/>
                        </a:rPr>
                        <a:t>Use anti-spoofing and email authentication mechanisms to filter messages based on validity checks of the sender domain (using SPF) and integrity of messages (using DKIM). Enabling these mechanisms within an organization (through policies such as DMARC) may enable recipients (intra-org and cross domain) to perform similar message filtering and validation.</a:t>
                      </a:r>
                    </a:p>
                    <a:p>
                      <a:pPr marL="285750" indent="-2857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使用反欺騙和電子郵件驗證機制，根據寄件者網域的有效性檢查（使用 </a:t>
                      </a:r>
                      <a:r>
                        <a:rPr lang="en-US" altLang="zh-TW" sz="1700" b="0" i="0" kern="1200" dirty="0" smtClean="0">
                          <a:solidFill>
                            <a:schemeClr val="tx1"/>
                          </a:solidFill>
                          <a:effectLst/>
                          <a:latin typeface="+mn-lt"/>
                          <a:ea typeface="+mn-ea"/>
                          <a:cs typeface="+mn-cs"/>
                        </a:rPr>
                        <a:t>SPF</a:t>
                      </a:r>
                      <a:r>
                        <a:rPr lang="zh-TW" altLang="en-US" sz="1700" b="0" i="0" kern="1200" dirty="0" smtClean="0">
                          <a:solidFill>
                            <a:schemeClr val="tx1"/>
                          </a:solidFill>
                          <a:effectLst/>
                          <a:latin typeface="+mn-lt"/>
                          <a:ea typeface="+mn-ea"/>
                          <a:cs typeface="+mn-cs"/>
                        </a:rPr>
                        <a:t>）和郵件完整性（使用 </a:t>
                      </a:r>
                      <a:r>
                        <a:rPr lang="en-US" altLang="zh-TW" sz="1700" b="0" i="0" kern="1200" dirty="0" smtClean="0">
                          <a:solidFill>
                            <a:schemeClr val="tx1"/>
                          </a:solidFill>
                          <a:effectLst/>
                          <a:latin typeface="+mn-lt"/>
                          <a:ea typeface="+mn-ea"/>
                          <a:cs typeface="+mn-cs"/>
                        </a:rPr>
                        <a:t>DKIM</a:t>
                      </a:r>
                      <a:r>
                        <a:rPr lang="zh-TW" altLang="en-US" sz="1700" b="0" i="0" kern="1200" dirty="0" smtClean="0">
                          <a:solidFill>
                            <a:schemeClr val="tx1"/>
                          </a:solidFill>
                          <a:effectLst/>
                          <a:latin typeface="+mn-lt"/>
                          <a:ea typeface="+mn-ea"/>
                          <a:cs typeface="+mn-cs"/>
                        </a:rPr>
                        <a:t>）來過濾郵件。在組織內啟用這些機制（透過 </a:t>
                      </a:r>
                      <a:r>
                        <a:rPr lang="en-US" altLang="zh-TW" sz="1700" b="0" i="0" kern="1200" dirty="0" smtClean="0">
                          <a:solidFill>
                            <a:schemeClr val="tx1"/>
                          </a:solidFill>
                          <a:effectLst/>
                          <a:latin typeface="+mn-lt"/>
                          <a:ea typeface="+mn-ea"/>
                          <a:cs typeface="+mn-cs"/>
                        </a:rPr>
                        <a:t>DMARC </a:t>
                      </a:r>
                      <a:r>
                        <a:rPr lang="zh-TW" altLang="en-US" sz="1700" b="0" i="0" kern="1200" dirty="0" smtClean="0">
                          <a:solidFill>
                            <a:schemeClr val="tx1"/>
                          </a:solidFill>
                          <a:effectLst/>
                          <a:latin typeface="+mn-lt"/>
                          <a:ea typeface="+mn-ea"/>
                          <a:cs typeface="+mn-cs"/>
                        </a:rPr>
                        <a:t>等策略）可以使收件者（組織內和跨網域）執行類似的郵件過濾和驗證。</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716386731"/>
                  </a:ext>
                </a:extLst>
              </a:tr>
              <a:tr h="590382">
                <a:tc>
                  <a:txBody>
                    <a:bodyPr/>
                    <a:lstStyle/>
                    <a:p>
                      <a:pPr fontAlgn="t"/>
                      <a:r>
                        <a:rPr lang="en-US" altLang="zh-TW" sz="1800" b="0" i="0" u="none" strike="noStrike" kern="1200" dirty="0" smtClean="0">
                          <a:solidFill>
                            <a:schemeClr val="tx1"/>
                          </a:solidFill>
                          <a:effectLst/>
                          <a:latin typeface="+mn-lt"/>
                          <a:ea typeface="+mn-ea"/>
                          <a:cs typeface="+mn-cs"/>
                          <a:hlinkClick r:id="rId6"/>
                        </a:rPr>
                        <a:t>M1017</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6"/>
                        </a:rPr>
                        <a:t>User Training</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700" b="0" i="0" kern="1200" dirty="0" smtClean="0">
                          <a:solidFill>
                            <a:schemeClr val="tx1"/>
                          </a:solidFill>
                          <a:effectLst/>
                          <a:latin typeface="+mn-lt"/>
                          <a:ea typeface="+mn-ea"/>
                          <a:cs typeface="+mn-cs"/>
                        </a:rPr>
                        <a:t>Users can be trained to identify social engineering techniques and phishing emails.</a:t>
                      </a:r>
                    </a:p>
                    <a:p>
                      <a:pPr marL="285750" indent="-2857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可以培訓使用者識別社會工程技術和網路釣魚電子郵件。</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277154256"/>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18</a:t>
            </a:fld>
            <a:endParaRPr lang="zh-TW" altLang="en-US"/>
          </a:p>
        </p:txBody>
      </p:sp>
      <p:sp>
        <p:nvSpPr>
          <p:cNvPr id="8" name="矩形 7"/>
          <p:cNvSpPr/>
          <p:nvPr/>
        </p:nvSpPr>
        <p:spPr>
          <a:xfrm>
            <a:off x="0" y="-20184"/>
            <a:ext cx="10751661" cy="584775"/>
          </a:xfrm>
          <a:prstGeom prst="rect">
            <a:avLst/>
          </a:prstGeom>
        </p:spPr>
        <p:txBody>
          <a:bodyPr wrap="none">
            <a:spAutoFit/>
          </a:bodyPr>
          <a:lstStyle/>
          <a:p>
            <a:r>
              <a:rPr lang="en-US" altLang="zh-TW" sz="3200" dirty="0"/>
              <a:t>3</a:t>
            </a:r>
            <a:r>
              <a:rPr lang="en-US" altLang="zh-TW" sz="3200" dirty="0" smtClean="0"/>
              <a:t>.</a:t>
            </a:r>
            <a:r>
              <a:rPr lang="zh-TW" altLang="en-US" sz="3200" dirty="0"/>
              <a:t>初步存取</a:t>
            </a:r>
            <a:r>
              <a:rPr lang="en-US" altLang="zh-TW" sz="3200" dirty="0" smtClean="0"/>
              <a:t>Initial Access</a:t>
            </a:r>
            <a:r>
              <a:rPr lang="zh-TW" altLang="en-US" sz="3200" dirty="0" smtClean="0"/>
              <a:t> 戰術</a:t>
            </a:r>
            <a:r>
              <a:rPr lang="en-US" altLang="zh-TW" sz="3200" dirty="0" smtClean="0"/>
              <a:t>| </a:t>
            </a:r>
            <a:r>
              <a:rPr lang="en-US" altLang="zh-TW" sz="2400" dirty="0"/>
              <a:t>5</a:t>
            </a:r>
            <a:r>
              <a:rPr lang="en-US" altLang="zh-TW" sz="2400" dirty="0" smtClean="0"/>
              <a:t>.</a:t>
            </a:r>
            <a:r>
              <a:rPr lang="zh-TW" altLang="en-US" sz="2400" dirty="0" smtClean="0"/>
              <a:t>網路釣魚 </a:t>
            </a:r>
            <a:r>
              <a:rPr lang="en-US" altLang="zh-TW" sz="2400" dirty="0" smtClean="0"/>
              <a:t>Phishing T1566 (3)</a:t>
            </a:r>
            <a:r>
              <a:rPr lang="zh-TW" altLang="en-US" sz="2400" dirty="0" smtClean="0"/>
              <a:t>技術</a:t>
            </a:r>
            <a:endParaRPr lang="en-US" altLang="zh-TW" sz="2400" dirty="0"/>
          </a:p>
        </p:txBody>
      </p:sp>
      <p:sp>
        <p:nvSpPr>
          <p:cNvPr id="6" name="矩形 5"/>
          <p:cNvSpPr/>
          <p:nvPr/>
        </p:nvSpPr>
        <p:spPr>
          <a:xfrm>
            <a:off x="0" y="48368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12945847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3960395010"/>
              </p:ext>
            </p:extLst>
          </p:nvPr>
        </p:nvGraphicFramePr>
        <p:xfrm>
          <a:off x="0" y="400337"/>
          <a:ext cx="12192000" cy="6923858"/>
        </p:xfrm>
        <a:graphic>
          <a:graphicData uri="http://schemas.openxmlformats.org/drawingml/2006/table">
            <a:tbl>
              <a:tblPr/>
              <a:tblGrid>
                <a:gridCol w="924916">
                  <a:extLst>
                    <a:ext uri="{9D8B030D-6E8A-4147-A177-3AD203B41FA5}">
                      <a16:colId xmlns:a16="http://schemas.microsoft.com/office/drawing/2014/main" val="906928145"/>
                    </a:ext>
                  </a:extLst>
                </a:gridCol>
                <a:gridCol w="1165854">
                  <a:extLst>
                    <a:ext uri="{9D8B030D-6E8A-4147-A177-3AD203B41FA5}">
                      <a16:colId xmlns:a16="http://schemas.microsoft.com/office/drawing/2014/main" val="515423261"/>
                    </a:ext>
                  </a:extLst>
                </a:gridCol>
                <a:gridCol w="1872173">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170552">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891623">
                <a:tc>
                  <a:txBody>
                    <a:bodyPr/>
                    <a:lstStyle/>
                    <a:p>
                      <a:pPr fontAlgn="t"/>
                      <a:r>
                        <a:rPr lang="en-US" altLang="zh-TW" sz="1800" b="0" i="0" u="none" strike="noStrike" kern="1200" dirty="0" smtClean="0">
                          <a:solidFill>
                            <a:schemeClr val="tx1"/>
                          </a:solidFill>
                          <a:effectLst/>
                          <a:latin typeface="+mn-lt"/>
                          <a:ea typeface="+mn-ea"/>
                          <a:cs typeface="+mn-cs"/>
                          <a:hlinkClick r:id="rId2"/>
                        </a:rPr>
                        <a:t>DS0015</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Application Log</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Application Log Content</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應用程式日誌內容</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0" i="0" kern="1200" dirty="0" smtClean="0">
                          <a:solidFill>
                            <a:schemeClr val="tx1"/>
                          </a:solidFill>
                          <a:effectLst/>
                          <a:latin typeface="+mn-lt"/>
                          <a:ea typeface="+mn-ea"/>
                          <a:cs typeface="+mn-cs"/>
                        </a:rPr>
                        <a:t>Monitor for third-party application logging, messaging, and/or other artifacts that may send phishing messages to gain access to victim systems. Filtering based on DKIM+SPF or header analysis can help detect when the email sender is spoofed.URL inspection within email (including expanding shortened links) can help detect links leading to known malicious sites. Detonation chambers can be used to detect these links and either automatically go to these sites to determine if they're potentially malicious, or wait and capture the content if a user visits the link</a:t>
                      </a:r>
                      <a:r>
                        <a:rPr lang="en-US" altLang="zh-TW" sz="1800" b="0" i="0" kern="1200" dirty="0" smtClean="0">
                          <a:solidFill>
                            <a:schemeClr val="tx1"/>
                          </a:solidFill>
                          <a:effectLst/>
                          <a:latin typeface="+mn-lt"/>
                          <a:ea typeface="+mn-ea"/>
                          <a:cs typeface="+mn-cs"/>
                        </a:rPr>
                        <a:t>.</a:t>
                      </a:r>
                      <a:r>
                        <a:rPr lang="zh-TW" altLang="en-US" sz="1400" b="1" i="0" kern="1200" dirty="0" smtClean="0">
                          <a:solidFill>
                            <a:schemeClr val="tx1"/>
                          </a:solidFill>
                          <a:effectLst/>
                          <a:latin typeface="+mn-lt"/>
                          <a:ea typeface="+mn-ea"/>
                          <a:cs typeface="+mn-cs"/>
                        </a:rPr>
                        <a:t>監視可能發送網路釣魚訊息以存取受害系統的第三方應用程式日誌記錄、訊息傳遞和</a:t>
                      </a:r>
                      <a:r>
                        <a:rPr lang="en-US" altLang="zh-TW" sz="1400" b="1" i="0" kern="1200" dirty="0" smtClean="0">
                          <a:solidFill>
                            <a:schemeClr val="tx1"/>
                          </a:solidFill>
                          <a:effectLst/>
                          <a:latin typeface="+mn-lt"/>
                          <a:ea typeface="+mn-ea"/>
                          <a:cs typeface="+mn-cs"/>
                        </a:rPr>
                        <a:t>/</a:t>
                      </a:r>
                      <a:r>
                        <a:rPr lang="zh-TW" altLang="en-US" sz="1400" b="1" i="0" kern="1200" dirty="0" smtClean="0">
                          <a:solidFill>
                            <a:schemeClr val="tx1"/>
                          </a:solidFill>
                          <a:effectLst/>
                          <a:latin typeface="+mn-lt"/>
                          <a:ea typeface="+mn-ea"/>
                          <a:cs typeface="+mn-cs"/>
                        </a:rPr>
                        <a:t>或其他工件。基於 </a:t>
                      </a:r>
                      <a:r>
                        <a:rPr lang="en-US" altLang="zh-TW" sz="1400" b="1" i="0" kern="1200" dirty="0" smtClean="0">
                          <a:solidFill>
                            <a:schemeClr val="tx1"/>
                          </a:solidFill>
                          <a:effectLst/>
                          <a:latin typeface="+mn-lt"/>
                          <a:ea typeface="+mn-ea"/>
                          <a:cs typeface="+mn-cs"/>
                        </a:rPr>
                        <a:t>DKIM+SPF </a:t>
                      </a:r>
                      <a:r>
                        <a:rPr lang="zh-TW" altLang="en-US" sz="1400" b="1" i="0" kern="1200" dirty="0" smtClean="0">
                          <a:solidFill>
                            <a:schemeClr val="tx1"/>
                          </a:solidFill>
                          <a:effectLst/>
                          <a:latin typeface="+mn-lt"/>
                          <a:ea typeface="+mn-ea"/>
                          <a:cs typeface="+mn-cs"/>
                        </a:rPr>
                        <a:t>或標頭分析的過濾可以幫助偵測電子郵件寄件者何時被欺騙。電子郵件中的 </a:t>
                      </a:r>
                      <a:r>
                        <a:rPr lang="en-US" altLang="zh-TW" sz="1400" b="1" i="0" kern="1200" dirty="0" smtClean="0">
                          <a:solidFill>
                            <a:schemeClr val="tx1"/>
                          </a:solidFill>
                          <a:effectLst/>
                          <a:latin typeface="+mn-lt"/>
                          <a:ea typeface="+mn-ea"/>
                          <a:cs typeface="+mn-cs"/>
                        </a:rPr>
                        <a:t>URL </a:t>
                      </a:r>
                      <a:r>
                        <a:rPr lang="zh-TW" altLang="en-US" sz="1400" b="1" i="0" kern="1200" dirty="0" smtClean="0">
                          <a:solidFill>
                            <a:schemeClr val="tx1"/>
                          </a:solidFill>
                          <a:effectLst/>
                          <a:latin typeface="+mn-lt"/>
                          <a:ea typeface="+mn-ea"/>
                          <a:cs typeface="+mn-cs"/>
                        </a:rPr>
                        <a:t>檢查（包括擴充縮短的連結）可以協助偵測通往已知惡意網站的連結。爆炸室可用於檢測這些鏈接，並自動訪問這些網站以確定它們是否可能是惡意的，或者在用戶訪問該鏈接時等待並捕獲內容。</a:t>
                      </a:r>
                      <a:endParaRPr lang="en-US" altLang="zh-TW" sz="1400" b="1" i="0"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597315">
                <a:tc>
                  <a:txBody>
                    <a:bodyPr/>
                    <a:lstStyle/>
                    <a:p>
                      <a:pPr fontAlgn="t"/>
                      <a:r>
                        <a:rPr lang="en-US" altLang="zh-TW" sz="1800" b="0" i="0" u="none" strike="noStrike" kern="1200" dirty="0" smtClean="0">
                          <a:solidFill>
                            <a:schemeClr val="tx1"/>
                          </a:solidFill>
                          <a:effectLst/>
                          <a:latin typeface="+mn-lt"/>
                          <a:ea typeface="+mn-ea"/>
                          <a:cs typeface="+mn-cs"/>
                          <a:hlinkClick r:id="rId4"/>
                        </a:rPr>
                        <a:t>DS0022</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File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文件創建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0" i="0" kern="1200" dirty="0" smtClean="0">
                          <a:solidFill>
                            <a:schemeClr val="tx1"/>
                          </a:solidFill>
                          <a:effectLst/>
                          <a:latin typeface="+mn-lt"/>
                          <a:ea typeface="+mn-ea"/>
                          <a:cs typeface="+mn-cs"/>
                        </a:rPr>
                        <a:t>Monitor for newly constructed files from a phishing messages to gain access to victim systems.</a:t>
                      </a:r>
                    </a:p>
                    <a:p>
                      <a:pPr marL="285750" indent="-285750" fontAlgn="t">
                        <a:buFont typeface="Wingdings" panose="05000000000000000000" pitchFamily="2" charset="2"/>
                        <a:buChar char="n"/>
                      </a:pPr>
                      <a:r>
                        <a:rPr lang="zh-TW" altLang="en-US" sz="1400" b="0" i="0" kern="1200" dirty="0" smtClean="0">
                          <a:solidFill>
                            <a:schemeClr val="tx1"/>
                          </a:solidFill>
                          <a:effectLst/>
                          <a:latin typeface="+mn-lt"/>
                          <a:ea typeface="+mn-ea"/>
                          <a:cs typeface="+mn-cs"/>
                        </a:rPr>
                        <a:t>監視網路釣魚訊息中新建的文件，以取得受害者係統的存取權限。</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891623">
                <a:tc rowSpan="2">
                  <a:txBody>
                    <a:bodyPr/>
                    <a:lstStyle/>
                    <a:p>
                      <a:r>
                        <a:rPr lang="en-US" altLang="zh-TW" sz="1800" b="0" i="0" u="none" strike="noStrike" kern="1200" dirty="0" smtClean="0">
                          <a:solidFill>
                            <a:schemeClr val="tx1"/>
                          </a:solidFill>
                          <a:effectLst/>
                          <a:latin typeface="+mn-lt"/>
                          <a:ea typeface="+mn-ea"/>
                          <a:cs typeface="+mn-cs"/>
                          <a:hlinkClick r:id="rId6"/>
                        </a:rPr>
                        <a:t>DS0029</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u="none" strike="noStrike" dirty="0">
                          <a:solidFill>
                            <a:srgbClr val="4F7CAC"/>
                          </a:solidFill>
                          <a:effectLst/>
                          <a:hlinkClick r:id="rId6"/>
                        </a:rPr>
                        <a:t/>
                      </a:r>
                      <a:br>
                        <a:rPr lang="en-US" u="none" strike="noStrike" dirty="0">
                          <a:solidFill>
                            <a:srgbClr val="4F7CAC"/>
                          </a:solidFill>
                          <a:effectLst/>
                          <a:hlinkClick r:id="rId6"/>
                        </a:rPr>
                      </a:br>
                      <a:r>
                        <a:rPr lang="en-US" u="none" strike="noStrike" dirty="0">
                          <a:solidFill>
                            <a:srgbClr val="4F7CAC"/>
                          </a:solidFill>
                          <a:effectLst/>
                          <a:hlinkClick r:id="rId6"/>
                        </a:rPr>
                        <a:t>Network Traffic</a:t>
                      </a:r>
                      <a:endParaRPr lang="en-US" dirty="0">
                        <a:effectLst/>
                      </a:endParaRPr>
                    </a:p>
                    <a:p>
                      <a:pPr fontAlgn="t"/>
                      <a:r>
                        <a:rPr lang="en-US" u="none" strike="noStrike" dirty="0">
                          <a:solidFill>
                            <a:srgbClr val="4F7CAC"/>
                          </a:solidFill>
                          <a:effectLst/>
                          <a:hlinkClick r:id="rId6"/>
                        </a:rPr>
                        <a:t/>
                      </a:r>
                      <a:br>
                        <a:rPr lang="en-US" u="none" strike="noStrike" dirty="0">
                          <a:solidFill>
                            <a:srgbClr val="4F7CAC"/>
                          </a:solidFill>
                          <a:effectLst/>
                          <a:hlinkClick r:id="rId6"/>
                        </a:rPr>
                      </a:b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u="none" strike="noStrike" dirty="0" smtClean="0">
                          <a:solidFill>
                            <a:srgbClr val="4F7CAC"/>
                          </a:solidFill>
                          <a:effectLst/>
                          <a:hlinkClick r:id="rId7"/>
                        </a:rPr>
                        <a:t>Network </a:t>
                      </a:r>
                      <a:r>
                        <a:rPr lang="en-US" u="none" strike="noStrike" dirty="0">
                          <a:solidFill>
                            <a:srgbClr val="4F7CAC"/>
                          </a:solidFill>
                          <a:effectLst/>
                          <a:hlinkClick r:id="rId7"/>
                        </a:rPr>
                        <a:t>Traffic </a:t>
                      </a:r>
                      <a:r>
                        <a:rPr lang="en-US" u="none" strike="noStrike" dirty="0" smtClean="0">
                          <a:solidFill>
                            <a:srgbClr val="4F7CAC"/>
                          </a:solidFill>
                          <a:effectLst/>
                          <a:hlinkClick r:id="rId7"/>
                        </a:rPr>
                        <a:t>Content</a:t>
                      </a:r>
                      <a:endParaRPr lang="en-US" u="none" strike="noStrike" dirty="0" smtClean="0">
                        <a:solidFill>
                          <a:srgbClr val="4F7CAC"/>
                        </a:solidFill>
                        <a:effectLst/>
                      </a:endParaRPr>
                    </a:p>
                    <a:p>
                      <a:pPr fontAlgn="t"/>
                      <a:r>
                        <a:rPr lang="zh-TW" altLang="en-US" b="1" u="none" strike="noStrike" dirty="0" smtClean="0">
                          <a:solidFill>
                            <a:schemeClr val="tx1"/>
                          </a:solidFill>
                          <a:effectLst/>
                        </a:rPr>
                        <a:t>網路流量內容</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0" i="0" kern="1200" dirty="0" smtClean="0">
                          <a:solidFill>
                            <a:schemeClr val="tx1"/>
                          </a:solidFill>
                          <a:effectLst/>
                          <a:latin typeface="+mn-lt"/>
                          <a:ea typeface="+mn-ea"/>
                          <a:cs typeface="+mn-cs"/>
                        </a:rPr>
                        <a:t>Monitor and analyze SSL/TLS traffic patterns and packet inspection associated to protocol(s) that do not follow the expected protocol standards and traffic flows (e.g. extraneous packets that do not belong to established flows, gratuitous or anomalous traffic patterns, anomalous syntax, or structure). Consider correlation with process monitoring and command line to detect anomalous processes execution and command line arguments associated to traffic patterns (e.g. monitor anomalies in use of files that do not normally initiate connections for respective protocol(s)). Filtering based on DKIM+SPF or header analysis can help detect when the email sender is spoofed.</a:t>
                      </a:r>
                      <a:r>
                        <a:rPr lang="zh-TW" altLang="en-US" sz="1400" b="1" i="0" kern="1200" dirty="0" smtClean="0">
                          <a:solidFill>
                            <a:schemeClr val="tx1"/>
                          </a:solidFill>
                          <a:effectLst/>
                          <a:latin typeface="+mn-lt"/>
                          <a:ea typeface="+mn-ea"/>
                          <a:cs typeface="+mn-cs"/>
                        </a:rPr>
                        <a:t>監控和分析與不遵循預期協定標準和流量的協定相關的 </a:t>
                      </a:r>
                      <a:r>
                        <a:rPr lang="en-US" altLang="zh-TW" sz="1400" b="1" i="0" kern="1200" dirty="0" smtClean="0">
                          <a:solidFill>
                            <a:schemeClr val="tx1"/>
                          </a:solidFill>
                          <a:effectLst/>
                          <a:latin typeface="+mn-lt"/>
                          <a:ea typeface="+mn-ea"/>
                          <a:cs typeface="+mn-cs"/>
                        </a:rPr>
                        <a:t>SSL/TLS </a:t>
                      </a:r>
                      <a:r>
                        <a:rPr lang="zh-TW" altLang="en-US" sz="1400" b="1" i="0" kern="1200" dirty="0" smtClean="0">
                          <a:solidFill>
                            <a:schemeClr val="tx1"/>
                          </a:solidFill>
                          <a:effectLst/>
                          <a:latin typeface="+mn-lt"/>
                          <a:ea typeface="+mn-ea"/>
                          <a:cs typeface="+mn-cs"/>
                        </a:rPr>
                        <a:t>流量模式和資料包檢查（例如，不屬於已建立流的無關資料包、無償或異常流量模式、異常語法或結構）。考慮與進程監控和命令列的相關性，以偵測與流量模式關聯的異常進程執行和命令列參數（例如，監控通常不會為相應協定啟動連線的檔案使用中的異常情況）。基於 </a:t>
                      </a:r>
                      <a:r>
                        <a:rPr lang="en-US" altLang="zh-TW" sz="1400" b="1" i="0" kern="1200" dirty="0" smtClean="0">
                          <a:solidFill>
                            <a:schemeClr val="tx1"/>
                          </a:solidFill>
                          <a:effectLst/>
                          <a:latin typeface="+mn-lt"/>
                          <a:ea typeface="+mn-ea"/>
                          <a:cs typeface="+mn-cs"/>
                        </a:rPr>
                        <a:t>DKIM+SPF </a:t>
                      </a:r>
                      <a:r>
                        <a:rPr lang="zh-TW" altLang="en-US" sz="1400" b="1" i="0" kern="1200" dirty="0" smtClean="0">
                          <a:solidFill>
                            <a:schemeClr val="tx1"/>
                          </a:solidFill>
                          <a:effectLst/>
                          <a:latin typeface="+mn-lt"/>
                          <a:ea typeface="+mn-ea"/>
                          <a:cs typeface="+mn-cs"/>
                        </a:rPr>
                        <a:t>或標頭分析的過濾可以幫助偵測電子郵件寄件者何時被欺騙。</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r h="517549">
                <a:tc vMerge="1">
                  <a:txBody>
                    <a:bodyPr/>
                    <a:lstStyle/>
                    <a:p>
                      <a:pPr fontAlgn="t"/>
                      <a:endParaRPr lang="zh-TW" altLang="en-US" sz="14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vMerge="1">
                  <a:txBody>
                    <a:bodyPr/>
                    <a:lstStyle/>
                    <a:p>
                      <a:pPr fontAlgn="t"/>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TW" sz="1800" b="0" i="0" u="none" strike="noStrike" kern="1200" dirty="0" smtClean="0">
                          <a:solidFill>
                            <a:schemeClr val="tx1"/>
                          </a:solidFill>
                          <a:effectLst/>
                          <a:latin typeface="+mn-lt"/>
                          <a:ea typeface="+mn-ea"/>
                          <a:cs typeface="+mn-cs"/>
                          <a:hlinkClick r:id="rId8"/>
                        </a:rPr>
                        <a:t>Network Traffic Flow</a:t>
                      </a:r>
                      <a:endParaRPr lang="en-US" altLang="zh-TW" sz="18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none" strike="noStrike" dirty="0" smtClean="0">
                          <a:solidFill>
                            <a:schemeClr val="tx1"/>
                          </a:solidFill>
                          <a:effectLst/>
                        </a:rPr>
                        <a:t>網路流量</a:t>
                      </a:r>
                      <a:endParaRPr lang="zh-TW" altLang="en-US" b="1" dirty="0" smtClean="0">
                        <a:solidFill>
                          <a:schemeClr val="tx1"/>
                        </a:solidFill>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400" b="0" i="0" kern="1200" dirty="0" smtClean="0">
                          <a:solidFill>
                            <a:schemeClr val="tx1"/>
                          </a:solidFill>
                          <a:effectLst/>
                          <a:latin typeface="+mn-lt"/>
                          <a:ea typeface="+mn-ea"/>
                          <a:cs typeface="+mn-cs"/>
                        </a:rPr>
                        <a:t>Monitor network data for uncommon data flows. Processes utilizing the network that do not normally have network communication or have never been seen before are suspicious.</a:t>
                      </a:r>
                    </a:p>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400" b="1" i="0" kern="1200" dirty="0" smtClean="0">
                          <a:solidFill>
                            <a:schemeClr val="tx1"/>
                          </a:solidFill>
                          <a:effectLst/>
                          <a:latin typeface="+mn-lt"/>
                          <a:ea typeface="+mn-ea"/>
                          <a:cs typeface="+mn-cs"/>
                        </a:rPr>
                        <a:t>監視網路資料中不常見的資料流。使用通常沒有網路通訊或以前從未見過的網路的進程是可疑的。</a:t>
                      </a:r>
                      <a:endParaRPr lang="en-US" sz="10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035277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19</a:t>
            </a:fld>
            <a:endParaRPr lang="zh-TW" altLang="en-US"/>
          </a:p>
        </p:txBody>
      </p:sp>
    </p:spTree>
    <p:extLst>
      <p:ext uri="{BB962C8B-B14F-4D97-AF65-F5344CB8AC3E}">
        <p14:creationId xmlns:p14="http://schemas.microsoft.com/office/powerpoint/2010/main" val="39958438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5453" y="336190"/>
            <a:ext cx="10058400" cy="1005721"/>
          </a:xfrm>
        </p:spPr>
        <p:txBody>
          <a:bodyPr/>
          <a:lstStyle/>
          <a:p>
            <a:r>
              <a:rPr lang="en-US" altLang="zh-TW" b="1" dirty="0">
                <a:effectLst>
                  <a:outerShdw blurRad="38100" dist="38100" dir="2700000" algn="tl">
                    <a:srgbClr val="000000">
                      <a:alpha val="43137"/>
                    </a:srgbClr>
                  </a:outerShdw>
                </a:effectLst>
              </a:rPr>
              <a:t>Threat Modelling </a:t>
            </a:r>
            <a:r>
              <a:rPr lang="zh-TW" altLang="en-US" b="1" dirty="0">
                <a:effectLst>
                  <a:outerShdw blurRad="38100" dist="38100" dir="2700000" algn="tl">
                    <a:srgbClr val="000000">
                      <a:alpha val="43137"/>
                    </a:srgbClr>
                  </a:outerShdw>
                </a:effectLst>
              </a:rPr>
              <a:t>威脅建模</a:t>
            </a:r>
          </a:p>
        </p:txBody>
      </p:sp>
      <p:sp>
        <p:nvSpPr>
          <p:cNvPr id="3" name="內容版面配置區 2"/>
          <p:cNvSpPr>
            <a:spLocks noGrp="1"/>
          </p:cNvSpPr>
          <p:nvPr>
            <p:ph idx="1"/>
          </p:nvPr>
        </p:nvSpPr>
        <p:spPr>
          <a:xfrm>
            <a:off x="739910" y="1499239"/>
            <a:ext cx="5557195" cy="2818237"/>
          </a:xfrm>
        </p:spPr>
        <p:txBody>
          <a:bodyPr>
            <a:normAutofit/>
          </a:bodyPr>
          <a:lstStyle/>
          <a:p>
            <a:r>
              <a:rPr lang="en-US" altLang="zh-TW" sz="3200" dirty="0"/>
              <a:t>Attack Tree</a:t>
            </a:r>
            <a:r>
              <a:rPr lang="zh-TW" altLang="en-US" sz="3200" dirty="0"/>
              <a:t>攻擊樹</a:t>
            </a:r>
            <a:endParaRPr lang="en-US" altLang="zh-TW" sz="3200" dirty="0"/>
          </a:p>
          <a:p>
            <a:r>
              <a:rPr lang="en-US" altLang="zh-TW" sz="3200" b="1" dirty="0"/>
              <a:t>Stride | DREAD</a:t>
            </a:r>
            <a:endParaRPr lang="zh-TW" altLang="en-US" sz="3200" dirty="0"/>
          </a:p>
          <a:p>
            <a:r>
              <a:rPr lang="en-US" altLang="zh-TW" sz="3200" dirty="0"/>
              <a:t>Cyber Killing Chain</a:t>
            </a:r>
          </a:p>
          <a:p>
            <a:r>
              <a:rPr lang="en-US" altLang="zh-TW" sz="3200" dirty="0"/>
              <a:t>MITRE ATTACK </a:t>
            </a:r>
          </a:p>
        </p:txBody>
      </p:sp>
      <p:sp>
        <p:nvSpPr>
          <p:cNvPr id="4" name="投影片編號版面配置區 3"/>
          <p:cNvSpPr>
            <a:spLocks noGrp="1"/>
          </p:cNvSpPr>
          <p:nvPr>
            <p:ph type="sldNum" sz="quarter" idx="12"/>
          </p:nvPr>
        </p:nvSpPr>
        <p:spPr/>
        <p:txBody>
          <a:bodyPr/>
          <a:lstStyle/>
          <a:p>
            <a:fld id="{4FAB73BC-B049-4115-A692-8D63A059BFB8}" type="slidenum">
              <a:rPr lang="en-US" smtClean="0"/>
              <a:t>2</a:t>
            </a:fld>
            <a:endParaRPr lang="en-US" dirty="0"/>
          </a:p>
        </p:txBody>
      </p:sp>
      <p:pic>
        <p:nvPicPr>
          <p:cNvPr id="5" name="圖片 4">
            <a:extLst>
              <a:ext uri="{FF2B5EF4-FFF2-40B4-BE49-F238E27FC236}">
                <a16:creationId xmlns:a16="http://schemas.microsoft.com/office/drawing/2014/main" id="{B0D9FC50-3559-47A4-A483-294F83C8D882}"/>
              </a:ext>
            </a:extLst>
          </p:cNvPr>
          <p:cNvPicPr>
            <a:picLocks noChangeAspect="1"/>
          </p:cNvPicPr>
          <p:nvPr/>
        </p:nvPicPr>
        <p:blipFill>
          <a:blip r:embed="rId2"/>
          <a:stretch>
            <a:fillRect/>
          </a:stretch>
        </p:blipFill>
        <p:spPr>
          <a:xfrm>
            <a:off x="5303810" y="1499239"/>
            <a:ext cx="6007318" cy="4796126"/>
          </a:xfrm>
          <a:prstGeom prst="rect">
            <a:avLst/>
          </a:prstGeom>
        </p:spPr>
      </p:pic>
    </p:spTree>
    <p:extLst>
      <p:ext uri="{BB962C8B-B14F-4D97-AF65-F5344CB8AC3E}">
        <p14:creationId xmlns:p14="http://schemas.microsoft.com/office/powerpoint/2010/main" val="1875850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374530414"/>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r>
                        <a:rPr lang="en-US" altLang="zh-TW" sz="2800" dirty="0" smtClean="0"/>
                        <a:t>4.</a:t>
                      </a:r>
                      <a:r>
                        <a:rPr lang="zh-TW" altLang="en-US" sz="2800" dirty="0" smtClean="0"/>
                        <a:t>執行</a:t>
                      </a:r>
                      <a:r>
                        <a:rPr lang="en-US" altLang="zh-TW" sz="2800" dirty="0" smtClean="0"/>
                        <a:t>Execution</a:t>
                      </a:r>
                      <a:r>
                        <a:rPr lang="zh-TW" altLang="en-US" sz="2800" dirty="0" smtClean="0"/>
                        <a:t> 戰術的</a:t>
                      </a:r>
                      <a:r>
                        <a:rPr lang="en-US" altLang="zh-TW" sz="2800" dirty="0" smtClean="0"/>
                        <a:t>14</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en-US" altLang="zh-TW" sz="2800" b="1" dirty="0" smtClean="0"/>
                        <a:t>.</a:t>
                      </a:r>
                      <a:r>
                        <a:rPr lang="zh-TW" altLang="en-US" sz="2800" b="1" dirty="0" smtClean="0"/>
                        <a:t>雲端管理命令 </a:t>
                      </a:r>
                      <a:r>
                        <a:rPr lang="en-US" altLang="zh-TW" sz="2800" b="1" dirty="0" smtClean="0"/>
                        <a:t>Cloud Administration Command</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zh-TW" altLang="en-US" sz="2800" b="1" dirty="0" smtClean="0"/>
                        <a:t>命令和腳本解釋器 </a:t>
                      </a:r>
                      <a:r>
                        <a:rPr lang="en-US" altLang="zh-TW" sz="2800" b="1" dirty="0" smtClean="0"/>
                        <a:t>Command and Scripting Interpreter (9)</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貨櫃管理指揮部 </a:t>
                      </a:r>
                      <a:r>
                        <a:rPr lang="en-US" altLang="zh-TW" sz="2800" b="1" dirty="0" smtClean="0"/>
                        <a:t>Container Administration Command</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en-US" altLang="zh-TW" sz="2800" b="1" dirty="0" smtClean="0"/>
                        <a:t>.</a:t>
                      </a:r>
                      <a:r>
                        <a:rPr lang="zh-TW" altLang="en-US" sz="2800" b="1" dirty="0" smtClean="0"/>
                        <a:t>部署容器 </a:t>
                      </a:r>
                      <a:r>
                        <a:rPr lang="en-US" altLang="zh-TW" sz="2800" b="1" dirty="0" smtClean="0"/>
                        <a:t>Deploy Container</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en-US" altLang="zh-TW" sz="2800" b="1" dirty="0" smtClean="0"/>
                        <a:t>.</a:t>
                      </a:r>
                      <a:r>
                        <a:rPr lang="zh-TW" altLang="en-US" sz="2800" b="1" dirty="0" smtClean="0"/>
                        <a:t>利用客戶端執行 </a:t>
                      </a:r>
                      <a:r>
                        <a:rPr lang="en-US" altLang="zh-TW" sz="2800" b="1" dirty="0" smtClean="0"/>
                        <a:t>Exploitation for Client Execution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en-US" altLang="zh-TW" sz="2800" b="1" dirty="0" smtClean="0"/>
                        <a:t>.</a:t>
                      </a:r>
                      <a:r>
                        <a:rPr lang="zh-TW" altLang="en-US" sz="2800" b="1" dirty="0" smtClean="0"/>
                        <a:t>進程間通訊 </a:t>
                      </a:r>
                      <a:r>
                        <a:rPr lang="en-US" altLang="zh-TW" sz="2800" b="1" dirty="0" smtClean="0"/>
                        <a:t>Inter-Process Communication (3)</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en-US" altLang="zh-TW" sz="2800" b="1" dirty="0" smtClean="0"/>
                        <a:t>.</a:t>
                      </a:r>
                      <a:r>
                        <a:rPr lang="zh-TW" altLang="en-US" sz="2800" b="1" dirty="0" smtClean="0"/>
                        <a:t>原生</a:t>
                      </a:r>
                      <a:r>
                        <a:rPr lang="en-US" altLang="zh-TW" sz="2800" b="1" dirty="0" smtClean="0"/>
                        <a:t>API</a:t>
                      </a:r>
                      <a:r>
                        <a:rPr lang="zh-TW" altLang="en-US" sz="2800" b="1" dirty="0" smtClean="0"/>
                        <a:t> </a:t>
                      </a:r>
                      <a:r>
                        <a:rPr lang="en-US" altLang="zh-TW" sz="2800" b="1" dirty="0" smtClean="0"/>
                        <a:t>Native API</a:t>
                      </a:r>
                      <a:endParaRPr lang="en-US" altLang="zh-TW" sz="2800" b="1" dirty="0"/>
                    </a:p>
                  </a:txBody>
                  <a:tcPr/>
                </a:tc>
                <a:extLst>
                  <a:ext uri="{0D108BD9-81ED-4DB2-BD59-A6C34878D82A}">
                    <a16:rowId xmlns:a16="http://schemas.microsoft.com/office/drawing/2014/main" val="211472250"/>
                  </a:ext>
                </a:extLst>
              </a:tr>
              <a:tr h="543968">
                <a:tc>
                  <a:txBody>
                    <a:bodyPr/>
                    <a:lstStyle/>
                    <a:p>
                      <a:r>
                        <a:rPr lang="en-US" altLang="zh-TW" sz="2800" b="1" dirty="0"/>
                        <a:t>8</a:t>
                      </a:r>
                      <a:r>
                        <a:rPr lang="en-US" altLang="zh-TW" sz="2800" b="1" dirty="0" smtClean="0"/>
                        <a:t>.</a:t>
                      </a:r>
                      <a:r>
                        <a:rPr lang="zh-TW" altLang="en-US" sz="2800" b="1" dirty="0" smtClean="0"/>
                        <a:t>計劃任務</a:t>
                      </a:r>
                      <a:r>
                        <a:rPr lang="en-US" altLang="zh-TW" sz="2800" b="1" dirty="0" smtClean="0"/>
                        <a:t>/</a:t>
                      </a:r>
                      <a:r>
                        <a:rPr lang="zh-TW" altLang="en-US" sz="2800" b="1" dirty="0" smtClean="0"/>
                        <a:t>作業 </a:t>
                      </a:r>
                      <a:r>
                        <a:rPr lang="en-US" altLang="zh-TW" sz="2800" b="1" dirty="0" smtClean="0"/>
                        <a:t>Scheduled Task/Job (5)</a:t>
                      </a:r>
                      <a:endParaRPr lang="en-US" altLang="zh-TW" sz="2800" b="1" dirty="0"/>
                    </a:p>
                  </a:txBody>
                  <a:tcPr/>
                </a:tc>
                <a:extLst>
                  <a:ext uri="{0D108BD9-81ED-4DB2-BD59-A6C34878D82A}">
                    <a16:rowId xmlns:a16="http://schemas.microsoft.com/office/drawing/2014/main" val="1551759250"/>
                  </a:ext>
                </a:extLst>
              </a:tr>
              <a:tr h="543968">
                <a:tc>
                  <a:txBody>
                    <a:bodyPr/>
                    <a:lstStyle/>
                    <a:p>
                      <a:r>
                        <a:rPr lang="en-US" altLang="zh-TW" sz="2800" b="1" dirty="0" smtClean="0"/>
                        <a:t>9.</a:t>
                      </a:r>
                      <a:r>
                        <a:rPr lang="zh-TW" altLang="en-US" sz="2800" b="1" dirty="0" smtClean="0"/>
                        <a:t>無伺服器執行 </a:t>
                      </a:r>
                      <a:r>
                        <a:rPr lang="en-US" altLang="zh-TW" sz="2800" b="1" dirty="0" err="1" smtClean="0"/>
                        <a:t>Serverless</a:t>
                      </a:r>
                      <a:r>
                        <a:rPr lang="en-US" altLang="zh-TW" sz="2800" b="1" dirty="0" smtClean="0"/>
                        <a:t> Execution</a:t>
                      </a:r>
                      <a:endParaRPr lang="en-US" altLang="zh-TW" sz="2800" b="1" dirty="0"/>
                    </a:p>
                  </a:txBody>
                  <a:tcPr/>
                </a:tc>
                <a:extLst>
                  <a:ext uri="{0D108BD9-81ED-4DB2-BD59-A6C34878D82A}">
                    <a16:rowId xmlns:a16="http://schemas.microsoft.com/office/drawing/2014/main" val="804109124"/>
                  </a:ext>
                </a:extLst>
              </a:tr>
              <a:tr h="543968">
                <a:tc>
                  <a:txBody>
                    <a:bodyPr/>
                    <a:lstStyle/>
                    <a:p>
                      <a:r>
                        <a:rPr lang="en-US" altLang="zh-TW" sz="2800" b="1" dirty="0" smtClean="0"/>
                        <a:t>10.</a:t>
                      </a:r>
                      <a:r>
                        <a:rPr lang="zh-TW" altLang="en-US" sz="2800" b="1" dirty="0" smtClean="0"/>
                        <a:t>共享模組 </a:t>
                      </a:r>
                      <a:r>
                        <a:rPr lang="en-US" altLang="zh-TW" sz="2800" b="1" dirty="0" smtClean="0"/>
                        <a:t>Shared Modules</a:t>
                      </a:r>
                      <a:endParaRPr lang="en-US" altLang="zh-TW" sz="2800" b="1" dirty="0"/>
                    </a:p>
                  </a:txBody>
                  <a:tcPr/>
                </a:tc>
                <a:extLst>
                  <a:ext uri="{0D108BD9-81ED-4DB2-BD59-A6C34878D82A}">
                    <a16:rowId xmlns:a16="http://schemas.microsoft.com/office/drawing/2014/main"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t>20</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151371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868026987"/>
              </p:ext>
            </p:extLst>
          </p:nvPr>
        </p:nvGraphicFramePr>
        <p:xfrm>
          <a:off x="211182" y="1723791"/>
          <a:ext cx="11419986" cy="2719840"/>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r>
                        <a:rPr lang="en-US" altLang="zh-TW" sz="2800" dirty="0" smtClean="0"/>
                        <a:t>4.</a:t>
                      </a:r>
                      <a:r>
                        <a:rPr lang="zh-TW" altLang="en-US" sz="2800" dirty="0" smtClean="0"/>
                        <a:t>執行</a:t>
                      </a:r>
                      <a:r>
                        <a:rPr lang="en-US" altLang="zh-TW" sz="2800" dirty="0" smtClean="0"/>
                        <a:t>Execution</a:t>
                      </a:r>
                      <a:r>
                        <a:rPr lang="zh-TW" altLang="en-US" sz="2800" dirty="0" smtClean="0"/>
                        <a:t> 戰術的</a:t>
                      </a:r>
                      <a:r>
                        <a:rPr lang="en-US" altLang="zh-TW" sz="2800" dirty="0" smtClean="0"/>
                        <a:t>14</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11.</a:t>
                      </a:r>
                      <a:r>
                        <a:rPr lang="zh-TW" altLang="en-US" sz="2800" b="1" dirty="0" smtClean="0"/>
                        <a:t>軟體部署工具 </a:t>
                      </a:r>
                      <a:r>
                        <a:rPr lang="en-US" altLang="zh-TW" sz="2800" b="1" dirty="0" smtClean="0"/>
                        <a:t>Software Deployment Tools</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12.</a:t>
                      </a:r>
                      <a:r>
                        <a:rPr lang="zh-TW" altLang="en-US" sz="2800" b="1" dirty="0" smtClean="0"/>
                        <a:t>系統服務 </a:t>
                      </a:r>
                      <a:r>
                        <a:rPr lang="en-US" altLang="zh-TW" sz="2800" b="1" dirty="0" smtClean="0"/>
                        <a:t>System Services (2)</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13.</a:t>
                      </a:r>
                      <a:r>
                        <a:rPr lang="zh-TW" altLang="en-US" sz="2800" b="1" dirty="0" smtClean="0"/>
                        <a:t>使用者執行 </a:t>
                      </a:r>
                      <a:r>
                        <a:rPr lang="en-US" altLang="zh-TW" sz="2800" b="1" dirty="0" smtClean="0"/>
                        <a:t>User Execution (3)</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14. Windows </a:t>
                      </a:r>
                      <a:r>
                        <a:rPr lang="zh-TW" altLang="en-US" sz="2800" b="1" dirty="0" smtClean="0"/>
                        <a:t>管理工具 </a:t>
                      </a:r>
                      <a:r>
                        <a:rPr lang="en-US" altLang="zh-TW" sz="2800" b="1" dirty="0" smtClean="0"/>
                        <a:t>Windows Management Instrumentation</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t>21</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Tree>
    <p:extLst>
      <p:ext uri="{BB962C8B-B14F-4D97-AF65-F5344CB8AC3E}">
        <p14:creationId xmlns:p14="http://schemas.microsoft.com/office/powerpoint/2010/main" val="41282700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36525"/>
            <a:ext cx="11593238" cy="584775"/>
          </a:xfrm>
          <a:prstGeom prst="rect">
            <a:avLst/>
          </a:prstGeom>
        </p:spPr>
        <p:txBody>
          <a:bodyPr wrap="none">
            <a:spAutoFit/>
          </a:bodyPr>
          <a:lstStyle/>
          <a:p>
            <a:r>
              <a:rPr lang="en-US" altLang="zh-TW" sz="3200" dirty="0"/>
              <a:t>4</a:t>
            </a:r>
            <a:r>
              <a:rPr lang="en-US" altLang="zh-TW" sz="3200" dirty="0" smtClean="0"/>
              <a:t>.</a:t>
            </a:r>
            <a:r>
              <a:rPr lang="zh-TW" altLang="en-US" sz="3200" dirty="0" smtClean="0"/>
              <a:t>執行</a:t>
            </a:r>
            <a:r>
              <a:rPr lang="en-US" altLang="zh-TW" sz="3200" dirty="0" smtClean="0"/>
              <a:t>Execution</a:t>
            </a:r>
            <a:r>
              <a:rPr lang="zh-TW" altLang="en-US" sz="3200" dirty="0" smtClean="0"/>
              <a:t> 戰術</a:t>
            </a:r>
            <a:r>
              <a:rPr lang="en-US" altLang="zh-TW" sz="3200" dirty="0" smtClean="0"/>
              <a:t>| </a:t>
            </a:r>
            <a:r>
              <a:rPr lang="en-US" altLang="zh-TW" sz="2400" dirty="0"/>
              <a:t>8</a:t>
            </a:r>
            <a:r>
              <a:rPr lang="en-US" altLang="zh-TW" sz="2400" dirty="0" smtClean="0"/>
              <a:t>.</a:t>
            </a:r>
            <a:r>
              <a:rPr lang="zh-TW" altLang="en-US" sz="2400" b="1" dirty="0">
                <a:solidFill>
                  <a:srgbClr val="FF0000"/>
                </a:solidFill>
              </a:rPr>
              <a:t>計劃任務</a:t>
            </a:r>
            <a:r>
              <a:rPr lang="en-US" altLang="zh-TW" sz="2400" b="1" dirty="0">
                <a:solidFill>
                  <a:srgbClr val="FF0000"/>
                </a:solidFill>
              </a:rPr>
              <a:t>/</a:t>
            </a:r>
            <a:r>
              <a:rPr lang="zh-TW" altLang="en-US" sz="2400" b="1" dirty="0">
                <a:solidFill>
                  <a:srgbClr val="FF0000"/>
                </a:solidFill>
              </a:rPr>
              <a:t>作業 </a:t>
            </a:r>
            <a:r>
              <a:rPr lang="en-US" altLang="zh-TW" sz="2400" dirty="0" smtClean="0">
                <a:solidFill>
                  <a:srgbClr val="FF0000"/>
                </a:solidFill>
              </a:rPr>
              <a:t>Scheduled Task/Job</a:t>
            </a:r>
            <a:r>
              <a:rPr lang="zh-TW" altLang="en-US" sz="2400" dirty="0" smtClean="0">
                <a:solidFill>
                  <a:srgbClr val="FF0000"/>
                </a:solidFill>
              </a:rPr>
              <a:t> </a:t>
            </a:r>
            <a:r>
              <a:rPr lang="en-US" altLang="zh-TW" sz="2400" dirty="0" smtClean="0"/>
              <a:t>T1053 (5)</a:t>
            </a:r>
            <a:r>
              <a:rPr lang="zh-TW" altLang="en-US" sz="2400" dirty="0" smtClean="0"/>
              <a:t>技術</a:t>
            </a:r>
            <a:endParaRPr lang="en-US" altLang="zh-TW" sz="2400" dirty="0"/>
          </a:p>
        </p:txBody>
      </p:sp>
      <p:sp>
        <p:nvSpPr>
          <p:cNvPr id="5" name="矩形 4"/>
          <p:cNvSpPr/>
          <p:nvPr/>
        </p:nvSpPr>
        <p:spPr>
          <a:xfrm>
            <a:off x="166643" y="889843"/>
            <a:ext cx="6096000" cy="5909310"/>
          </a:xfrm>
          <a:prstGeom prst="rect">
            <a:avLst/>
          </a:prstGeom>
        </p:spPr>
        <p:txBody>
          <a:bodyPr>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會濫用任務排程功能來促進惡意程式碼的初始或重複執行。所有主要作業系統中都存在實用程序，用於安排程序或腳本在指定的日期和時間執行。如果滿足正確的身份驗證（例如：</a:t>
            </a:r>
            <a:r>
              <a:rPr lang="en-US" altLang="zh-TW" dirty="0"/>
              <a:t>Windows </a:t>
            </a:r>
            <a:r>
              <a:rPr lang="zh-TW" altLang="en-US" dirty="0"/>
              <a:t>環境中的 </a:t>
            </a:r>
            <a:r>
              <a:rPr lang="en-US" altLang="zh-TW" dirty="0"/>
              <a:t>RPC </a:t>
            </a:r>
            <a:r>
              <a:rPr lang="zh-TW" altLang="en-US" dirty="0"/>
              <a:t>以及檔案和印表機共用），也可以在遠端系統上安排任務。在遠端系統上安排任務通常可能需要成為遠端系統上的管理員或其他特權群組的</a:t>
            </a:r>
            <a:r>
              <a:rPr lang="zh-TW" altLang="en-US" dirty="0" smtClean="0"/>
              <a:t>成員。</a:t>
            </a:r>
            <a:endParaRPr lang="en-US" altLang="zh-TW" dirty="0" smtClean="0"/>
          </a:p>
          <a:p>
            <a:pPr marL="285750" indent="-285750">
              <a:buFont typeface="Wingdings" panose="05000000000000000000" pitchFamily="2" charset="2"/>
              <a:buChar char="n"/>
            </a:pPr>
            <a:r>
              <a:rPr lang="en-US" altLang="zh-TW" dirty="0"/>
              <a:t>Adversaries</a:t>
            </a:r>
            <a:r>
              <a:rPr lang="zh-TW" altLang="en-US" dirty="0" smtClean="0"/>
              <a:t>可以</a:t>
            </a:r>
            <a:r>
              <a:rPr lang="zh-TW" altLang="en-US" dirty="0"/>
              <a:t>使用任務調度在系統啟動時或按計畫持久性地執行程式。這些機制也可能被濫用在指定帳戶（例如具有提升權限</a:t>
            </a:r>
            <a:r>
              <a:rPr lang="en-US" altLang="zh-TW" dirty="0"/>
              <a:t>/</a:t>
            </a:r>
            <a:r>
              <a:rPr lang="zh-TW" altLang="en-US" dirty="0"/>
              <a:t>特權的帳戶）的上下文中執行程序。與</a:t>
            </a:r>
            <a:r>
              <a:rPr lang="zh-TW" altLang="en-US" dirty="0">
                <a:hlinkClick r:id="rId2"/>
              </a:rPr>
              <a:t>系統二進位代理執行</a:t>
            </a:r>
            <a:r>
              <a:rPr lang="zh-TW" altLang="en-US" dirty="0"/>
              <a:t>類似，攻擊者也濫用任務調度來潛在地掩蓋可信任系統進程下的一次性執行</a:t>
            </a:r>
            <a:r>
              <a:rPr lang="zh-TW" altLang="en-US" dirty="0" smtClean="0"/>
              <a:t>。</a:t>
            </a:r>
            <a:endParaRPr lang="en-US" altLang="zh-TW" dirty="0" smtClean="0"/>
          </a:p>
          <a:p>
            <a:pPr marL="285750" indent="-285750">
              <a:buFont typeface="Wingdings" panose="05000000000000000000" pitchFamily="2" charset="2"/>
              <a:buChar char="n"/>
            </a:pPr>
            <a:r>
              <a:rPr lang="en-US" altLang="zh-TW" dirty="0"/>
              <a:t>Adversaries may use task scheduling to execute programs at system startup or on a scheduled basis for persistence. These mechanisms can also be abused to run a process under the context of a specified account (such as one with elevated permissions/privileges). Similar to </a:t>
            </a:r>
            <a:r>
              <a:rPr lang="en-US" altLang="zh-TW" dirty="0">
                <a:hlinkClick r:id="rId2"/>
              </a:rPr>
              <a:t>System Binary Proxy Execution</a:t>
            </a:r>
            <a:r>
              <a:rPr lang="en-US" altLang="zh-TW" dirty="0"/>
              <a:t>, adversaries have also abused task scheduling to potentially mask one-time execution under a trusted system process.</a:t>
            </a:r>
            <a:endParaRPr lang="zh-TW" altLang="en-US" dirty="0"/>
          </a:p>
        </p:txBody>
      </p:sp>
      <p:sp>
        <p:nvSpPr>
          <p:cNvPr id="6" name="矩形 5"/>
          <p:cNvSpPr/>
          <p:nvPr/>
        </p:nvSpPr>
        <p:spPr>
          <a:xfrm>
            <a:off x="6187829" y="661831"/>
            <a:ext cx="5929357" cy="3662541"/>
          </a:xfrm>
          <a:prstGeom prst="rect">
            <a:avLst/>
          </a:prstGeom>
          <a:solidFill>
            <a:srgbClr val="E9D4F2"/>
          </a:solidFill>
        </p:spPr>
        <p:txBody>
          <a:bodyPr wrap="square">
            <a:spAutoFit/>
          </a:bodyPr>
          <a:lstStyle/>
          <a:p>
            <a:r>
              <a:rPr lang="en-US" altLang="zh-TW" sz="1400" b="1" dirty="0">
                <a:latin typeface="Roboto-Regular"/>
              </a:rPr>
              <a:t>ID: </a:t>
            </a:r>
            <a:r>
              <a:rPr lang="en-US" altLang="zh-TW" sz="1400" b="1" dirty="0" smtClean="0">
                <a:latin typeface="Roboto-Regular"/>
              </a:rPr>
              <a:t>T1053</a:t>
            </a:r>
          </a:p>
          <a:p>
            <a:r>
              <a:rPr lang="en-US" altLang="zh-TW" sz="1400" b="1" dirty="0" smtClean="0">
                <a:latin typeface="Roboto-Regular"/>
              </a:rPr>
              <a:t>Sub-techniques</a:t>
            </a:r>
            <a:r>
              <a:rPr lang="en-US" altLang="zh-TW" sz="1400" b="1" dirty="0">
                <a:latin typeface="Roboto-Regular"/>
              </a:rPr>
              <a:t>:</a:t>
            </a:r>
            <a:r>
              <a:rPr lang="en-US" altLang="zh-TW" dirty="0" smtClean="0"/>
              <a:t> </a:t>
            </a:r>
            <a:r>
              <a:rPr lang="en-US" altLang="zh-TW" sz="1400" dirty="0" smtClean="0">
                <a:hlinkClick r:id="rId3"/>
              </a:rPr>
              <a:t>T1053.002</a:t>
            </a:r>
            <a:r>
              <a:rPr lang="en-US" altLang="zh-TW" sz="1400" dirty="0" smtClean="0"/>
              <a:t>, </a:t>
            </a:r>
            <a:r>
              <a:rPr lang="en-US" altLang="zh-TW" sz="1400" dirty="0" smtClean="0">
                <a:hlinkClick r:id="rId4"/>
              </a:rPr>
              <a:t>T1053.003</a:t>
            </a:r>
            <a:r>
              <a:rPr lang="en-US" altLang="zh-TW" sz="1400" dirty="0" smtClean="0"/>
              <a:t>, </a:t>
            </a:r>
            <a:r>
              <a:rPr lang="en-US" altLang="zh-TW" sz="1400" dirty="0" smtClean="0">
                <a:hlinkClick r:id="rId5"/>
              </a:rPr>
              <a:t>T1053.005</a:t>
            </a:r>
            <a:r>
              <a:rPr lang="en-US" altLang="zh-TW" sz="1400" dirty="0" smtClean="0"/>
              <a:t>, </a:t>
            </a:r>
            <a:r>
              <a:rPr lang="en-US" altLang="zh-TW" sz="1400" dirty="0" smtClean="0">
                <a:hlinkClick r:id="rId6"/>
              </a:rPr>
              <a:t>T1053.006</a:t>
            </a:r>
            <a:r>
              <a:rPr lang="en-US" altLang="zh-TW" sz="1400" dirty="0" smtClean="0"/>
              <a:t>, </a:t>
            </a:r>
            <a:r>
              <a:rPr lang="en-US" altLang="zh-TW" sz="1400" dirty="0" smtClean="0">
                <a:hlinkClick r:id="rId7"/>
              </a:rPr>
              <a:t>T1053.007</a:t>
            </a:r>
            <a:endParaRPr lang="en-US" altLang="zh-TW" sz="1400" b="1" dirty="0" smtClean="0">
              <a:latin typeface="Roboto-Regular"/>
            </a:endParaRPr>
          </a:p>
          <a:p>
            <a:r>
              <a:rPr lang="en-US" altLang="zh-TW" sz="1400" b="1" dirty="0" smtClean="0">
                <a:latin typeface="Roboto-Regular"/>
              </a:rPr>
              <a:t>Tactic:</a:t>
            </a:r>
            <a:r>
              <a:rPr lang="zh-TW" altLang="en-US" sz="1400" b="1" dirty="0" smtClean="0">
                <a:latin typeface="Roboto-Regular"/>
              </a:rPr>
              <a:t> </a:t>
            </a:r>
            <a:r>
              <a:rPr lang="en-US" altLang="zh-TW" sz="1400" dirty="0" smtClean="0">
                <a:hlinkClick r:id="rId8"/>
              </a:rPr>
              <a:t>Execution</a:t>
            </a:r>
            <a:r>
              <a:rPr lang="en-US" altLang="zh-TW" sz="1400" dirty="0"/>
              <a:t>, </a:t>
            </a:r>
            <a:r>
              <a:rPr lang="en-US" altLang="zh-TW" sz="1400" dirty="0">
                <a:hlinkClick r:id="rId9"/>
              </a:rPr>
              <a:t>Persistence</a:t>
            </a:r>
            <a:r>
              <a:rPr lang="en-US" altLang="zh-TW" sz="1400" dirty="0"/>
              <a:t>, </a:t>
            </a:r>
            <a:r>
              <a:rPr lang="en-US" altLang="zh-TW" sz="1400" dirty="0">
                <a:hlinkClick r:id="rId10"/>
              </a:rPr>
              <a:t>Privilege Escalation</a:t>
            </a:r>
            <a:r>
              <a:rPr lang="en-US" altLang="zh-TW" dirty="0">
                <a:hlinkClick r:id="rId10"/>
              </a:rPr>
              <a:t> </a:t>
            </a:r>
            <a:endParaRPr lang="en-US" altLang="zh-TW" dirty="0" smtClean="0"/>
          </a:p>
          <a:p>
            <a:r>
              <a:rPr lang="en-US" altLang="zh-TW" sz="1400" b="1" dirty="0" smtClean="0">
                <a:latin typeface="Roboto-Regular"/>
              </a:rPr>
              <a:t>Platforms</a:t>
            </a:r>
            <a:r>
              <a:rPr lang="en-US" altLang="zh-TW" sz="1400" b="1" dirty="0">
                <a:latin typeface="Roboto-Regular"/>
              </a:rPr>
              <a:t>: Containers, Linux, Windows, </a:t>
            </a:r>
            <a:r>
              <a:rPr lang="en-US" altLang="zh-TW" sz="1400" b="1" dirty="0" err="1" smtClean="0">
                <a:latin typeface="Roboto-Regular"/>
              </a:rPr>
              <a:t>macOS</a:t>
            </a:r>
            <a:endParaRPr lang="en-US" altLang="zh-TW" sz="1400" b="1" dirty="0" smtClean="0">
              <a:latin typeface="Roboto-Regular"/>
            </a:endParaRPr>
          </a:p>
          <a:p>
            <a:r>
              <a:rPr lang="en-US" altLang="zh-TW" sz="1400" b="1" dirty="0">
                <a:latin typeface="Roboto-Regular"/>
              </a:rPr>
              <a:t>Permissions Required: Administrator, SYSTEM, </a:t>
            </a:r>
            <a:r>
              <a:rPr lang="en-US" altLang="zh-TW" sz="1400" b="1" dirty="0" smtClean="0">
                <a:latin typeface="Roboto-Regular"/>
              </a:rPr>
              <a:t>User</a:t>
            </a:r>
            <a:endParaRPr lang="en-US" altLang="zh-TW" sz="1400" b="1" dirty="0">
              <a:latin typeface="Roboto-Regular"/>
            </a:endParaRPr>
          </a:p>
          <a:p>
            <a:r>
              <a:rPr lang="en-US" altLang="zh-TW" sz="1400" b="1" dirty="0">
                <a:latin typeface="Roboto-Regular"/>
              </a:rPr>
              <a:t>Effective Permissions: Administrator, SYSTEM, </a:t>
            </a:r>
            <a:r>
              <a:rPr lang="en-US" altLang="zh-TW" sz="1400" b="1" dirty="0" smtClean="0">
                <a:latin typeface="Roboto-Regular"/>
              </a:rPr>
              <a:t>User</a:t>
            </a:r>
            <a:endParaRPr lang="en-US" altLang="zh-TW" sz="1400" b="1" dirty="0">
              <a:latin typeface="Roboto-Regular"/>
            </a:endParaRPr>
          </a:p>
          <a:p>
            <a:r>
              <a:rPr lang="en-US" altLang="zh-TW" sz="1400" b="1" dirty="0">
                <a:latin typeface="Roboto-Regular"/>
              </a:rPr>
              <a:t>Supports Remote:  Yes</a:t>
            </a:r>
          </a:p>
          <a:p>
            <a:r>
              <a:rPr lang="en-US" altLang="zh-TW" sz="1400" b="1" dirty="0">
                <a:latin typeface="Roboto-Regular"/>
              </a:rPr>
              <a:t>Contributors: Alain Homewood, Insomnia Security; Andrew Northern, @</a:t>
            </a:r>
            <a:r>
              <a:rPr lang="en-US" altLang="zh-TW" sz="1400" b="1" dirty="0" err="1">
                <a:latin typeface="Roboto-Regular"/>
              </a:rPr>
              <a:t>ex_raritas</a:t>
            </a:r>
            <a:r>
              <a:rPr lang="en-US" altLang="zh-TW" sz="1400" b="1" dirty="0">
                <a:latin typeface="Roboto-Regular"/>
              </a:rPr>
              <a:t>; Bryan Campbell, @</a:t>
            </a:r>
            <a:r>
              <a:rPr lang="en-US" altLang="zh-TW" sz="1400" b="1" dirty="0" err="1">
                <a:latin typeface="Roboto-Regular"/>
              </a:rPr>
              <a:t>bry_campbell</a:t>
            </a:r>
            <a:r>
              <a:rPr lang="en-US" altLang="zh-TW" sz="1400" b="1" dirty="0">
                <a:latin typeface="Roboto-Regular"/>
              </a:rPr>
              <a:t>; Leo </a:t>
            </a:r>
            <a:r>
              <a:rPr lang="en-US" altLang="zh-TW" sz="1400" b="1" dirty="0" err="1">
                <a:latin typeface="Roboto-Regular"/>
              </a:rPr>
              <a:t>Loobeek</a:t>
            </a:r>
            <a:r>
              <a:rPr lang="en-US" altLang="zh-TW" sz="1400" b="1" dirty="0">
                <a:latin typeface="Roboto-Regular"/>
              </a:rPr>
              <a:t>, @</a:t>
            </a:r>
            <a:r>
              <a:rPr lang="en-US" altLang="zh-TW" sz="1400" b="1" dirty="0" err="1">
                <a:latin typeface="Roboto-Regular"/>
              </a:rPr>
              <a:t>leoloobeek</a:t>
            </a:r>
            <a:r>
              <a:rPr lang="en-US" altLang="zh-TW" sz="1400" b="1" dirty="0">
                <a:latin typeface="Roboto-Regular"/>
              </a:rPr>
              <a:t>; Prashant </a:t>
            </a:r>
            <a:r>
              <a:rPr lang="en-US" altLang="zh-TW" sz="1400" b="1" dirty="0" err="1">
                <a:latin typeface="Roboto-Regular"/>
              </a:rPr>
              <a:t>Verma</a:t>
            </a:r>
            <a:r>
              <a:rPr lang="en-US" altLang="zh-TW" sz="1400" b="1" dirty="0">
                <a:latin typeface="Roboto-Regular"/>
              </a:rPr>
              <a:t>, </a:t>
            </a:r>
            <a:r>
              <a:rPr lang="en-US" altLang="zh-TW" sz="1400" b="1" dirty="0" err="1">
                <a:latin typeface="Roboto-Regular"/>
              </a:rPr>
              <a:t>Paladion</a:t>
            </a:r>
            <a:r>
              <a:rPr lang="en-US" altLang="zh-TW" sz="1400" b="1" dirty="0">
                <a:latin typeface="Roboto-Regular"/>
              </a:rPr>
              <a:t>; Selena Larson, @</a:t>
            </a:r>
            <a:r>
              <a:rPr lang="en-US" altLang="zh-TW" sz="1400" b="1" dirty="0" err="1">
                <a:latin typeface="Roboto-Regular"/>
              </a:rPr>
              <a:t>selenalarson</a:t>
            </a:r>
            <a:r>
              <a:rPr lang="en-US" altLang="zh-TW" sz="1400" b="1" dirty="0">
                <a:latin typeface="Roboto-Regular"/>
              </a:rPr>
              <a:t>; Travis Smith, Tripwire; Zachary Abzug, @</a:t>
            </a:r>
            <a:r>
              <a:rPr lang="en-US" altLang="zh-TW" sz="1400" b="1" dirty="0" err="1">
                <a:latin typeface="Roboto-Regular"/>
              </a:rPr>
              <a:t>ZackDoesML</a:t>
            </a:r>
            <a:endParaRPr lang="en-US" altLang="zh-TW" sz="1400" b="1" dirty="0">
              <a:latin typeface="Roboto-Regular"/>
            </a:endParaRPr>
          </a:p>
          <a:p>
            <a:r>
              <a:rPr lang="en-US" altLang="zh-TW" sz="1400" b="1" dirty="0" smtClean="0">
                <a:latin typeface="Roboto-Regular"/>
              </a:rPr>
              <a:t>Version</a:t>
            </a:r>
            <a:r>
              <a:rPr lang="en-US" altLang="zh-TW" sz="1400" b="1" dirty="0">
                <a:latin typeface="Roboto-Regular"/>
              </a:rPr>
              <a:t>: </a:t>
            </a:r>
            <a:r>
              <a:rPr lang="en-US" altLang="zh-TW" sz="1400" b="1" dirty="0" smtClean="0">
                <a:latin typeface="Roboto-Regular"/>
              </a:rPr>
              <a:t>2.2</a:t>
            </a:r>
          </a:p>
          <a:p>
            <a:r>
              <a:rPr lang="en-US" altLang="zh-TW" sz="1400" b="1" dirty="0" smtClean="0">
                <a:latin typeface="Roboto-Regular"/>
              </a:rPr>
              <a:t>Created:</a:t>
            </a:r>
            <a:r>
              <a:rPr lang="en-US" altLang="zh-TW" sz="1400" b="1" dirty="0">
                <a:latin typeface="Roboto-Regular"/>
              </a:rPr>
              <a:t> 31 May 2017</a:t>
            </a:r>
            <a:endParaRPr lang="en-US" altLang="zh-TW" sz="1400" b="1" dirty="0" smtClean="0">
              <a:latin typeface="Roboto-Regular"/>
            </a:endParaRPr>
          </a:p>
          <a:p>
            <a:r>
              <a:rPr lang="en-US" altLang="zh-TW" sz="1400" b="1" dirty="0" smtClean="0">
                <a:latin typeface="Roboto-Regular"/>
              </a:rPr>
              <a:t>Last </a:t>
            </a:r>
            <a:r>
              <a:rPr lang="en-US" altLang="zh-TW" sz="1400" b="1" dirty="0">
                <a:latin typeface="Roboto-Regular"/>
              </a:rPr>
              <a:t>Modified: 30 March 2023</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22</a:t>
            </a:fld>
            <a:endParaRPr lang="zh-TW" altLang="en-US"/>
          </a:p>
        </p:txBody>
      </p:sp>
      <p:graphicFrame>
        <p:nvGraphicFramePr>
          <p:cNvPr id="2" name="表格 1"/>
          <p:cNvGraphicFramePr>
            <a:graphicFrameLocks noGrp="1"/>
          </p:cNvGraphicFramePr>
          <p:nvPr>
            <p:extLst>
              <p:ext uri="{D42A27DB-BD31-4B8C-83A1-F6EECF244321}">
                <p14:modId xmlns:p14="http://schemas.microsoft.com/office/powerpoint/2010/main" val="1254420412"/>
              </p:ext>
            </p:extLst>
          </p:nvPr>
        </p:nvGraphicFramePr>
        <p:xfrm>
          <a:off x="6187829" y="4084320"/>
          <a:ext cx="5330595" cy="2773680"/>
        </p:xfrm>
        <a:graphic>
          <a:graphicData uri="http://schemas.openxmlformats.org/drawingml/2006/table">
            <a:tbl>
              <a:tblPr/>
              <a:tblGrid>
                <a:gridCol w="2004395">
                  <a:extLst>
                    <a:ext uri="{9D8B030D-6E8A-4147-A177-3AD203B41FA5}">
                      <a16:colId xmlns:a16="http://schemas.microsoft.com/office/drawing/2014/main" val="2340207979"/>
                    </a:ext>
                  </a:extLst>
                </a:gridCol>
                <a:gridCol w="3326200">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5</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3"/>
                        </a:rPr>
                        <a:t>T1053.002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1"/>
                        </a:rPr>
                        <a:t>At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T1053.003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err="1" smtClean="0">
                          <a:solidFill>
                            <a:schemeClr val="tx1"/>
                          </a:solidFill>
                          <a:effectLst/>
                          <a:latin typeface="+mn-lt"/>
                          <a:ea typeface="+mn-ea"/>
                          <a:cs typeface="+mn-cs"/>
                          <a:hlinkClick r:id="rId12"/>
                        </a:rPr>
                        <a:t>Cron</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hlinkClick r:id="rId5"/>
                        </a:rPr>
                        <a:t>T1053.005</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3"/>
                        </a:rPr>
                        <a:t>Scheduled Task</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r h="0">
                <a:tc>
                  <a:txBody>
                    <a:bodyPr/>
                    <a:lstStyle/>
                    <a:p>
                      <a:pPr fontAlgn="t"/>
                      <a:r>
                        <a:rPr lang="en-US" altLang="zh-TW" sz="2000" dirty="0" smtClean="0">
                          <a:hlinkClick r:id="rId6"/>
                        </a:rPr>
                        <a:t>T1053.006</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err="1" smtClean="0">
                          <a:solidFill>
                            <a:schemeClr val="tx1"/>
                          </a:solidFill>
                          <a:effectLst/>
                          <a:latin typeface="+mn-lt"/>
                          <a:ea typeface="+mn-ea"/>
                          <a:cs typeface="+mn-cs"/>
                          <a:hlinkClick r:id="rId14"/>
                        </a:rPr>
                        <a:t>Systemd</a:t>
                      </a:r>
                      <a:r>
                        <a:rPr lang="en-US" altLang="zh-TW" sz="1800" b="0" i="0" u="none" strike="noStrike" kern="1200" dirty="0" smtClean="0">
                          <a:solidFill>
                            <a:schemeClr val="tx1"/>
                          </a:solidFill>
                          <a:effectLst/>
                          <a:latin typeface="+mn-lt"/>
                          <a:ea typeface="+mn-ea"/>
                          <a:cs typeface="+mn-cs"/>
                          <a:hlinkClick r:id="rId14"/>
                        </a:rPr>
                        <a:t> Timers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40952"/>
                  </a:ext>
                </a:extLst>
              </a:tr>
              <a:tr h="0">
                <a:tc>
                  <a:txBody>
                    <a:bodyPr/>
                    <a:lstStyle/>
                    <a:p>
                      <a:pPr fontAlgn="t"/>
                      <a:r>
                        <a:rPr lang="en-US" altLang="zh-TW" sz="2000" dirty="0" smtClean="0">
                          <a:hlinkClick r:id="rId7"/>
                        </a:rPr>
                        <a:t>T1053.007</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5"/>
                        </a:rPr>
                        <a:t>Container Orchestration Job</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4142529"/>
                  </a:ext>
                </a:extLst>
              </a:tr>
            </a:tbl>
          </a:graphicData>
        </a:graphic>
      </p:graphicFrame>
    </p:spTree>
    <p:extLst>
      <p:ext uri="{BB962C8B-B14F-4D97-AF65-F5344CB8AC3E}">
        <p14:creationId xmlns:p14="http://schemas.microsoft.com/office/powerpoint/2010/main" val="38242563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343783661"/>
              </p:ext>
            </p:extLst>
          </p:nvPr>
        </p:nvGraphicFramePr>
        <p:xfrm>
          <a:off x="146223" y="910709"/>
          <a:ext cx="11804985" cy="5534156"/>
        </p:xfrm>
        <a:graphic>
          <a:graphicData uri="http://schemas.openxmlformats.org/drawingml/2006/table">
            <a:tbl>
              <a:tblPr/>
              <a:tblGrid>
                <a:gridCol w="938755">
                  <a:extLst>
                    <a:ext uri="{9D8B030D-6E8A-4147-A177-3AD203B41FA5}">
                      <a16:colId xmlns:a16="http://schemas.microsoft.com/office/drawing/2014/main" val="3772659884"/>
                    </a:ext>
                  </a:extLst>
                </a:gridCol>
                <a:gridCol w="1415851">
                  <a:extLst>
                    <a:ext uri="{9D8B030D-6E8A-4147-A177-3AD203B41FA5}">
                      <a16:colId xmlns:a16="http://schemas.microsoft.com/office/drawing/2014/main" val="2877839457"/>
                    </a:ext>
                  </a:extLst>
                </a:gridCol>
                <a:gridCol w="9450379">
                  <a:extLst>
                    <a:ext uri="{9D8B030D-6E8A-4147-A177-3AD203B41FA5}">
                      <a16:colId xmlns:a16="http://schemas.microsoft.com/office/drawing/2014/main" val="3645969166"/>
                    </a:ext>
                  </a:extLst>
                </a:gridCol>
              </a:tblGrid>
              <a:tr h="296285">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480208">
                <a:tc>
                  <a:txBody>
                    <a:bodyPr/>
                    <a:lstStyle/>
                    <a:p>
                      <a:pPr fontAlgn="t"/>
                      <a:r>
                        <a:rPr lang="en-US" altLang="zh-TW" sz="1800" b="0" i="0" u="none" strike="noStrike" kern="1200" dirty="0" smtClean="0">
                          <a:solidFill>
                            <a:schemeClr val="tx1"/>
                          </a:solidFill>
                          <a:effectLst/>
                          <a:latin typeface="+mn-lt"/>
                          <a:ea typeface="+mn-ea"/>
                          <a:cs typeface="+mn-cs"/>
                          <a:hlinkClick r:id="rId2"/>
                        </a:rPr>
                        <a:t>S1052</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DEADEYE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2"/>
                        </a:rPr>
                        <a:t>DEADEYE</a:t>
                      </a:r>
                      <a:r>
                        <a:rPr lang="en-US" altLang="zh-TW" sz="1800" b="0" i="0" kern="1200" dirty="0" smtClean="0">
                          <a:solidFill>
                            <a:schemeClr val="tx1"/>
                          </a:solidFill>
                          <a:effectLst/>
                          <a:latin typeface="+mn-lt"/>
                          <a:ea typeface="+mn-ea"/>
                          <a:cs typeface="+mn-cs"/>
                        </a:rPr>
                        <a:t> has used the scheduled tasks </a:t>
                      </a:r>
                      <a:r>
                        <a:rPr lang="en-US" altLang="zh-TW" sz="1600" dirty="0" smtClean="0">
                          <a:solidFill>
                            <a:srgbClr val="FF0000"/>
                          </a:solidFill>
                        </a:rPr>
                        <a:t>\Microsoft\Windows\PLA\Server Manager Performance</a:t>
                      </a:r>
                      <a:r>
                        <a:rPr lang="zh-TW" altLang="en-US" sz="1600" dirty="0" smtClean="0">
                          <a:solidFill>
                            <a:srgbClr val="FF0000"/>
                          </a:solidFill>
                        </a:rPr>
                        <a:t> </a:t>
                      </a:r>
                      <a:r>
                        <a:rPr lang="en-US" altLang="zh-TW" sz="1600" dirty="0" smtClean="0">
                          <a:solidFill>
                            <a:srgbClr val="FF0000"/>
                          </a:solidFill>
                        </a:rPr>
                        <a:t>Monitor</a:t>
                      </a:r>
                      <a:r>
                        <a:rPr lang="en-US" altLang="zh-TW" sz="1800" b="0" i="0" kern="1200" dirty="0" smtClean="0">
                          <a:solidFill>
                            <a:schemeClr val="tx1"/>
                          </a:solidFill>
                          <a:effectLst/>
                          <a:latin typeface="+mn-lt"/>
                          <a:ea typeface="+mn-ea"/>
                          <a:cs typeface="+mn-cs"/>
                        </a:rPr>
                        <a:t>,</a:t>
                      </a:r>
                      <a:r>
                        <a:rPr lang="en-US" altLang="zh-TW" sz="1800" b="0" i="0" kern="1200" dirty="0" smtClean="0">
                          <a:solidFill>
                            <a:srgbClr val="7030A0"/>
                          </a:solidFill>
                          <a:effectLst/>
                          <a:latin typeface="+mn-lt"/>
                          <a:ea typeface="+mn-ea"/>
                          <a:cs typeface="+mn-cs"/>
                        </a:rPr>
                        <a:t> </a:t>
                      </a:r>
                      <a:r>
                        <a:rPr lang="en-US" altLang="zh-TW" sz="1600" dirty="0" smtClean="0">
                          <a:solidFill>
                            <a:srgbClr val="7030A0"/>
                          </a:solidFill>
                        </a:rPr>
                        <a:t>\Microsoft\Windows\</a:t>
                      </a:r>
                      <a:r>
                        <a:rPr lang="en-US" altLang="zh-TW" sz="1600" dirty="0" err="1" smtClean="0">
                          <a:solidFill>
                            <a:srgbClr val="7030A0"/>
                          </a:solidFill>
                        </a:rPr>
                        <a:t>Ras</a:t>
                      </a:r>
                      <a:r>
                        <a:rPr lang="en-US" altLang="zh-TW" sz="1600" dirty="0" smtClean="0">
                          <a:solidFill>
                            <a:srgbClr val="7030A0"/>
                          </a:solidFill>
                        </a:rPr>
                        <a:t>\</a:t>
                      </a:r>
                      <a:r>
                        <a:rPr lang="en-US" altLang="zh-TW" sz="1600" dirty="0" err="1" smtClean="0">
                          <a:solidFill>
                            <a:srgbClr val="7030A0"/>
                          </a:solidFill>
                        </a:rPr>
                        <a:t>ManagerMobility</a:t>
                      </a:r>
                      <a:r>
                        <a:rPr lang="en-US" altLang="zh-TW" sz="1800" b="0" i="0" kern="1200" dirty="0" smtClean="0">
                          <a:solidFill>
                            <a:schemeClr val="tx1"/>
                          </a:solidFill>
                          <a:effectLst/>
                          <a:latin typeface="+mn-lt"/>
                          <a:ea typeface="+mn-ea"/>
                          <a:cs typeface="+mn-cs"/>
                        </a:rPr>
                        <a:t>, </a:t>
                      </a:r>
                      <a:r>
                        <a:rPr lang="en-US" altLang="zh-TW" sz="1600" dirty="0" smtClean="0">
                          <a:solidFill>
                            <a:srgbClr val="92D050"/>
                          </a:solidFill>
                        </a:rPr>
                        <a:t>\Microsoft\Windows\WDI\</a:t>
                      </a:r>
                      <a:r>
                        <a:rPr lang="en-US" altLang="zh-TW" sz="1600" dirty="0" err="1" smtClean="0">
                          <a:solidFill>
                            <a:srgbClr val="92D050"/>
                          </a:solidFill>
                        </a:rPr>
                        <a:t>SrvSetupResults</a:t>
                      </a:r>
                      <a:r>
                        <a:rPr lang="en-US" altLang="zh-TW" sz="1800" b="0" i="0" kern="1200" dirty="0" smtClean="0">
                          <a:solidFill>
                            <a:schemeClr val="tx1"/>
                          </a:solidFill>
                          <a:effectLst/>
                          <a:latin typeface="+mn-lt"/>
                          <a:ea typeface="+mn-ea"/>
                          <a:cs typeface="+mn-cs"/>
                        </a:rPr>
                        <a:t>, </a:t>
                      </a:r>
                      <a:r>
                        <a:rPr lang="en-US" altLang="zh-TW" sz="1800" b="0" i="0" kern="1200" dirty="0" smtClean="0">
                          <a:solidFill>
                            <a:srgbClr val="00B0F0"/>
                          </a:solidFill>
                          <a:effectLst/>
                          <a:latin typeface="+mn-lt"/>
                          <a:ea typeface="+mn-ea"/>
                          <a:cs typeface="+mn-cs"/>
                        </a:rPr>
                        <a:t>and </a:t>
                      </a:r>
                      <a:r>
                        <a:rPr lang="en-US" altLang="zh-TW" sz="1600" dirty="0" smtClean="0">
                          <a:solidFill>
                            <a:srgbClr val="00B0F0"/>
                          </a:solidFill>
                        </a:rPr>
                        <a:t>\Microsoft\Windows\WDI\</a:t>
                      </a:r>
                      <a:r>
                        <a:rPr lang="en-US" altLang="zh-TW" sz="1600" dirty="0" err="1" smtClean="0">
                          <a:solidFill>
                            <a:srgbClr val="00B0F0"/>
                          </a:solidFill>
                        </a:rPr>
                        <a:t>USOShared</a:t>
                      </a:r>
                      <a:r>
                        <a:rPr lang="en-US" altLang="zh-TW" sz="1800" b="0" i="0" kern="1200" dirty="0" smtClean="0">
                          <a:solidFill>
                            <a:schemeClr val="tx1"/>
                          </a:solidFill>
                          <a:effectLst/>
                          <a:latin typeface="+mn-lt"/>
                          <a:ea typeface="+mn-ea"/>
                          <a:cs typeface="+mn-cs"/>
                        </a:rPr>
                        <a:t> to establish persistence</a:t>
                      </a:r>
                      <a:r>
                        <a:rPr lang="en-US" altLang="zh-TW" sz="1600" b="0" i="0" kern="1200" dirty="0" smtClean="0">
                          <a:solidFill>
                            <a:schemeClr val="tx1"/>
                          </a:solidFill>
                          <a:effectLst/>
                          <a:latin typeface="+mn-lt"/>
                          <a:ea typeface="+mn-ea"/>
                          <a:cs typeface="+mn-cs"/>
                        </a:rPr>
                        <a:t>.</a:t>
                      </a:r>
                    </a:p>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2"/>
                        </a:rPr>
                        <a:t>DEADEYE</a:t>
                      </a:r>
                      <a:r>
                        <a:rPr lang="zh-TW" altLang="en-US" sz="1800" b="0" i="0" kern="1200" dirty="0" smtClean="0">
                          <a:solidFill>
                            <a:schemeClr val="tx1"/>
                          </a:solidFill>
                          <a:effectLst/>
                          <a:latin typeface="+mn-lt"/>
                          <a:ea typeface="+mn-ea"/>
                          <a:cs typeface="+mn-cs"/>
                        </a:rPr>
                        <a:t>使用計劃任務來建立持久性。</a:t>
                      </a:r>
                      <a:r>
                        <a:rPr lang="zh-TW" altLang="en-US" sz="1700" b="0" i="0" kern="1200" dirty="0" smtClean="0">
                          <a:solidFill>
                            <a:schemeClr val="tx1"/>
                          </a:solidFill>
                          <a:effectLst/>
                          <a:latin typeface="+mn-lt"/>
                          <a:ea typeface="+mn-ea"/>
                          <a:cs typeface="+mn-cs"/>
                        </a:rPr>
                        <a:t>。</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959937">
                <a:tc>
                  <a:txBody>
                    <a:bodyPr/>
                    <a:lstStyle/>
                    <a:p>
                      <a:pPr fontAlgn="t"/>
                      <a:r>
                        <a:rPr lang="en-US" altLang="zh-TW" sz="1800" b="0" i="0" u="none" strike="noStrike" kern="1200" dirty="0" smtClean="0">
                          <a:solidFill>
                            <a:schemeClr val="tx1"/>
                          </a:solidFill>
                          <a:effectLst/>
                          <a:latin typeface="+mn-lt"/>
                          <a:ea typeface="+mn-ea"/>
                          <a:cs typeface="+mn-cs"/>
                          <a:hlinkClick r:id="rId3"/>
                        </a:rPr>
                        <a:t>G1006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Earth </a:t>
                      </a:r>
                      <a:r>
                        <a:rPr lang="en-US" altLang="zh-TW" sz="1800" b="0" i="0" u="none" strike="noStrike" kern="1200" dirty="0" err="1" smtClean="0">
                          <a:solidFill>
                            <a:schemeClr val="tx1"/>
                          </a:solidFill>
                          <a:effectLst/>
                          <a:latin typeface="+mn-lt"/>
                          <a:ea typeface="+mn-ea"/>
                          <a:cs typeface="+mn-cs"/>
                          <a:hlinkClick r:id="rId3"/>
                        </a:rPr>
                        <a:t>Lusca</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Earth </a:t>
                      </a:r>
                      <a:r>
                        <a:rPr lang="en-US" altLang="zh-TW" sz="1800" b="0" i="0" u="none" strike="noStrike" kern="1200" dirty="0" err="1" smtClean="0">
                          <a:solidFill>
                            <a:schemeClr val="tx1"/>
                          </a:solidFill>
                          <a:effectLst/>
                          <a:latin typeface="+mn-lt"/>
                          <a:ea typeface="+mn-ea"/>
                          <a:cs typeface="+mn-cs"/>
                          <a:hlinkClick r:id="rId3"/>
                        </a:rPr>
                        <a:t>Lusca</a:t>
                      </a:r>
                      <a:r>
                        <a:rPr lang="en-US" altLang="zh-TW" sz="1800" b="0" i="0" kern="1200" dirty="0" smtClean="0">
                          <a:solidFill>
                            <a:schemeClr val="tx1"/>
                          </a:solidFill>
                          <a:effectLst/>
                          <a:latin typeface="+mn-lt"/>
                          <a:ea typeface="+mn-ea"/>
                          <a:cs typeface="+mn-cs"/>
                        </a:rPr>
                        <a:t> used the command </a:t>
                      </a:r>
                      <a:r>
                        <a:rPr lang="en-US" altLang="zh-TW" sz="1600" dirty="0" err="1" smtClean="0">
                          <a:solidFill>
                            <a:srgbClr val="FF0000"/>
                          </a:solidFill>
                        </a:rPr>
                        <a:t>schtasks</a:t>
                      </a:r>
                      <a:r>
                        <a:rPr lang="en-US" altLang="zh-TW" sz="1600" dirty="0" smtClean="0">
                          <a:solidFill>
                            <a:srgbClr val="FF0000"/>
                          </a:solidFill>
                        </a:rPr>
                        <a:t> /Create /SC </a:t>
                      </a:r>
                      <a:r>
                        <a:rPr lang="en-US" altLang="zh-TW" sz="1600" dirty="0" err="1" smtClean="0">
                          <a:solidFill>
                            <a:srgbClr val="FF0000"/>
                          </a:solidFill>
                        </a:rPr>
                        <a:t>ONLOgon</a:t>
                      </a:r>
                      <a:r>
                        <a:rPr lang="en-US" altLang="zh-TW" sz="1600" dirty="0" smtClean="0">
                          <a:solidFill>
                            <a:srgbClr val="FF0000"/>
                          </a:solidFill>
                        </a:rPr>
                        <a:t> /TN </a:t>
                      </a:r>
                      <a:r>
                        <a:rPr lang="en-US" altLang="zh-TW" sz="1600" dirty="0" err="1" smtClean="0">
                          <a:solidFill>
                            <a:srgbClr val="FF0000"/>
                          </a:solidFill>
                        </a:rPr>
                        <a:t>WindowsUpdateCheck</a:t>
                      </a:r>
                      <a:r>
                        <a:rPr lang="en-US" altLang="zh-TW" sz="1600" dirty="0" smtClean="0">
                          <a:solidFill>
                            <a:srgbClr val="FF0000"/>
                          </a:solidFill>
                        </a:rPr>
                        <a:t> /TR "[file path]" /</a:t>
                      </a:r>
                      <a:r>
                        <a:rPr lang="en-US" altLang="zh-TW" sz="1600" dirty="0" err="1" smtClean="0">
                          <a:solidFill>
                            <a:srgbClr val="FF0000"/>
                          </a:solidFill>
                        </a:rPr>
                        <a:t>ru</a:t>
                      </a:r>
                      <a:r>
                        <a:rPr lang="en-US" altLang="zh-TW" sz="1600" dirty="0" smtClean="0">
                          <a:solidFill>
                            <a:srgbClr val="FF0000"/>
                          </a:solidFill>
                        </a:rPr>
                        <a:t> system</a:t>
                      </a:r>
                      <a:r>
                        <a:rPr lang="en-US" altLang="zh-TW" sz="1800" b="0" i="0" kern="1200" dirty="0" smtClean="0">
                          <a:solidFill>
                            <a:schemeClr val="tx1"/>
                          </a:solidFill>
                          <a:effectLst/>
                          <a:latin typeface="+mn-lt"/>
                          <a:ea typeface="+mn-ea"/>
                          <a:cs typeface="+mn-cs"/>
                        </a:rPr>
                        <a:t> for persistence</a:t>
                      </a:r>
                      <a:r>
                        <a:rPr lang="en-US" altLang="zh-TW" sz="1700" b="0" i="0" kern="1200" dirty="0" smtClean="0">
                          <a:solidFill>
                            <a:schemeClr val="tx1"/>
                          </a:solidFill>
                          <a:effectLst/>
                          <a:latin typeface="+mn-lt"/>
                          <a:ea typeface="+mn-ea"/>
                          <a:cs typeface="+mn-cs"/>
                        </a:rPr>
                        <a:t>.</a:t>
                      </a:r>
                    </a:p>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Earth </a:t>
                      </a:r>
                      <a:r>
                        <a:rPr lang="en-US" altLang="zh-TW" sz="1800" b="0" i="0" u="none" strike="noStrike" kern="1200" dirty="0" err="1" smtClean="0">
                          <a:solidFill>
                            <a:schemeClr val="tx1"/>
                          </a:solidFill>
                          <a:effectLst/>
                          <a:latin typeface="+mn-lt"/>
                          <a:ea typeface="+mn-ea"/>
                          <a:cs typeface="+mn-cs"/>
                          <a:hlinkClick r:id="rId3"/>
                        </a:rPr>
                        <a:t>Lusca</a:t>
                      </a:r>
                      <a:r>
                        <a:rPr lang="zh-TW" altLang="en-US" sz="1800" b="0" i="0" kern="1200" dirty="0" smtClean="0">
                          <a:solidFill>
                            <a:schemeClr val="tx1"/>
                          </a:solidFill>
                          <a:effectLst/>
                          <a:latin typeface="+mn-lt"/>
                          <a:ea typeface="+mn-ea"/>
                          <a:cs typeface="+mn-cs"/>
                        </a:rPr>
                        <a:t>使用這個命令是為了續編</a:t>
                      </a:r>
                      <a:r>
                        <a:rPr lang="zh-TW" altLang="en-US" sz="1700" b="0" i="0" kern="1200" dirty="0" smtClean="0">
                          <a:solidFill>
                            <a:schemeClr val="tx1"/>
                          </a:solidFill>
                          <a:effectLst/>
                          <a:latin typeface="+mn-lt"/>
                          <a:ea typeface="+mn-ea"/>
                          <a:cs typeface="+mn-cs"/>
                        </a:rPr>
                        <a:t>。</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936243">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4"/>
                        </a:rPr>
                        <a:t>S0447</a:t>
                      </a:r>
                      <a:endParaRPr lang="en-US" altLang="zh-TW" sz="1400" b="1" dirty="0" smtClean="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4"/>
                        </a:rPr>
                        <a:t>Lokibot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 </a:t>
                      </a:r>
                      <a:r>
                        <a:rPr lang="en-US" altLang="zh-TW" sz="1800" b="0" i="0" u="none" strike="noStrike" kern="1200" dirty="0" err="1" smtClean="0">
                          <a:solidFill>
                            <a:schemeClr val="tx1"/>
                          </a:solidFill>
                          <a:effectLst/>
                          <a:latin typeface="+mn-lt"/>
                          <a:ea typeface="+mn-ea"/>
                          <a:cs typeface="+mn-cs"/>
                          <a:hlinkClick r:id="rId4"/>
                        </a:rPr>
                        <a:t>Lokibot</a:t>
                      </a:r>
                      <a:r>
                        <a:rPr lang="en-US" altLang="zh-TW" sz="1800" b="0" i="0" kern="1200" dirty="0" err="1" smtClean="0">
                          <a:solidFill>
                            <a:schemeClr val="tx1"/>
                          </a:solidFill>
                          <a:effectLst/>
                          <a:latin typeface="+mn-lt"/>
                          <a:ea typeface="+mn-ea"/>
                          <a:cs typeface="+mn-cs"/>
                        </a:rPr>
                        <a:t>'s</a:t>
                      </a:r>
                      <a:r>
                        <a:rPr lang="en-US" altLang="zh-TW" sz="1800" b="0" i="0" kern="1200" dirty="0" smtClean="0">
                          <a:solidFill>
                            <a:schemeClr val="tx1"/>
                          </a:solidFill>
                          <a:effectLst/>
                          <a:latin typeface="+mn-lt"/>
                          <a:ea typeface="+mn-ea"/>
                          <a:cs typeface="+mn-cs"/>
                        </a:rPr>
                        <a:t> second stage DLL has set a timer using "</a:t>
                      </a:r>
                      <a:r>
                        <a:rPr lang="en-US" altLang="zh-TW" sz="1800" b="0" i="0" kern="1200" dirty="0" err="1" smtClean="0">
                          <a:solidFill>
                            <a:schemeClr val="tx1"/>
                          </a:solidFill>
                          <a:effectLst/>
                          <a:latin typeface="+mn-lt"/>
                          <a:ea typeface="+mn-ea"/>
                          <a:cs typeface="+mn-cs"/>
                        </a:rPr>
                        <a:t>timeSetEvent</a:t>
                      </a:r>
                      <a:r>
                        <a:rPr lang="en-US" altLang="zh-TW" sz="1800" b="0" i="0" kern="1200" dirty="0" smtClean="0">
                          <a:solidFill>
                            <a:schemeClr val="tx1"/>
                          </a:solidFill>
                          <a:effectLst/>
                          <a:latin typeface="+mn-lt"/>
                          <a:ea typeface="+mn-ea"/>
                          <a:cs typeface="+mn-cs"/>
                        </a:rPr>
                        <a:t>" to schedule its next execution.</a:t>
                      </a:r>
                    </a:p>
                    <a:p>
                      <a:pPr marL="171450" indent="-1714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4"/>
                        </a:rPr>
                        <a:t>Lokibot</a:t>
                      </a:r>
                      <a:r>
                        <a:rPr lang="zh-TW" altLang="en-US" sz="1800" b="0" i="0" kern="1200" dirty="0" smtClean="0">
                          <a:solidFill>
                            <a:schemeClr val="tx1"/>
                          </a:solidFill>
                          <a:effectLst/>
                          <a:latin typeface="+mn-lt"/>
                          <a:ea typeface="+mn-ea"/>
                          <a:cs typeface="+mn-cs"/>
                        </a:rPr>
                        <a:t>的第二階段 </a:t>
                      </a:r>
                      <a:r>
                        <a:rPr lang="en-US" altLang="zh-TW" sz="1800" b="0" i="0" kern="1200" dirty="0" smtClean="0">
                          <a:solidFill>
                            <a:schemeClr val="tx1"/>
                          </a:solidFill>
                          <a:effectLst/>
                          <a:latin typeface="+mn-lt"/>
                          <a:ea typeface="+mn-ea"/>
                          <a:cs typeface="+mn-cs"/>
                        </a:rPr>
                        <a:t>DLL </a:t>
                      </a:r>
                      <a:r>
                        <a:rPr lang="zh-TW" altLang="en-US" sz="1800" b="0" i="0" kern="1200" dirty="0" smtClean="0">
                          <a:solidFill>
                            <a:schemeClr val="tx1"/>
                          </a:solidFill>
                          <a:effectLst/>
                          <a:latin typeface="+mn-lt"/>
                          <a:ea typeface="+mn-ea"/>
                          <a:cs typeface="+mn-cs"/>
                        </a:rPr>
                        <a:t>使用「</a:t>
                      </a:r>
                      <a:r>
                        <a:rPr lang="en-US" altLang="zh-TW" sz="1800" b="0" i="0" kern="1200" dirty="0" err="1" smtClean="0">
                          <a:solidFill>
                            <a:schemeClr val="tx1"/>
                          </a:solidFill>
                          <a:effectLst/>
                          <a:latin typeface="+mn-lt"/>
                          <a:ea typeface="+mn-ea"/>
                          <a:cs typeface="+mn-cs"/>
                        </a:rPr>
                        <a:t>timeSetEvent</a:t>
                      </a:r>
                      <a:r>
                        <a:rPr lang="zh-TW" altLang="en-US" sz="1800" b="0" i="0" kern="1200" dirty="0" smtClean="0">
                          <a:solidFill>
                            <a:schemeClr val="tx1"/>
                          </a:solidFill>
                          <a:effectLst/>
                          <a:latin typeface="+mn-lt"/>
                          <a:ea typeface="+mn-ea"/>
                          <a:cs typeface="+mn-cs"/>
                        </a:rPr>
                        <a:t>」設定了一個計時器來安排其下一次執行。</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69228782"/>
                  </a:ext>
                </a:extLst>
              </a:tr>
              <a:tr h="925240">
                <a:tc>
                  <a:txBody>
                    <a:bodyPr/>
                    <a:lstStyle/>
                    <a:p>
                      <a:pPr fontAlgn="t"/>
                      <a:r>
                        <a:rPr lang="en-US" altLang="zh-TW" sz="1800" b="0" i="0" u="none" strike="noStrike" kern="1200" dirty="0" smtClean="0">
                          <a:solidFill>
                            <a:schemeClr val="tx1"/>
                          </a:solidFill>
                          <a:effectLst/>
                          <a:latin typeface="+mn-lt"/>
                          <a:ea typeface="+mn-ea"/>
                          <a:cs typeface="+mn-cs"/>
                          <a:hlinkClick r:id="rId5"/>
                        </a:rPr>
                        <a:t>S0125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5"/>
                        </a:rPr>
                        <a:t>Remsec</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5"/>
                        </a:rPr>
                        <a:t>Remsec</a:t>
                      </a:r>
                      <a:r>
                        <a:rPr lang="en-US" altLang="zh-TW" sz="1800" b="0" i="0" kern="1200" dirty="0" smtClean="0">
                          <a:solidFill>
                            <a:schemeClr val="tx1"/>
                          </a:solidFill>
                          <a:effectLst/>
                          <a:latin typeface="+mn-lt"/>
                          <a:ea typeface="+mn-ea"/>
                          <a:cs typeface="+mn-cs"/>
                        </a:rPr>
                        <a:t> schedules the execution one of its modules by creating a new scheduler task.</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5"/>
                        </a:rPr>
                        <a:t>Remsec</a:t>
                      </a:r>
                      <a:r>
                        <a:rPr lang="zh-TW" altLang="en-US" sz="1800" b="0" i="0" kern="1200" dirty="0" smtClean="0">
                          <a:solidFill>
                            <a:schemeClr val="tx1"/>
                          </a:solidFill>
                          <a:effectLst/>
                          <a:latin typeface="+mn-lt"/>
                          <a:ea typeface="+mn-ea"/>
                          <a:cs typeface="+mn-cs"/>
                        </a:rPr>
                        <a:t>透過建立新的調度程序任務來調度其模組之一的執行。</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716386731"/>
                  </a:ext>
                </a:extLst>
              </a:tr>
              <a:tr h="936243">
                <a:tc>
                  <a:txBody>
                    <a:bodyPr/>
                    <a:lstStyle/>
                    <a:p>
                      <a:pPr fontAlgn="t"/>
                      <a:r>
                        <a:rPr lang="en-US" altLang="zh-TW" sz="1800" b="0" i="0" u="none" strike="noStrike" kern="1200" dirty="0" smtClean="0">
                          <a:solidFill>
                            <a:schemeClr val="tx1"/>
                          </a:solidFill>
                          <a:effectLst/>
                          <a:latin typeface="+mn-lt"/>
                          <a:ea typeface="+mn-ea"/>
                          <a:cs typeface="+mn-cs"/>
                          <a:hlinkClick r:id="rId6"/>
                        </a:rPr>
                        <a:t>S1034</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6"/>
                        </a:rPr>
                        <a:t>StrifeWater</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6"/>
                        </a:rPr>
                        <a:t>StrifeWater</a:t>
                      </a:r>
                      <a:r>
                        <a:rPr lang="en-US" altLang="zh-TW" sz="1800" b="0" i="0" kern="1200" dirty="0" smtClean="0">
                          <a:solidFill>
                            <a:schemeClr val="tx1"/>
                          </a:solidFill>
                          <a:effectLst/>
                          <a:latin typeface="+mn-lt"/>
                          <a:ea typeface="+mn-ea"/>
                          <a:cs typeface="+mn-cs"/>
                        </a:rPr>
                        <a:t> has create a scheduled task named </a:t>
                      </a:r>
                      <a:r>
                        <a:rPr lang="en-US" altLang="zh-TW" sz="1600" dirty="0" smtClean="0">
                          <a:solidFill>
                            <a:srgbClr val="FF0000"/>
                          </a:solidFill>
                        </a:rPr>
                        <a:t>Mozilla\Firefox Default Browser Agent 409046Z0FF4A39CB</a:t>
                      </a:r>
                      <a:r>
                        <a:rPr lang="en-US" altLang="zh-TW" sz="1800" b="0" i="0" kern="1200" dirty="0" smtClean="0">
                          <a:solidFill>
                            <a:schemeClr val="tx1"/>
                          </a:solidFill>
                          <a:effectLst/>
                          <a:latin typeface="+mn-lt"/>
                          <a:ea typeface="+mn-ea"/>
                          <a:cs typeface="+mn-cs"/>
                        </a:rPr>
                        <a:t> for persistence.</a:t>
                      </a:r>
                      <a:endParaRPr lang="en-US" altLang="zh-TW" sz="1700" b="0" i="0" kern="120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6"/>
                        </a:rPr>
                        <a:t>StrifeWater</a:t>
                      </a:r>
                      <a:r>
                        <a:rPr lang="zh-TW" altLang="en-US" sz="1800" b="0" i="0" kern="1200" dirty="0" smtClean="0">
                          <a:solidFill>
                            <a:schemeClr val="tx1"/>
                          </a:solidFill>
                          <a:effectLst/>
                          <a:latin typeface="+mn-lt"/>
                          <a:ea typeface="+mn-ea"/>
                          <a:cs typeface="+mn-cs"/>
                        </a:rPr>
                        <a:t>創建了一個名為持久性的計劃任務。</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277154256"/>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23</a:t>
            </a:fld>
            <a:endParaRPr lang="zh-TW" altLang="en-US"/>
          </a:p>
        </p:txBody>
      </p:sp>
      <p:sp>
        <p:nvSpPr>
          <p:cNvPr id="8" name="矩形 7"/>
          <p:cNvSpPr/>
          <p:nvPr/>
        </p:nvSpPr>
        <p:spPr>
          <a:xfrm>
            <a:off x="0" y="-20184"/>
            <a:ext cx="11570796" cy="584775"/>
          </a:xfrm>
          <a:prstGeom prst="rect">
            <a:avLst/>
          </a:prstGeom>
        </p:spPr>
        <p:txBody>
          <a:bodyPr wrap="none">
            <a:spAutoFit/>
          </a:bodyPr>
          <a:lstStyle/>
          <a:p>
            <a:r>
              <a:rPr lang="en-US" altLang="zh-TW" sz="3200" dirty="0"/>
              <a:t>4</a:t>
            </a:r>
            <a:r>
              <a:rPr lang="en-US" altLang="zh-TW" sz="3200" dirty="0" smtClean="0"/>
              <a:t>.</a:t>
            </a:r>
            <a:r>
              <a:rPr lang="zh-TW" altLang="en-US" sz="3200" dirty="0"/>
              <a:t>執行</a:t>
            </a:r>
            <a:r>
              <a:rPr lang="en-US" altLang="zh-TW" sz="3200" dirty="0"/>
              <a:t>Execution </a:t>
            </a:r>
            <a:r>
              <a:rPr lang="zh-TW" altLang="en-US" sz="3200" dirty="0"/>
              <a:t>戰術</a:t>
            </a:r>
            <a:r>
              <a:rPr lang="en-US" altLang="zh-TW" sz="3200" dirty="0"/>
              <a:t>| </a:t>
            </a:r>
            <a:r>
              <a:rPr lang="en-US" altLang="zh-TW" sz="2400" dirty="0"/>
              <a:t>8</a:t>
            </a:r>
            <a:r>
              <a:rPr lang="en-US" altLang="zh-TW" sz="2400" dirty="0" smtClean="0"/>
              <a:t>.</a:t>
            </a:r>
            <a:r>
              <a:rPr lang="zh-TW" altLang="en-US" sz="2400" dirty="0"/>
              <a:t>計劃任務</a:t>
            </a:r>
            <a:r>
              <a:rPr lang="en-US" altLang="zh-TW" sz="2400" dirty="0"/>
              <a:t>/</a:t>
            </a:r>
            <a:r>
              <a:rPr lang="zh-TW" altLang="en-US" sz="2400" dirty="0"/>
              <a:t>作業 </a:t>
            </a:r>
            <a:r>
              <a:rPr lang="en-US" altLang="zh-TW" sz="2400" dirty="0"/>
              <a:t>Scheduled Task/Job T1053 (5)</a:t>
            </a:r>
            <a:r>
              <a:rPr lang="zh-TW" altLang="en-US" sz="2400" dirty="0"/>
              <a:t>技術</a:t>
            </a:r>
            <a:endParaRPr lang="zh-TW" altLang="en-US" sz="3200" dirty="0"/>
          </a:p>
        </p:txBody>
      </p:sp>
      <p:sp>
        <p:nvSpPr>
          <p:cNvPr id="6" name="矩形 5"/>
          <p:cNvSpPr/>
          <p:nvPr/>
        </p:nvSpPr>
        <p:spPr>
          <a:xfrm>
            <a:off x="0" y="483680"/>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Tree>
    <p:extLst>
      <p:ext uri="{BB962C8B-B14F-4D97-AF65-F5344CB8AC3E}">
        <p14:creationId xmlns:p14="http://schemas.microsoft.com/office/powerpoint/2010/main" val="20226016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156117733"/>
              </p:ext>
            </p:extLst>
          </p:nvPr>
        </p:nvGraphicFramePr>
        <p:xfrm>
          <a:off x="146223" y="508055"/>
          <a:ext cx="11804985" cy="4831660"/>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677069">
                <a:tc>
                  <a:txBody>
                    <a:bodyPr/>
                    <a:lstStyle/>
                    <a:p>
                      <a:pPr fontAlgn="t"/>
                      <a:r>
                        <a:rPr lang="en-US" altLang="zh-TW" sz="1800" b="0" i="0" u="none" strike="noStrike" kern="1200" dirty="0" smtClean="0">
                          <a:solidFill>
                            <a:schemeClr val="tx1"/>
                          </a:solidFill>
                          <a:effectLst/>
                          <a:latin typeface="+mn-lt"/>
                          <a:ea typeface="+mn-ea"/>
                          <a:cs typeface="+mn-cs"/>
                          <a:hlinkClick r:id="rId2"/>
                        </a:rPr>
                        <a:t>M1047</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Audit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Toolkits like the </a:t>
                      </a:r>
                      <a:r>
                        <a:rPr lang="en-US" altLang="zh-TW" sz="1800" b="0" i="0" kern="1200" dirty="0" err="1" smtClean="0">
                          <a:solidFill>
                            <a:schemeClr val="tx1"/>
                          </a:solidFill>
                          <a:effectLst/>
                          <a:latin typeface="+mn-lt"/>
                          <a:ea typeface="+mn-ea"/>
                          <a:cs typeface="+mn-cs"/>
                        </a:rPr>
                        <a:t>PowerSploit</a:t>
                      </a:r>
                      <a:r>
                        <a:rPr lang="en-US" altLang="zh-TW" sz="1800" b="0" i="0" kern="1200" dirty="0" smtClean="0">
                          <a:solidFill>
                            <a:schemeClr val="tx1"/>
                          </a:solidFill>
                          <a:effectLst/>
                          <a:latin typeface="+mn-lt"/>
                          <a:ea typeface="+mn-ea"/>
                          <a:cs typeface="+mn-cs"/>
                        </a:rPr>
                        <a:t> framework contain </a:t>
                      </a:r>
                      <a:r>
                        <a:rPr lang="en-US" altLang="zh-TW" sz="1800" b="0" i="0" kern="1200" dirty="0" err="1" smtClean="0">
                          <a:solidFill>
                            <a:schemeClr val="tx1"/>
                          </a:solidFill>
                          <a:effectLst/>
                          <a:latin typeface="+mn-lt"/>
                          <a:ea typeface="+mn-ea"/>
                          <a:cs typeface="+mn-cs"/>
                        </a:rPr>
                        <a:t>PowerUp</a:t>
                      </a:r>
                      <a:r>
                        <a:rPr lang="en-US" altLang="zh-TW" sz="1800" b="0" i="0" kern="1200" dirty="0" smtClean="0">
                          <a:solidFill>
                            <a:schemeClr val="tx1"/>
                          </a:solidFill>
                          <a:effectLst/>
                          <a:latin typeface="+mn-lt"/>
                          <a:ea typeface="+mn-ea"/>
                          <a:cs typeface="+mn-cs"/>
                        </a:rPr>
                        <a:t> modules that can be used to explore systems for permission weaknesses in scheduled tasks that could be used to escalate privileges.</a:t>
                      </a:r>
                    </a:p>
                    <a:p>
                      <a:pPr marL="285750" indent="-285750" fontAlgn="t">
                        <a:buFont typeface="Wingdings" panose="05000000000000000000" pitchFamily="2" charset="2"/>
                        <a:buChar char="n"/>
                      </a:pPr>
                      <a:r>
                        <a:rPr lang="en-US" altLang="zh-TW" sz="1800" b="0" i="0" kern="1200" dirty="0" err="1" smtClean="0">
                          <a:solidFill>
                            <a:schemeClr val="tx1"/>
                          </a:solidFill>
                          <a:effectLst/>
                          <a:latin typeface="+mn-lt"/>
                          <a:ea typeface="+mn-ea"/>
                          <a:cs typeface="+mn-cs"/>
                        </a:rPr>
                        <a:t>PowerSploit</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框架等工具包包含 </a:t>
                      </a:r>
                      <a:r>
                        <a:rPr lang="en-US" altLang="zh-TW" sz="1800" b="0" i="0" kern="1200" dirty="0" err="1" smtClean="0">
                          <a:solidFill>
                            <a:schemeClr val="tx1"/>
                          </a:solidFill>
                          <a:effectLst/>
                          <a:latin typeface="+mn-lt"/>
                          <a:ea typeface="+mn-ea"/>
                          <a:cs typeface="+mn-cs"/>
                        </a:rPr>
                        <a:t>PowerUp</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模組，可用於探索系統排程任務中的權限弱點，可用於提升權限。</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3"/>
                        </a:rPr>
                        <a:t>M1028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Operating System Configuration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Configure settings for scheduled tasks to force tasks to run under the context of the authenticated account instead of allowing them to run as SYSTEM. The associated Registry key is located at </a:t>
                      </a:r>
                      <a:r>
                        <a:rPr lang="en-US" altLang="zh-TW" sz="1600" dirty="0" smtClean="0">
                          <a:solidFill>
                            <a:srgbClr val="FF0000"/>
                          </a:solidFill>
                        </a:rPr>
                        <a:t>HKLM\SYSTEM\</a:t>
                      </a:r>
                      <a:r>
                        <a:rPr lang="en-US" altLang="zh-TW" sz="1600" dirty="0" err="1" smtClean="0">
                          <a:solidFill>
                            <a:srgbClr val="FF0000"/>
                          </a:solidFill>
                        </a:rPr>
                        <a:t>CurrentControlSet</a:t>
                      </a:r>
                      <a:r>
                        <a:rPr lang="en-US" altLang="zh-TW" sz="1600" dirty="0" smtClean="0">
                          <a:solidFill>
                            <a:srgbClr val="FF0000"/>
                          </a:solidFill>
                        </a:rPr>
                        <a:t>\Control\</a:t>
                      </a:r>
                      <a:r>
                        <a:rPr lang="en-US" altLang="zh-TW" sz="1600" dirty="0" err="1" smtClean="0">
                          <a:solidFill>
                            <a:srgbClr val="FF0000"/>
                          </a:solidFill>
                        </a:rPr>
                        <a:t>Lsa</a:t>
                      </a:r>
                      <a:r>
                        <a:rPr lang="en-US" altLang="zh-TW" sz="1600" dirty="0" smtClean="0">
                          <a:solidFill>
                            <a:srgbClr val="FF0000"/>
                          </a:solidFill>
                        </a:rPr>
                        <a:t>\</a:t>
                      </a:r>
                      <a:r>
                        <a:rPr lang="en-US" altLang="zh-TW" sz="1600" dirty="0" err="1" smtClean="0">
                          <a:solidFill>
                            <a:srgbClr val="FF0000"/>
                          </a:solidFill>
                        </a:rPr>
                        <a:t>SubmitControl</a:t>
                      </a:r>
                      <a:r>
                        <a:rPr lang="en-US" altLang="zh-TW" sz="1800" b="0" i="0" kern="1200" dirty="0" smtClean="0">
                          <a:solidFill>
                            <a:srgbClr val="FF0000"/>
                          </a:solidFill>
                          <a:effectLst/>
                          <a:latin typeface="+mn-lt"/>
                          <a:ea typeface="+mn-ea"/>
                          <a:cs typeface="+mn-cs"/>
                        </a:rPr>
                        <a:t>.</a:t>
                      </a:r>
                      <a:r>
                        <a:rPr lang="en-US" altLang="zh-TW" sz="1800" b="0" i="0" kern="1200" dirty="0" smtClean="0">
                          <a:solidFill>
                            <a:schemeClr val="tx1"/>
                          </a:solidFill>
                          <a:effectLst/>
                          <a:latin typeface="+mn-lt"/>
                          <a:ea typeface="+mn-ea"/>
                          <a:cs typeface="+mn-cs"/>
                        </a:rPr>
                        <a:t> The setting can be configured through GPO: Computer Configuration &gt; [Policies] &gt; Windows Settings &gt; Security Settings &gt; Local Policies &gt; Security Options: Domain Controller: Allow server operators to schedule tasks, set to disabled.</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配置計劃任務的設定以強制任務在經過身份驗證的帳戶的上下文中運行，而不是允許它們作為 </a:t>
                      </a:r>
                      <a:r>
                        <a:rPr lang="en-US" altLang="zh-TW" sz="1800" b="0" i="0" kern="1200" dirty="0" smtClean="0">
                          <a:solidFill>
                            <a:schemeClr val="tx1"/>
                          </a:solidFill>
                          <a:effectLst/>
                          <a:latin typeface="+mn-lt"/>
                          <a:ea typeface="+mn-ea"/>
                          <a:cs typeface="+mn-cs"/>
                        </a:rPr>
                        <a:t>SYSTEM </a:t>
                      </a:r>
                      <a:r>
                        <a:rPr lang="zh-TW" altLang="en-US" sz="1800" b="0" i="0" kern="1200" dirty="0" smtClean="0">
                          <a:solidFill>
                            <a:schemeClr val="tx1"/>
                          </a:solidFill>
                          <a:effectLst/>
                          <a:latin typeface="+mn-lt"/>
                          <a:ea typeface="+mn-ea"/>
                          <a:cs typeface="+mn-cs"/>
                        </a:rPr>
                        <a:t>運行。關聯的註冊表項位於</a:t>
                      </a:r>
                      <a:r>
                        <a:rPr lang="en-US" altLang="zh-TW" sz="1600" dirty="0" smtClean="0">
                          <a:solidFill>
                            <a:srgbClr val="FF0000"/>
                          </a:solidFill>
                        </a:rPr>
                        <a:t>HKLM\SYSTEM\</a:t>
                      </a:r>
                      <a:r>
                        <a:rPr lang="en-US" altLang="zh-TW" sz="1600" dirty="0" err="1" smtClean="0">
                          <a:solidFill>
                            <a:srgbClr val="FF0000"/>
                          </a:solidFill>
                        </a:rPr>
                        <a:t>CurrentControlSet</a:t>
                      </a:r>
                      <a:r>
                        <a:rPr lang="en-US" altLang="zh-TW" sz="1600" dirty="0" smtClean="0">
                          <a:solidFill>
                            <a:srgbClr val="FF0000"/>
                          </a:solidFill>
                        </a:rPr>
                        <a:t>\Control\</a:t>
                      </a:r>
                      <a:r>
                        <a:rPr lang="en-US" altLang="zh-TW" sz="1600" dirty="0" err="1" smtClean="0">
                          <a:solidFill>
                            <a:srgbClr val="FF0000"/>
                          </a:solidFill>
                        </a:rPr>
                        <a:t>Lsa</a:t>
                      </a:r>
                      <a:r>
                        <a:rPr lang="en-US" altLang="zh-TW" sz="1600" dirty="0" smtClean="0">
                          <a:solidFill>
                            <a:srgbClr val="FF0000"/>
                          </a:solidFill>
                        </a:rPr>
                        <a:t>\</a:t>
                      </a:r>
                      <a:r>
                        <a:rPr lang="en-US" altLang="zh-TW" sz="1600" dirty="0" err="1" smtClean="0">
                          <a:solidFill>
                            <a:srgbClr val="FF0000"/>
                          </a:solidFill>
                        </a:rPr>
                        <a:t>SubmitControl</a:t>
                      </a:r>
                      <a:r>
                        <a:rPr lang="zh-TW" altLang="en-US" sz="1800" b="0" i="0" kern="1200" dirty="0" smtClean="0">
                          <a:solidFill>
                            <a:schemeClr val="tx1"/>
                          </a:solidFill>
                          <a:effectLst/>
                          <a:latin typeface="+mn-lt"/>
                          <a:ea typeface="+mn-ea"/>
                          <a:cs typeface="+mn-cs"/>
                        </a:rPr>
                        <a:t>。可透過 </a:t>
                      </a:r>
                      <a:r>
                        <a:rPr lang="en-US" altLang="zh-TW" sz="1800" b="0" i="0" kern="1200" dirty="0" smtClean="0">
                          <a:solidFill>
                            <a:schemeClr val="tx1"/>
                          </a:solidFill>
                          <a:effectLst/>
                          <a:latin typeface="+mn-lt"/>
                          <a:ea typeface="+mn-ea"/>
                          <a:cs typeface="+mn-cs"/>
                        </a:rPr>
                        <a:t>GPO </a:t>
                      </a:r>
                      <a:r>
                        <a:rPr lang="zh-TW" altLang="en-US" sz="1800" b="0" i="0" kern="1200" dirty="0" smtClean="0">
                          <a:solidFill>
                            <a:schemeClr val="tx1"/>
                          </a:solidFill>
                          <a:effectLst/>
                          <a:latin typeface="+mn-lt"/>
                          <a:ea typeface="+mn-ea"/>
                          <a:cs typeface="+mn-cs"/>
                        </a:rPr>
                        <a:t>設定此設定：電腦設定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策略</a:t>
                      </a:r>
                      <a:r>
                        <a:rPr lang="en-US" altLang="zh-TW" sz="1800" b="0" i="0" kern="1200" dirty="0" smtClean="0">
                          <a:solidFill>
                            <a:schemeClr val="tx1"/>
                          </a:solidFill>
                          <a:effectLst/>
                          <a:latin typeface="+mn-lt"/>
                          <a:ea typeface="+mn-ea"/>
                          <a:cs typeface="+mn-cs"/>
                        </a:rPr>
                        <a:t>] &gt; Windows </a:t>
                      </a:r>
                      <a:r>
                        <a:rPr lang="zh-TW" altLang="en-US" sz="1800" b="0" i="0" kern="1200" dirty="0" smtClean="0">
                          <a:solidFill>
                            <a:schemeClr val="tx1"/>
                          </a:solidFill>
                          <a:effectLst/>
                          <a:latin typeface="+mn-lt"/>
                          <a:ea typeface="+mn-ea"/>
                          <a:cs typeface="+mn-cs"/>
                        </a:rPr>
                        <a:t>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安全性設定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本機原則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安全性選項： 網域控制站：允許伺服器操作員排程任務，設定為停用。</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24</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26836826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t>25</a:t>
            </a:fld>
            <a:endParaRPr lang="zh-TW" altLang="en-US"/>
          </a:p>
        </p:txBody>
      </p:sp>
      <p:graphicFrame>
        <p:nvGraphicFramePr>
          <p:cNvPr id="3" name="表格 2"/>
          <p:cNvGraphicFramePr>
            <a:graphicFrameLocks noGrp="1"/>
          </p:cNvGraphicFramePr>
          <p:nvPr>
            <p:extLst>
              <p:ext uri="{D42A27DB-BD31-4B8C-83A1-F6EECF244321}">
                <p14:modId xmlns:p14="http://schemas.microsoft.com/office/powerpoint/2010/main" val="2406403337"/>
              </p:ext>
            </p:extLst>
          </p:nvPr>
        </p:nvGraphicFramePr>
        <p:xfrm>
          <a:off x="1" y="1988698"/>
          <a:ext cx="11804985" cy="3155260"/>
        </p:xfrm>
        <a:graphic>
          <a:graphicData uri="http://schemas.openxmlformats.org/drawingml/2006/table">
            <a:tbl>
              <a:tblPr/>
              <a:tblGrid>
                <a:gridCol w="938755">
                  <a:extLst>
                    <a:ext uri="{9D8B030D-6E8A-4147-A177-3AD203B41FA5}">
                      <a16:colId xmlns:a16="http://schemas.microsoft.com/office/drawing/2014/main" val="2878006881"/>
                    </a:ext>
                  </a:extLst>
                </a:gridCol>
                <a:gridCol w="1609527">
                  <a:extLst>
                    <a:ext uri="{9D8B030D-6E8A-4147-A177-3AD203B41FA5}">
                      <a16:colId xmlns:a16="http://schemas.microsoft.com/office/drawing/2014/main" val="1452961722"/>
                    </a:ext>
                  </a:extLst>
                </a:gridCol>
                <a:gridCol w="9256703">
                  <a:extLst>
                    <a:ext uri="{9D8B030D-6E8A-4147-A177-3AD203B41FA5}">
                      <a16:colId xmlns:a16="http://schemas.microsoft.com/office/drawing/2014/main" val="612041098"/>
                    </a:ext>
                  </a:extLst>
                </a:gridCol>
              </a:tblGrid>
              <a:tr h="881349">
                <a:tc>
                  <a:txBody>
                    <a:bodyPr/>
                    <a:lstStyle/>
                    <a:p>
                      <a:pPr fontAlgn="t"/>
                      <a:r>
                        <a:rPr lang="en-US" altLang="zh-TW" sz="1800" b="0" i="0" u="none" strike="noStrike" kern="1200" dirty="0" smtClean="0">
                          <a:solidFill>
                            <a:schemeClr val="tx1"/>
                          </a:solidFill>
                          <a:effectLst/>
                          <a:latin typeface="+mn-lt"/>
                          <a:ea typeface="+mn-ea"/>
                          <a:cs typeface="+mn-cs"/>
                          <a:hlinkClick r:id="rId2"/>
                        </a:rPr>
                        <a:t>M1026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Privileged Account Management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 </a:t>
                      </a:r>
                      <a:r>
                        <a:rPr lang="en-US" altLang="zh-TW" sz="1800" b="0" i="0" kern="1200" dirty="0" smtClean="0">
                          <a:solidFill>
                            <a:schemeClr val="tx1"/>
                          </a:solidFill>
                          <a:effectLst/>
                          <a:latin typeface="+mn-lt"/>
                          <a:ea typeface="+mn-ea"/>
                          <a:cs typeface="+mn-cs"/>
                        </a:rPr>
                        <a:t>Configure the Increase Scheduling Priority option to only allow the Administrators group the rights to schedule a priority process. This can be can be configured through GPO: Computer Configuration &gt; [Policies] &gt; Windows Settings &gt; Security Settings &gt; Local Policies &gt; User Rights Assignment: Increase scheduling priority.</a:t>
                      </a:r>
                    </a:p>
                    <a:p>
                      <a:pPr marL="171450" indent="-1714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配置「增加排程優先權」選項以僅允許管理員群組調度優先權進程的權限。這可以透過 </a:t>
                      </a:r>
                      <a:r>
                        <a:rPr lang="en-US" altLang="zh-TW" sz="1800" b="0" i="0" kern="1200" dirty="0" smtClean="0">
                          <a:solidFill>
                            <a:schemeClr val="tx1"/>
                          </a:solidFill>
                          <a:effectLst/>
                          <a:latin typeface="+mn-lt"/>
                          <a:ea typeface="+mn-ea"/>
                          <a:cs typeface="+mn-cs"/>
                        </a:rPr>
                        <a:t>GPO </a:t>
                      </a:r>
                      <a:r>
                        <a:rPr lang="zh-TW" altLang="en-US" sz="1800" b="0" i="0" kern="1200" dirty="0" smtClean="0">
                          <a:solidFill>
                            <a:schemeClr val="tx1"/>
                          </a:solidFill>
                          <a:effectLst/>
                          <a:latin typeface="+mn-lt"/>
                          <a:ea typeface="+mn-ea"/>
                          <a:cs typeface="+mn-cs"/>
                        </a:rPr>
                        <a:t>進行設定：電腦設定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策略</a:t>
                      </a:r>
                      <a:r>
                        <a:rPr lang="en-US" altLang="zh-TW" sz="1800" b="0" i="0" kern="1200" dirty="0" smtClean="0">
                          <a:solidFill>
                            <a:schemeClr val="tx1"/>
                          </a:solidFill>
                          <a:effectLst/>
                          <a:latin typeface="+mn-lt"/>
                          <a:ea typeface="+mn-ea"/>
                          <a:cs typeface="+mn-cs"/>
                        </a:rPr>
                        <a:t>] &gt; Windows </a:t>
                      </a:r>
                      <a:r>
                        <a:rPr lang="zh-TW" altLang="en-US" sz="1800" b="0" i="0" kern="1200" dirty="0" smtClean="0">
                          <a:solidFill>
                            <a:schemeClr val="tx1"/>
                          </a:solidFill>
                          <a:effectLst/>
                          <a:latin typeface="+mn-lt"/>
                          <a:ea typeface="+mn-ea"/>
                          <a:cs typeface="+mn-cs"/>
                        </a:rPr>
                        <a:t>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安全性設定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本機原則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使用者權限指派：增加計畫優先權。</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4032700040"/>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3"/>
                        </a:rPr>
                        <a:t>M1018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User Account Management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Limit privileges of user accounts and remediate Privilege Escalation vectors so only authorized administrators can create scheduled tasks on remote systems.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限制使用者帳戶的權限並修復權限升級向量，以便只有授權管理員才能在遠端系統上建立排程任務。</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92305558"/>
                  </a:ext>
                </a:extLst>
              </a:tr>
            </a:tbl>
          </a:graphicData>
        </a:graphic>
      </p:graphicFrame>
      <p:sp>
        <p:nvSpPr>
          <p:cNvPr id="4" name="矩形 3"/>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graphicFrame>
        <p:nvGraphicFramePr>
          <p:cNvPr id="5" name="表格 4"/>
          <p:cNvGraphicFramePr>
            <a:graphicFrameLocks noGrp="1"/>
          </p:cNvGraphicFramePr>
          <p:nvPr>
            <p:extLst>
              <p:ext uri="{D42A27DB-BD31-4B8C-83A1-F6EECF244321}">
                <p14:modId xmlns:p14="http://schemas.microsoft.com/office/powerpoint/2010/main" val="202967103"/>
              </p:ext>
            </p:extLst>
          </p:nvPr>
        </p:nvGraphicFramePr>
        <p:xfrm>
          <a:off x="0" y="1706468"/>
          <a:ext cx="11804985" cy="282230"/>
        </p:xfrm>
        <a:graphic>
          <a:graphicData uri="http://schemas.openxmlformats.org/drawingml/2006/table">
            <a:tbl>
              <a:tblPr/>
              <a:tblGrid>
                <a:gridCol w="938755">
                  <a:extLst>
                    <a:ext uri="{9D8B030D-6E8A-4147-A177-3AD203B41FA5}">
                      <a16:colId xmlns:a16="http://schemas.microsoft.com/office/drawing/2014/main" val="82720451"/>
                    </a:ext>
                  </a:extLst>
                </a:gridCol>
                <a:gridCol w="1609527">
                  <a:extLst>
                    <a:ext uri="{9D8B030D-6E8A-4147-A177-3AD203B41FA5}">
                      <a16:colId xmlns:a16="http://schemas.microsoft.com/office/drawing/2014/main" val="1668877844"/>
                    </a:ext>
                  </a:extLst>
                </a:gridCol>
                <a:gridCol w="9256703">
                  <a:extLst>
                    <a:ext uri="{9D8B030D-6E8A-4147-A177-3AD203B41FA5}">
                      <a16:colId xmlns:a16="http://schemas.microsoft.com/office/drawing/2014/main" val="3299818424"/>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849550916"/>
                  </a:ext>
                </a:extLst>
              </a:tr>
            </a:tbl>
          </a:graphicData>
        </a:graphic>
      </p:graphicFrame>
    </p:spTree>
    <p:extLst>
      <p:ext uri="{BB962C8B-B14F-4D97-AF65-F5344CB8AC3E}">
        <p14:creationId xmlns:p14="http://schemas.microsoft.com/office/powerpoint/2010/main" val="2472592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948985848"/>
              </p:ext>
            </p:extLst>
          </p:nvPr>
        </p:nvGraphicFramePr>
        <p:xfrm>
          <a:off x="0" y="918130"/>
          <a:ext cx="12192000" cy="4912178"/>
        </p:xfrm>
        <a:graphic>
          <a:graphicData uri="http://schemas.openxmlformats.org/drawingml/2006/table">
            <a:tbl>
              <a:tblPr/>
              <a:tblGrid>
                <a:gridCol w="914400">
                  <a:extLst>
                    <a:ext uri="{9D8B030D-6E8A-4147-A177-3AD203B41FA5}">
                      <a16:colId xmlns:a16="http://schemas.microsoft.com/office/drawing/2014/main" val="906928145"/>
                    </a:ext>
                  </a:extLst>
                </a:gridCol>
                <a:gridCol w="1311007">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170552">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891623">
                <a:tc>
                  <a:txBody>
                    <a:bodyPr/>
                    <a:lstStyle/>
                    <a:p>
                      <a:pPr fontAlgn="t"/>
                      <a:r>
                        <a:rPr lang="en-US" altLang="zh-TW" sz="1800" b="0" i="0" u="none" strike="noStrike" kern="1200" dirty="0" smtClean="0">
                          <a:solidFill>
                            <a:schemeClr val="tx1"/>
                          </a:solidFill>
                          <a:effectLst/>
                          <a:latin typeface="+mn-lt"/>
                          <a:ea typeface="+mn-ea"/>
                          <a:cs typeface="+mn-cs"/>
                          <a:hlinkClick r:id="rId2"/>
                        </a:rPr>
                        <a:t>DS0017</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Command</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Command Execution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命令執行</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executed commands and arguments that may abuse task scheduling functionality to facilitate initial or recurring execution of malicious code.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監視可能濫用任務調度功能以促進惡意程式碼的初始或重複執行的已執行命令和參數。</a:t>
                      </a:r>
                      <a:endParaRPr lang="en-US" altLang="zh-TW" sz="1400" b="1" i="0"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597315">
                <a:tc>
                  <a:txBody>
                    <a:bodyPr/>
                    <a:lstStyle/>
                    <a:p>
                      <a:pPr fontAlgn="t"/>
                      <a:r>
                        <a:rPr lang="en-US" altLang="zh-TW" sz="1800" b="0" i="0" u="none" strike="noStrike" kern="1200" dirty="0" smtClean="0">
                          <a:solidFill>
                            <a:schemeClr val="tx1"/>
                          </a:solidFill>
                          <a:effectLst/>
                          <a:latin typeface="+mn-lt"/>
                          <a:ea typeface="+mn-ea"/>
                          <a:cs typeface="+mn-cs"/>
                          <a:hlinkClick r:id="rId4"/>
                        </a:rPr>
                        <a:t>DS0032</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Container</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Container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容器創建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containers that may abuse task scheduling functionality to facilitate initial or recurring execution of malicious code.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監視可能濫用任務調度功能以促進惡意程式碼的初始或重複執行的新容器。</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891623">
                <a:tc rowSpan="2">
                  <a:txBody>
                    <a:bodyPr/>
                    <a:lstStyle/>
                    <a:p>
                      <a:r>
                        <a:rPr lang="en-US" altLang="zh-TW" sz="1800" b="0" i="0" u="none" strike="noStrike" kern="1200" dirty="0" smtClean="0">
                          <a:solidFill>
                            <a:schemeClr val="tx1"/>
                          </a:solidFill>
                          <a:effectLst/>
                          <a:latin typeface="+mn-lt"/>
                          <a:ea typeface="+mn-ea"/>
                          <a:cs typeface="+mn-cs"/>
                          <a:hlinkClick r:id="rId6"/>
                        </a:rPr>
                        <a:t>DS0022</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6"/>
                        </a:rPr>
                        <a:t>File</a:t>
                      </a:r>
                      <a:r>
                        <a:rPr lang="en-US" u="none" strike="noStrike" dirty="0">
                          <a:solidFill>
                            <a:srgbClr val="4F7CAC"/>
                          </a:solidFill>
                          <a:effectLst/>
                          <a:hlinkClick r:id="rId7"/>
                        </a:rPr>
                        <a:t/>
                      </a:r>
                      <a:br>
                        <a:rPr lang="en-US" u="none" strike="noStrike" dirty="0">
                          <a:solidFill>
                            <a:srgbClr val="4F7CAC"/>
                          </a:solidFill>
                          <a:effectLst/>
                          <a:hlinkClick r:id="rId7"/>
                        </a:rPr>
                      </a:b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8"/>
                        </a:rPr>
                        <a:t>File Creation</a:t>
                      </a:r>
                      <a:r>
                        <a:rPr lang="zh-TW" altLang="en-US" b="1" u="none" strike="noStrike" dirty="0" smtClean="0">
                          <a:solidFill>
                            <a:schemeClr val="tx1"/>
                          </a:solidFill>
                          <a:effectLst/>
                        </a:rPr>
                        <a:t>文件創建</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newly constructed files that may abuse task scheduling functionality to facilitate initial or recurring execution of malicious code.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監視可能濫用任務調度功能以促進惡意程式碼的初始或重複執行的新檔案。</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r h="517549">
                <a:tc vMerge="1">
                  <a:txBody>
                    <a:bodyPr/>
                    <a:lstStyle/>
                    <a:p>
                      <a:pPr fontAlgn="t"/>
                      <a:endParaRPr lang="zh-TW" altLang="en-US" sz="14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vMerge="1">
                  <a:txBody>
                    <a:bodyPr/>
                    <a:lstStyle/>
                    <a:p>
                      <a:pPr fontAlgn="t"/>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TW" sz="1800" b="0" i="0" u="none" strike="noStrike" kern="1200" dirty="0" smtClean="0">
                          <a:solidFill>
                            <a:schemeClr val="tx1"/>
                          </a:solidFill>
                          <a:effectLst/>
                          <a:latin typeface="+mn-lt"/>
                          <a:ea typeface="+mn-ea"/>
                          <a:cs typeface="+mn-cs"/>
                          <a:hlinkClick r:id="rId9"/>
                        </a:rPr>
                        <a:t>File Modification</a:t>
                      </a:r>
                      <a:endParaRPr lang="en-US" altLang="zh-TW" sz="1800" b="0" i="0" u="none" strike="noStrike" kern="1200" dirty="0" smtClean="0">
                        <a:solidFill>
                          <a:schemeClr val="tx1"/>
                        </a:solidFill>
                        <a:effectLst/>
                        <a:latin typeface="+mn-lt"/>
                        <a:ea typeface="+mn-ea"/>
                        <a:cs typeface="+mn-cs"/>
                      </a:endParaRPr>
                    </a:p>
                    <a:p>
                      <a:r>
                        <a:rPr lang="zh-TW" altLang="en-US" b="1" u="none" strike="noStrike" dirty="0" smtClean="0">
                          <a:solidFill>
                            <a:schemeClr val="tx1"/>
                          </a:solidFill>
                          <a:effectLst/>
                        </a:rPr>
                        <a:t>文件修改</a:t>
                      </a:r>
                      <a:endParaRPr lang="zh-TW" altLang="en-US" b="1" dirty="0" smtClean="0">
                        <a:solidFill>
                          <a:schemeClr val="tx1"/>
                        </a:solidFill>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Monitor for changes made to files that may abuse task scheduling functionality to facilitate initial or recurring execution of malicious code.</a:t>
                      </a:r>
                    </a:p>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監視對檔案所做的更改，這些更改可能會濫用任務規劃功能以促進惡意程式碼的初始或重複執行。</a:t>
                      </a:r>
                      <a:endParaRPr lang="en-US" sz="10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035277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26</a:t>
            </a:fld>
            <a:endParaRPr lang="zh-TW" altLang="en-US"/>
          </a:p>
        </p:txBody>
      </p:sp>
    </p:spTree>
    <p:extLst>
      <p:ext uri="{BB962C8B-B14F-4D97-AF65-F5344CB8AC3E}">
        <p14:creationId xmlns:p14="http://schemas.microsoft.com/office/powerpoint/2010/main" val="38648345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t>27</a:t>
            </a:fld>
            <a:endParaRPr lang="zh-TW" altLang="en-US"/>
          </a:p>
        </p:txBody>
      </p:sp>
      <p:graphicFrame>
        <p:nvGraphicFramePr>
          <p:cNvPr id="3" name="表格 2"/>
          <p:cNvGraphicFramePr>
            <a:graphicFrameLocks noGrp="1"/>
          </p:cNvGraphicFramePr>
          <p:nvPr>
            <p:extLst>
              <p:ext uri="{D42A27DB-BD31-4B8C-83A1-F6EECF244321}">
                <p14:modId xmlns:p14="http://schemas.microsoft.com/office/powerpoint/2010/main" val="3859879958"/>
              </p:ext>
            </p:extLst>
          </p:nvPr>
        </p:nvGraphicFramePr>
        <p:xfrm>
          <a:off x="0" y="1966664"/>
          <a:ext cx="12192000" cy="2695040"/>
        </p:xfrm>
        <a:graphic>
          <a:graphicData uri="http://schemas.openxmlformats.org/drawingml/2006/table">
            <a:tbl>
              <a:tblPr/>
              <a:tblGrid>
                <a:gridCol w="914400">
                  <a:extLst>
                    <a:ext uri="{9D8B030D-6E8A-4147-A177-3AD203B41FA5}">
                      <a16:colId xmlns:a16="http://schemas.microsoft.com/office/drawing/2014/main" val="1917348771"/>
                    </a:ext>
                  </a:extLst>
                </a:gridCol>
                <a:gridCol w="1311007">
                  <a:extLst>
                    <a:ext uri="{9D8B030D-6E8A-4147-A177-3AD203B41FA5}">
                      <a16:colId xmlns:a16="http://schemas.microsoft.com/office/drawing/2014/main" val="1356900577"/>
                    </a:ext>
                  </a:extLst>
                </a:gridCol>
                <a:gridCol w="1737536">
                  <a:extLst>
                    <a:ext uri="{9D8B030D-6E8A-4147-A177-3AD203B41FA5}">
                      <a16:colId xmlns:a16="http://schemas.microsoft.com/office/drawing/2014/main" val="3094754205"/>
                    </a:ext>
                  </a:extLst>
                </a:gridCol>
                <a:gridCol w="8229057">
                  <a:extLst>
                    <a:ext uri="{9D8B030D-6E8A-4147-A177-3AD203B41FA5}">
                      <a16:colId xmlns:a16="http://schemas.microsoft.com/office/drawing/2014/main" val="4049834487"/>
                    </a:ext>
                  </a:extLst>
                </a:gridCol>
              </a:tblGrid>
              <a:tr h="517549">
                <a:tc>
                  <a:txBody>
                    <a:bodyPr/>
                    <a:lstStyle/>
                    <a:p>
                      <a:r>
                        <a:rPr lang="en-US" altLang="zh-TW" sz="1800" b="0" i="0" u="none" strike="noStrike" kern="1200" dirty="0" smtClean="0">
                          <a:solidFill>
                            <a:schemeClr val="tx1"/>
                          </a:solidFill>
                          <a:effectLst/>
                          <a:latin typeface="+mn-lt"/>
                          <a:ea typeface="+mn-ea"/>
                          <a:cs typeface="+mn-cs"/>
                          <a:hlinkClick r:id="rId2"/>
                        </a:rPr>
                        <a:t>DS0009</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u="none" strike="noStrike" dirty="0" smtClean="0">
                          <a:solidFill>
                            <a:srgbClr val="4F7CAC"/>
                          </a:solidFill>
                          <a:effectLst/>
                          <a:hlinkClick r:id="rId2"/>
                        </a:rPr>
                        <a:t>Process</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3"/>
                        </a:rPr>
                        <a:t>Process Creation</a:t>
                      </a:r>
                      <a:endParaRPr lang="en-US" altLang="zh-TW" sz="18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solidFill>
                          <a:effectLst/>
                        </a:rPr>
                        <a:t>流程創建</a:t>
                      </a: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Monitor for newly executed processes that may abuse task scheduling functionality to facilitate initial or recurring execution of malicious code.</a:t>
                      </a:r>
                    </a:p>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監視可能濫用任務調度功能以促進惡意程式碼的初始或重複執行的新執行的進程。</a:t>
                      </a:r>
                      <a:endParaRPr lang="en-US" sz="10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38409013"/>
                  </a:ext>
                </a:extLst>
              </a:tr>
              <a:tr h="517549">
                <a:tc>
                  <a:txBody>
                    <a:bodyPr/>
                    <a:lstStyle/>
                    <a:p>
                      <a:r>
                        <a:rPr lang="en-US" altLang="zh-TW" sz="1800" b="0" i="0" u="none" strike="noStrike" kern="1200" dirty="0" smtClean="0">
                          <a:solidFill>
                            <a:schemeClr val="tx1"/>
                          </a:solidFill>
                          <a:effectLst/>
                          <a:latin typeface="+mn-lt"/>
                          <a:ea typeface="+mn-ea"/>
                          <a:cs typeface="+mn-cs"/>
                          <a:hlinkClick r:id="rId4"/>
                        </a:rPr>
                        <a:t>DS0003</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Scheduled Job</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5"/>
                        </a:rPr>
                        <a:t>Scheduled Job Creation</a:t>
                      </a:r>
                      <a:endParaRPr lang="en-US" altLang="zh-TW" sz="18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solidFill>
                          <a:effectLst/>
                        </a:rPr>
                        <a:t>計劃創造就業機會</a:t>
                      </a: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Monitor newly constructed scheduled jobs that may abuse task scheduling functionality to facilitate initial or recurring execution of malicious code.</a:t>
                      </a:r>
                    </a:p>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監視可能濫用任務排程功能以促進惡意程式碼的初始或重複執行的新建置的排程作業。</a:t>
                      </a:r>
                      <a:endParaRPr lang="en-US" sz="10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64470661"/>
                  </a:ext>
                </a:extLst>
              </a:tr>
            </a:tbl>
          </a:graphicData>
        </a:graphic>
      </p:graphicFrame>
      <p:sp>
        <p:nvSpPr>
          <p:cNvPr id="4" name="矩形 3"/>
          <p:cNvSpPr/>
          <p:nvPr/>
        </p:nvSpPr>
        <p:spPr>
          <a:xfrm>
            <a:off x="0" y="63196"/>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2300275188"/>
              </p:ext>
            </p:extLst>
          </p:nvPr>
        </p:nvGraphicFramePr>
        <p:xfrm>
          <a:off x="0" y="1699026"/>
          <a:ext cx="12192000" cy="267638"/>
        </p:xfrm>
        <a:graphic>
          <a:graphicData uri="http://schemas.openxmlformats.org/drawingml/2006/table">
            <a:tbl>
              <a:tblPr/>
              <a:tblGrid>
                <a:gridCol w="914400">
                  <a:extLst>
                    <a:ext uri="{9D8B030D-6E8A-4147-A177-3AD203B41FA5}">
                      <a16:colId xmlns:a16="http://schemas.microsoft.com/office/drawing/2014/main" val="825085556"/>
                    </a:ext>
                  </a:extLst>
                </a:gridCol>
                <a:gridCol w="1311007">
                  <a:extLst>
                    <a:ext uri="{9D8B030D-6E8A-4147-A177-3AD203B41FA5}">
                      <a16:colId xmlns:a16="http://schemas.microsoft.com/office/drawing/2014/main" val="2708637152"/>
                    </a:ext>
                  </a:extLst>
                </a:gridCol>
                <a:gridCol w="1737536">
                  <a:extLst>
                    <a:ext uri="{9D8B030D-6E8A-4147-A177-3AD203B41FA5}">
                      <a16:colId xmlns:a16="http://schemas.microsoft.com/office/drawing/2014/main" val="3578586139"/>
                    </a:ext>
                  </a:extLst>
                </a:gridCol>
                <a:gridCol w="8229057">
                  <a:extLst>
                    <a:ext uri="{9D8B030D-6E8A-4147-A177-3AD203B41FA5}">
                      <a16:colId xmlns:a16="http://schemas.microsoft.com/office/drawing/2014/main" val="4139502403"/>
                    </a:ext>
                  </a:extLst>
                </a:gridCol>
              </a:tblGrid>
              <a:tr h="170552">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134766197"/>
                  </a:ext>
                </a:extLst>
              </a:tr>
            </a:tbl>
          </a:graphicData>
        </a:graphic>
      </p:graphicFrame>
    </p:spTree>
    <p:extLst>
      <p:ext uri="{BB962C8B-B14F-4D97-AF65-F5344CB8AC3E}">
        <p14:creationId xmlns:p14="http://schemas.microsoft.com/office/powerpoint/2010/main" val="1647131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4125119094"/>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r>
                        <a:rPr lang="en-US" altLang="zh-TW" sz="2800" dirty="0" smtClean="0"/>
                        <a:t>5.</a:t>
                      </a:r>
                      <a:r>
                        <a:rPr lang="zh-TW" altLang="en-US" sz="2800" dirty="0" smtClean="0"/>
                        <a:t>持續</a:t>
                      </a:r>
                      <a:r>
                        <a:rPr lang="en-US" altLang="zh-TW" sz="2800" dirty="0" smtClean="0"/>
                        <a:t>Persistence</a:t>
                      </a:r>
                      <a:r>
                        <a:rPr lang="zh-TW" altLang="en-US" sz="2800" dirty="0" smtClean="0"/>
                        <a:t> 戰術的</a:t>
                      </a:r>
                      <a:r>
                        <a:rPr lang="en-US" altLang="zh-TW" sz="2800" dirty="0" smtClean="0"/>
                        <a:t>19</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en-US" altLang="zh-TW" sz="2800" b="1" dirty="0" smtClean="0"/>
                        <a:t>.</a:t>
                      </a:r>
                      <a:r>
                        <a:rPr lang="zh-TW" altLang="en-US" sz="2800" b="1" dirty="0" smtClean="0"/>
                        <a:t>帳戶操縱 </a:t>
                      </a:r>
                      <a:r>
                        <a:rPr lang="en-US" altLang="zh-TW" sz="2800" b="1" dirty="0" smtClean="0"/>
                        <a:t>(5)</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2.</a:t>
                      </a:r>
                      <a:r>
                        <a:rPr lang="zh-TW" altLang="en-US" sz="2800" b="1" dirty="0" smtClean="0"/>
                        <a:t>處理傳輸工作</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3.</a:t>
                      </a:r>
                      <a:r>
                        <a:rPr lang="zh-TW" altLang="en-US" sz="2800" b="1" dirty="0" smtClean="0"/>
                        <a:t>引導或登入自動啟動執行 </a:t>
                      </a:r>
                      <a:r>
                        <a:rPr lang="en-US" altLang="zh-TW" sz="2800" b="1" dirty="0" smtClean="0"/>
                        <a:t>(15)</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en-US" altLang="zh-TW" sz="2800" b="1" dirty="0" smtClean="0"/>
                        <a:t>.</a:t>
                      </a:r>
                      <a:r>
                        <a:rPr lang="zh-TW" altLang="en-US" sz="2800" b="1" dirty="0" smtClean="0"/>
                        <a:t>啟動或登入初始化腳本 </a:t>
                      </a:r>
                      <a:r>
                        <a:rPr lang="en-US" altLang="zh-TW" sz="2800" b="1" dirty="0" smtClean="0"/>
                        <a:t>(5)</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en-US" altLang="zh-TW" sz="2800" b="1" dirty="0" smtClean="0"/>
                        <a:t>.</a:t>
                      </a:r>
                      <a:r>
                        <a:rPr lang="zh-TW" altLang="en-US" sz="2800" b="1" dirty="0" smtClean="0"/>
                        <a:t>瀏覽器擴充</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en-US" altLang="zh-TW" sz="2800" b="1" dirty="0" smtClean="0"/>
                        <a:t>.</a:t>
                      </a:r>
                      <a:r>
                        <a:rPr lang="zh-TW" altLang="en-US" sz="2800" b="1" dirty="0" smtClean="0"/>
                        <a:t>洩漏客戶端軟體二進位文件</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en-US" altLang="zh-TW" sz="2800" b="1" dirty="0" smtClean="0"/>
                        <a:t>.</a:t>
                      </a:r>
                      <a:r>
                        <a:rPr lang="zh-TW" altLang="en-US" sz="2800" b="1" dirty="0" smtClean="0"/>
                        <a:t>建立帳戶 </a:t>
                      </a:r>
                      <a:r>
                        <a:rPr lang="en-US" altLang="zh-TW" sz="2800" b="1" dirty="0" smtClean="0"/>
                        <a:t>(3)</a:t>
                      </a:r>
                      <a:endParaRPr lang="en-US" altLang="zh-TW" sz="2800" b="1" dirty="0"/>
                    </a:p>
                  </a:txBody>
                  <a:tcPr/>
                </a:tc>
                <a:extLst>
                  <a:ext uri="{0D108BD9-81ED-4DB2-BD59-A6C34878D82A}">
                    <a16:rowId xmlns:a16="http://schemas.microsoft.com/office/drawing/2014/main" val="211472250"/>
                  </a:ext>
                </a:extLst>
              </a:tr>
              <a:tr h="543968">
                <a:tc>
                  <a:txBody>
                    <a:bodyPr/>
                    <a:lstStyle/>
                    <a:p>
                      <a:r>
                        <a:rPr lang="en-US" altLang="zh-TW" sz="2800" b="1" dirty="0"/>
                        <a:t>8</a:t>
                      </a:r>
                      <a:r>
                        <a:rPr lang="en-US" altLang="zh-TW" sz="2800" b="1" dirty="0" smtClean="0"/>
                        <a:t>.</a:t>
                      </a:r>
                      <a:r>
                        <a:rPr lang="zh-TW" altLang="en-US" sz="2800" b="1" dirty="0" smtClean="0"/>
                        <a:t>建立或修改系統進程 </a:t>
                      </a:r>
                      <a:r>
                        <a:rPr lang="en-US" altLang="zh-TW" sz="2800" b="1" dirty="0" smtClean="0"/>
                        <a:t>(4)</a:t>
                      </a:r>
                      <a:endParaRPr lang="en-US" altLang="zh-TW" sz="2800" b="1" dirty="0"/>
                    </a:p>
                  </a:txBody>
                  <a:tcPr/>
                </a:tc>
                <a:extLst>
                  <a:ext uri="{0D108BD9-81ED-4DB2-BD59-A6C34878D82A}">
                    <a16:rowId xmlns:a16="http://schemas.microsoft.com/office/drawing/2014/main" val="1551759250"/>
                  </a:ext>
                </a:extLst>
              </a:tr>
              <a:tr h="543968">
                <a:tc>
                  <a:txBody>
                    <a:bodyPr/>
                    <a:lstStyle/>
                    <a:p>
                      <a:r>
                        <a:rPr lang="en-US" altLang="zh-TW" sz="2800" b="1" dirty="0" smtClean="0"/>
                        <a:t>9.</a:t>
                      </a:r>
                      <a:r>
                        <a:rPr lang="zh-TW" altLang="en-US" sz="2800" b="1" dirty="0" smtClean="0"/>
                        <a:t>事件觸發執行 </a:t>
                      </a:r>
                      <a:r>
                        <a:rPr lang="en-US" altLang="zh-TW" sz="2800" b="1" dirty="0" smtClean="0"/>
                        <a:t>(16)</a:t>
                      </a:r>
                      <a:endParaRPr lang="en-US" altLang="zh-TW" sz="2800" b="1" dirty="0"/>
                    </a:p>
                  </a:txBody>
                  <a:tcPr/>
                </a:tc>
                <a:extLst>
                  <a:ext uri="{0D108BD9-81ED-4DB2-BD59-A6C34878D82A}">
                    <a16:rowId xmlns:a16="http://schemas.microsoft.com/office/drawing/2014/main" val="804109124"/>
                  </a:ext>
                </a:extLst>
              </a:tr>
              <a:tr h="543968">
                <a:tc>
                  <a:txBody>
                    <a:bodyPr/>
                    <a:lstStyle/>
                    <a:p>
                      <a:r>
                        <a:rPr lang="en-US" altLang="zh-TW" sz="2800" b="1" dirty="0" smtClean="0"/>
                        <a:t>10.</a:t>
                      </a:r>
                      <a:r>
                        <a:rPr lang="zh-TW" altLang="en-US" sz="2800" b="1" dirty="0" smtClean="0"/>
                        <a:t>外部遠端服務</a:t>
                      </a:r>
                      <a:endParaRPr lang="en-US" altLang="zh-TW" sz="2800" b="1" dirty="0"/>
                    </a:p>
                  </a:txBody>
                  <a:tcPr/>
                </a:tc>
                <a:extLst>
                  <a:ext uri="{0D108BD9-81ED-4DB2-BD59-A6C34878D82A}">
                    <a16:rowId xmlns:a16="http://schemas.microsoft.com/office/drawing/2014/main" val="1064759317"/>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t>28</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8206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865866902"/>
              </p:ext>
            </p:extLst>
          </p:nvPr>
        </p:nvGraphicFramePr>
        <p:xfrm>
          <a:off x="184410" y="219187"/>
          <a:ext cx="11419986" cy="5439680"/>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r>
                        <a:rPr lang="en-US" altLang="zh-TW" sz="2800" dirty="0" smtClean="0"/>
                        <a:t>5.</a:t>
                      </a:r>
                      <a:r>
                        <a:rPr lang="zh-TW" altLang="en-US" sz="2800" dirty="0" smtClean="0"/>
                        <a:t>持續</a:t>
                      </a:r>
                      <a:r>
                        <a:rPr lang="en-US" altLang="zh-TW" sz="2800" dirty="0" smtClean="0"/>
                        <a:t>Persistence</a:t>
                      </a:r>
                      <a:r>
                        <a:rPr lang="zh-TW" altLang="en-US" sz="2800" dirty="0" smtClean="0"/>
                        <a:t> 戰術的</a:t>
                      </a:r>
                      <a:r>
                        <a:rPr lang="en-US" altLang="zh-TW" sz="2800" dirty="0" smtClean="0"/>
                        <a:t>19</a:t>
                      </a:r>
                      <a:r>
                        <a:rPr lang="zh-TW" altLang="en-US" sz="2800" dirty="0" smtClean="0"/>
                        <a:t>大</a:t>
                      </a:r>
                      <a:r>
                        <a:rPr lang="zh-TW" altLang="en-US" sz="2800" dirty="0"/>
                        <a:t>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11.</a:t>
                      </a:r>
                      <a:r>
                        <a:rPr lang="zh-TW" altLang="en-US" sz="2800" b="1" dirty="0" smtClean="0"/>
                        <a:t>劫持執行流程 </a:t>
                      </a:r>
                      <a:r>
                        <a:rPr lang="en-US" altLang="zh-TW" sz="2800" b="1" dirty="0" smtClean="0"/>
                        <a:t>(13)</a:t>
                      </a:r>
                      <a:endParaRPr lang="en-US" altLang="zh-TW" sz="2800" b="1" dirty="0"/>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12.</a:t>
                      </a:r>
                      <a:r>
                        <a:rPr lang="zh-TW" altLang="en-US" sz="2800" b="1" dirty="0" smtClean="0"/>
                        <a:t>植體內部圖像</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13.</a:t>
                      </a:r>
                      <a:r>
                        <a:rPr lang="zh-TW" altLang="en-US" sz="2800" b="1" dirty="0" smtClean="0"/>
                        <a:t>修改認證流程</a:t>
                      </a:r>
                      <a:r>
                        <a:rPr lang="en-US" altLang="zh-TW" sz="2800" b="1" dirty="0" smtClean="0"/>
                        <a:t>(8)</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14.</a:t>
                      </a:r>
                      <a:r>
                        <a:rPr lang="zh-TW" altLang="en-US" sz="2800" b="1" dirty="0" smtClean="0"/>
                        <a:t>辦公室應用程式啟動</a:t>
                      </a:r>
                      <a:r>
                        <a:rPr lang="en-US" altLang="zh-TW" sz="2800" b="1" dirty="0" smtClean="0"/>
                        <a:t>(6)</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15.</a:t>
                      </a:r>
                      <a:r>
                        <a:rPr lang="zh-TW" altLang="en-US" sz="2800" b="1" dirty="0" smtClean="0"/>
                        <a:t>預先作業系統啟動</a:t>
                      </a:r>
                      <a:r>
                        <a:rPr lang="en-US" altLang="zh-TW" sz="2800" b="1" dirty="0" smtClean="0"/>
                        <a:t>(5)</a:t>
                      </a:r>
                      <a:endParaRPr lang="en-US" altLang="zh-TW" sz="2800" b="1" dirty="0"/>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16.</a:t>
                      </a:r>
                      <a:r>
                        <a:rPr lang="zh-TW" altLang="en-US" sz="2800" b="1" dirty="0" smtClean="0"/>
                        <a:t>計劃任務</a:t>
                      </a:r>
                      <a:r>
                        <a:rPr lang="en-US" altLang="zh-TW" sz="2800" b="1" dirty="0" smtClean="0"/>
                        <a:t>/</a:t>
                      </a:r>
                      <a:r>
                        <a:rPr lang="zh-TW" altLang="en-US" sz="2800" b="1" dirty="0" smtClean="0"/>
                        <a:t>作業</a:t>
                      </a:r>
                      <a:r>
                        <a:rPr lang="en-US" altLang="zh-TW" sz="2800" b="1" dirty="0" smtClean="0"/>
                        <a:t>(5)</a:t>
                      </a:r>
                      <a:endParaRPr lang="en-US" altLang="zh-TW" sz="2800" b="1" dirty="0"/>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t>17.</a:t>
                      </a:r>
                      <a:r>
                        <a:rPr lang="zh-TW" altLang="en-US" sz="2800" b="1" dirty="0" smtClean="0"/>
                        <a:t>伺服器軟體元件</a:t>
                      </a:r>
                      <a:r>
                        <a:rPr lang="en-US" altLang="zh-TW" sz="2800" b="1" dirty="0" smtClean="0"/>
                        <a:t>(5)</a:t>
                      </a:r>
                      <a:endParaRPr lang="en-US" altLang="zh-TW" sz="2800" b="1" dirty="0"/>
                    </a:p>
                  </a:txBody>
                  <a:tcPr/>
                </a:tc>
                <a:extLst>
                  <a:ext uri="{0D108BD9-81ED-4DB2-BD59-A6C34878D82A}">
                    <a16:rowId xmlns:a16="http://schemas.microsoft.com/office/drawing/2014/main" val="211472250"/>
                  </a:ext>
                </a:extLst>
              </a:tr>
              <a:tr h="543968">
                <a:tc>
                  <a:txBody>
                    <a:bodyPr/>
                    <a:lstStyle/>
                    <a:p>
                      <a:r>
                        <a:rPr lang="en-US" altLang="zh-TW" sz="2800" b="1" dirty="0" smtClean="0"/>
                        <a:t>18.</a:t>
                      </a:r>
                      <a:r>
                        <a:rPr lang="zh-TW" altLang="en-US" sz="2800" b="1" dirty="0" smtClean="0"/>
                        <a:t>交通號誌</a:t>
                      </a:r>
                      <a:r>
                        <a:rPr lang="en-US" altLang="zh-TW" sz="2800" b="1" dirty="0" smtClean="0"/>
                        <a:t>(2)</a:t>
                      </a:r>
                      <a:endParaRPr lang="en-US" altLang="zh-TW" sz="2800" b="1" dirty="0"/>
                    </a:p>
                  </a:txBody>
                  <a:tcPr/>
                </a:tc>
                <a:extLst>
                  <a:ext uri="{0D108BD9-81ED-4DB2-BD59-A6C34878D82A}">
                    <a16:rowId xmlns:a16="http://schemas.microsoft.com/office/drawing/2014/main" val="1551759250"/>
                  </a:ext>
                </a:extLst>
              </a:tr>
              <a:tr h="543968">
                <a:tc>
                  <a:txBody>
                    <a:bodyPr/>
                    <a:lstStyle/>
                    <a:p>
                      <a:r>
                        <a:rPr lang="en-US" altLang="zh-TW" sz="2800" b="1" smtClean="0"/>
                        <a:t>19</a:t>
                      </a:r>
                      <a:r>
                        <a:rPr lang="en-US" altLang="zh-TW" sz="2800" b="1" dirty="0" smtClean="0"/>
                        <a:t>.</a:t>
                      </a:r>
                      <a:r>
                        <a:rPr lang="zh-TW" altLang="en-US" sz="2800" b="1" dirty="0" smtClean="0"/>
                        <a:t>有效帳戶</a:t>
                      </a:r>
                      <a:r>
                        <a:rPr lang="en-US" altLang="zh-TW" sz="2800" b="1" dirty="0" smtClean="0"/>
                        <a:t>(4)</a:t>
                      </a:r>
                      <a:endParaRPr lang="en-US" altLang="zh-TW" sz="2800" b="1" dirty="0"/>
                    </a:p>
                  </a:txBody>
                  <a:tcPr/>
                </a:tc>
                <a:extLst>
                  <a:ext uri="{0D108BD9-81ED-4DB2-BD59-A6C34878D82A}">
                    <a16:rowId xmlns:a16="http://schemas.microsoft.com/office/drawing/2014/main" val="804109124"/>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t>29</a:t>
            </a:fld>
            <a:endParaRPr lang="zh-TW" altLang="en-US"/>
          </a:p>
        </p:txBody>
      </p:sp>
      <p:sp>
        <p:nvSpPr>
          <p:cNvPr id="7" name="文字方塊 6"/>
          <p:cNvSpPr txBox="1"/>
          <p:nvPr/>
        </p:nvSpPr>
        <p:spPr>
          <a:xfrm>
            <a:off x="3657600" y="5951913"/>
            <a:ext cx="45719" cy="369332"/>
          </a:xfrm>
          <a:prstGeom prst="rect">
            <a:avLst/>
          </a:prstGeom>
          <a:noFill/>
        </p:spPr>
        <p:txBody>
          <a:bodyPr wrap="square" rtlCol="0">
            <a:spAutoFit/>
          </a:bodyPr>
          <a:lstStyle/>
          <a:p>
            <a:endParaRPr lang="zh-TW" altLang="en-US" dirty="0"/>
          </a:p>
        </p:txBody>
      </p:sp>
      <p:sp>
        <p:nvSpPr>
          <p:cNvPr id="8" name="Rectangle 1"/>
          <p:cNvSpPr>
            <a:spLocks noChangeArrowheads="1"/>
          </p:cNvSpPr>
          <p:nvPr/>
        </p:nvSpPr>
        <p:spPr bwMode="auto">
          <a:xfrm>
            <a:off x="300739" y="48130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smtClean="0">
                <a:ln>
                  <a:noFill/>
                </a:ln>
                <a:solidFill>
                  <a:schemeClr val="tx1"/>
                </a:solidFill>
                <a:effectLst/>
                <a:latin typeface="Arial" panose="020B0604020202020204" pitchFamily="34" charset="0"/>
              </a:rPr>
              <a:t/>
            </a:r>
            <a:br>
              <a:rPr kumimoji="0" lang="zh-TW" altLang="zh-TW" sz="1800" b="0" i="0" u="none" strike="noStrike" cap="none" normalizeH="0" baseline="0" smtClean="0">
                <a:ln>
                  <a:noFill/>
                </a:ln>
                <a:solidFill>
                  <a:schemeClr val="tx1"/>
                </a:solidFill>
                <a:effectLst/>
                <a:latin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636937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C81527-AEF1-4456-81D9-63786532EAC7}"/>
              </a:ext>
            </a:extLst>
          </p:cNvPr>
          <p:cNvSpPr>
            <a:spLocks noGrp="1"/>
          </p:cNvSpPr>
          <p:nvPr>
            <p:ph type="title"/>
          </p:nvPr>
        </p:nvSpPr>
        <p:spPr>
          <a:xfrm>
            <a:off x="78179" y="50424"/>
            <a:ext cx="9304317" cy="644322"/>
          </a:xfrm>
        </p:spPr>
        <p:txBody>
          <a:bodyPr>
            <a:normAutofit/>
          </a:bodyPr>
          <a:lstStyle/>
          <a:p>
            <a:r>
              <a:rPr lang="en-US" altLang="zh-TW" sz="3200" b="1" dirty="0"/>
              <a:t>Threat Modelling</a:t>
            </a:r>
            <a:r>
              <a:rPr lang="zh-TW" altLang="en-US" sz="3200" b="1" dirty="0"/>
              <a:t>威脅建模</a:t>
            </a:r>
            <a:r>
              <a:rPr lang="en-US" altLang="zh-TW" sz="3200" b="1" dirty="0"/>
              <a:t>:  Stride | DREAD</a:t>
            </a:r>
            <a:endParaRPr lang="zh-TW" altLang="en-US" sz="3200" b="1" dirty="0"/>
          </a:p>
        </p:txBody>
      </p:sp>
      <p:sp>
        <p:nvSpPr>
          <p:cNvPr id="4" name="投影片編號版面配置區 3">
            <a:extLst>
              <a:ext uri="{FF2B5EF4-FFF2-40B4-BE49-F238E27FC236}">
                <a16:creationId xmlns:a16="http://schemas.microsoft.com/office/drawing/2014/main" id="{AA5C6348-B052-4A25-9956-11877388AC1D}"/>
              </a:ext>
            </a:extLst>
          </p:cNvPr>
          <p:cNvSpPr>
            <a:spLocks noGrp="1"/>
          </p:cNvSpPr>
          <p:nvPr>
            <p:ph type="sldNum" sz="quarter" idx="12"/>
          </p:nvPr>
        </p:nvSpPr>
        <p:spPr/>
        <p:txBody>
          <a:bodyPr/>
          <a:lstStyle/>
          <a:p>
            <a:fld id="{D16C3A51-89D0-4E4D-AA61-5A30A561532A}" type="slidenum">
              <a:rPr lang="zh-TW" altLang="en-US" smtClean="0"/>
              <a:t>3</a:t>
            </a:fld>
            <a:endParaRPr lang="zh-TW" altLang="en-US"/>
          </a:p>
        </p:txBody>
      </p:sp>
      <p:sp>
        <p:nvSpPr>
          <p:cNvPr id="6" name="矩形 5"/>
          <p:cNvSpPr/>
          <p:nvPr/>
        </p:nvSpPr>
        <p:spPr>
          <a:xfrm>
            <a:off x="156359" y="6504926"/>
            <a:ext cx="9147958" cy="338554"/>
          </a:xfrm>
          <a:prstGeom prst="rect">
            <a:avLst/>
          </a:prstGeom>
        </p:spPr>
        <p:txBody>
          <a:bodyPr wrap="square">
            <a:spAutoFit/>
          </a:bodyPr>
          <a:lstStyle/>
          <a:p>
            <a:r>
              <a:rPr lang="en-US" altLang="zh-TW" sz="1600" b="1" dirty="0">
                <a:effectLst>
                  <a:outerShdw blurRad="38100" dist="38100" dir="2700000" algn="tl">
                    <a:srgbClr val="000000">
                      <a:alpha val="43137"/>
                    </a:srgbClr>
                  </a:outerShdw>
                </a:effectLst>
              </a:rPr>
              <a:t>https://learn.microsoft.com/en-us/azure/security/develop/threat-modeling-tool-threats</a:t>
            </a:r>
            <a:endParaRPr lang="zh-TW" altLang="en-US" sz="1600" b="1" dirty="0">
              <a:effectLst>
                <a:outerShdw blurRad="38100" dist="38100" dir="2700000" algn="tl">
                  <a:srgbClr val="000000">
                    <a:alpha val="43137"/>
                  </a:srgbClr>
                </a:outerShdw>
              </a:effectLst>
            </a:endParaRPr>
          </a:p>
        </p:txBody>
      </p:sp>
      <p:sp>
        <p:nvSpPr>
          <p:cNvPr id="7" name="矩形 6"/>
          <p:cNvSpPr/>
          <p:nvPr/>
        </p:nvSpPr>
        <p:spPr>
          <a:xfrm>
            <a:off x="112504" y="671478"/>
            <a:ext cx="11691257" cy="1384995"/>
          </a:xfrm>
          <a:prstGeom prst="rect">
            <a:avLst/>
          </a:prstGeom>
        </p:spPr>
        <p:txBody>
          <a:bodyPr wrap="square">
            <a:spAutoFit/>
          </a:bodyPr>
          <a:lstStyle/>
          <a:p>
            <a:pPr marL="342900" indent="-342900">
              <a:buFont typeface="+mj-lt"/>
              <a:buAutoNum type="arabicPeriod"/>
            </a:pP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是微軟的</a:t>
            </a:r>
            <a:r>
              <a:rPr lang="en-US" altLang="zh-TW" sz="1400" b="1" dirty="0" err="1">
                <a:effectLst>
                  <a:outerShdw blurRad="38100" dist="38100" dir="2700000" algn="tl">
                    <a:srgbClr val="000000">
                      <a:alpha val="43137"/>
                    </a:srgbClr>
                  </a:outerShdw>
                </a:effectLst>
              </a:rPr>
              <a:t>Praerit</a:t>
            </a:r>
            <a:r>
              <a:rPr lang="en-US" altLang="zh-TW" sz="1400" b="1" dirty="0">
                <a:effectLst>
                  <a:outerShdw blurRad="38100" dist="38100" dir="2700000" algn="tl">
                    <a:srgbClr val="000000">
                      <a:alpha val="43137"/>
                    </a:srgbClr>
                  </a:outerShdw>
                </a:effectLst>
              </a:rPr>
              <a:t> Garg</a:t>
            </a:r>
            <a:r>
              <a:rPr lang="zh-TW" altLang="en-US" sz="1400" b="1" dirty="0">
                <a:effectLst>
                  <a:outerShdw blurRad="38100" dist="38100" dir="2700000" algn="tl">
                    <a:srgbClr val="000000">
                      <a:alpha val="43137"/>
                    </a:srgbClr>
                  </a:outerShdw>
                </a:effectLst>
              </a:rPr>
              <a:t>和</a:t>
            </a:r>
            <a:r>
              <a:rPr lang="en-US" altLang="zh-TW" sz="1400" b="1" dirty="0">
                <a:effectLst>
                  <a:outerShdw blurRad="38100" dist="38100" dir="2700000" algn="tl">
                    <a:srgbClr val="000000">
                      <a:alpha val="43137"/>
                    </a:srgbClr>
                  </a:outerShdw>
                </a:effectLst>
              </a:rPr>
              <a:t>Loren </a:t>
            </a:r>
            <a:r>
              <a:rPr lang="en-US" altLang="zh-TW" sz="1400" b="1" dirty="0" err="1">
                <a:effectLst>
                  <a:outerShdw blurRad="38100" dist="38100" dir="2700000" algn="tl">
                    <a:srgbClr val="000000">
                      <a:alpha val="43137"/>
                    </a:srgbClr>
                  </a:outerShdw>
                </a:effectLst>
              </a:rPr>
              <a:t>Kohnfelder</a:t>
            </a:r>
            <a:r>
              <a:rPr lang="zh-TW" altLang="en-US" sz="1400" b="1" dirty="0">
                <a:effectLst>
                  <a:outerShdw blurRad="38100" dist="38100" dir="2700000" algn="tl">
                    <a:srgbClr val="000000">
                      <a:alpha val="43137"/>
                    </a:srgbClr>
                  </a:outerShdw>
                </a:effectLst>
              </a:rPr>
              <a:t>建立的威脅模型</a:t>
            </a:r>
            <a:endParaRPr lang="en-US" altLang="zh-TW" sz="1400" b="1" dirty="0">
              <a:effectLst>
                <a:outerShdw blurRad="38100" dist="38100" dir="2700000" algn="tl">
                  <a:srgbClr val="000000">
                    <a:alpha val="43137"/>
                  </a:srgbClr>
                </a:outerShdw>
              </a:effectLst>
            </a:endParaRPr>
          </a:p>
          <a:p>
            <a:pPr marL="342900" indent="-342900">
              <a:buFont typeface="+mj-lt"/>
              <a:buAutoNum type="arabicPeriod"/>
            </a:pPr>
            <a:r>
              <a:rPr lang="zh-TW" altLang="en-US" sz="1400" b="1" dirty="0">
                <a:effectLst>
                  <a:outerShdw blurRad="38100" dist="38100" dir="2700000" algn="tl">
                    <a:srgbClr val="000000">
                      <a:alpha val="43137"/>
                    </a:srgbClr>
                  </a:outerShdw>
                </a:effectLst>
              </a:rPr>
              <a:t>目的是在找出電腦安全上的威脅。 是六種安全威脅分類英文的字首組成</a:t>
            </a:r>
            <a:endParaRPr lang="en-US" altLang="zh-TW" sz="1400" b="1" dirty="0">
              <a:effectLst>
                <a:outerShdw blurRad="38100" dist="38100" dir="2700000" algn="tl">
                  <a:srgbClr val="000000">
                    <a:alpha val="43137"/>
                  </a:srgbClr>
                </a:outerShdw>
              </a:effectLst>
            </a:endParaRPr>
          </a:p>
          <a:p>
            <a:pPr marL="342900" indent="-342900">
              <a:buFont typeface="+mj-lt"/>
              <a:buAutoNum type="arabicPeriod"/>
            </a:pP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一開始是設計作為威脅模型分析程序的部份。</a:t>
            </a: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是威脅模型，讓分析者可以理解威脅系統的方式，並設法找出威脅。</a:t>
            </a:r>
            <a:endParaRPr lang="en-US" altLang="zh-TW" sz="1400" b="1" dirty="0">
              <a:effectLst>
                <a:outerShdw blurRad="38100" dist="38100" dir="2700000" algn="tl">
                  <a:srgbClr val="000000">
                    <a:alpha val="43137"/>
                  </a:srgbClr>
                </a:outerShdw>
              </a:effectLst>
            </a:endParaRPr>
          </a:p>
          <a:p>
            <a:pPr marL="342900" indent="-342900">
              <a:buFont typeface="+mj-lt"/>
              <a:buAutoNum type="arabicPeriod"/>
            </a:pP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可以和目標系統的模型一起使用。分析過程會將程序、資料儲存、資料流及信任邊界（</a:t>
            </a:r>
            <a:r>
              <a:rPr lang="en-US" altLang="zh-TW" sz="1400" b="1" dirty="0">
                <a:effectLst>
                  <a:outerShdw blurRad="38100" dist="38100" dir="2700000" algn="tl">
                    <a:srgbClr val="000000">
                      <a:alpha val="43137"/>
                    </a:srgbClr>
                  </a:outerShdw>
                </a:effectLst>
              </a:rPr>
              <a:t>Trust boundaries</a:t>
            </a:r>
            <a:r>
              <a:rPr lang="zh-TW" altLang="en-US" sz="1400" b="1" dirty="0">
                <a:effectLst>
                  <a:outerShdw blurRad="38100" dist="38100" dir="2700000" algn="tl">
                    <a:srgbClr val="000000">
                      <a:alpha val="43137"/>
                    </a:srgbClr>
                  </a:outerShdw>
                </a:effectLst>
              </a:rPr>
              <a:t>）進行完整的拆解。</a:t>
            </a:r>
          </a:p>
          <a:p>
            <a:pPr marL="342900" indent="-342900">
              <a:buFont typeface="+mj-lt"/>
              <a:buAutoNum type="arabicPeriod"/>
            </a:pPr>
            <a:r>
              <a:rPr lang="zh-TW" altLang="en-US" sz="1400" b="1" dirty="0">
                <a:effectLst>
                  <a:outerShdw blurRad="38100" dist="38100" dir="2700000" algn="tl">
                    <a:srgbClr val="000000">
                      <a:alpha val="43137"/>
                    </a:srgbClr>
                  </a:outerShdw>
                </a:effectLst>
              </a:rPr>
              <a:t>安全專家會用</a:t>
            </a: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來回答這個問題：「目前運作的系統中，哪些地方可能會有問題？」</a:t>
            </a:r>
          </a:p>
          <a:p>
            <a:pPr marL="342900" indent="-342900">
              <a:buFont typeface="+mj-lt"/>
              <a:buAutoNum type="arabicPeriod"/>
            </a:pPr>
            <a:r>
              <a:rPr lang="zh-TW" altLang="en-US" sz="1400" b="1" dirty="0">
                <a:effectLst>
                  <a:outerShdw blurRad="38100" dist="38100" dir="2700000" algn="tl">
                    <a:srgbClr val="000000">
                      <a:alpha val="43137"/>
                    </a:srgbClr>
                  </a:outerShdw>
                </a:effectLst>
              </a:rPr>
              <a:t>每一個的威脅都會影響理想的系統屬性</a:t>
            </a:r>
          </a:p>
        </p:txBody>
      </p:sp>
      <p:graphicFrame>
        <p:nvGraphicFramePr>
          <p:cNvPr id="9" name="表格 8"/>
          <p:cNvGraphicFramePr>
            <a:graphicFrameLocks noGrp="1"/>
          </p:cNvGraphicFramePr>
          <p:nvPr>
            <p:extLst/>
          </p:nvPr>
        </p:nvGraphicFramePr>
        <p:xfrm>
          <a:off x="156359" y="2162644"/>
          <a:ext cx="11453748" cy="4654285"/>
        </p:xfrm>
        <a:graphic>
          <a:graphicData uri="http://schemas.openxmlformats.org/drawingml/2006/table">
            <a:tbl>
              <a:tblPr/>
              <a:tblGrid>
                <a:gridCol w="1807072">
                  <a:extLst>
                    <a:ext uri="{9D8B030D-6E8A-4147-A177-3AD203B41FA5}">
                      <a16:colId xmlns:a16="http://schemas.microsoft.com/office/drawing/2014/main" val="454677819"/>
                    </a:ext>
                  </a:extLst>
                </a:gridCol>
                <a:gridCol w="2181057">
                  <a:extLst>
                    <a:ext uri="{9D8B030D-6E8A-4147-A177-3AD203B41FA5}">
                      <a16:colId xmlns:a16="http://schemas.microsoft.com/office/drawing/2014/main" val="2038902094"/>
                    </a:ext>
                  </a:extLst>
                </a:gridCol>
                <a:gridCol w="2501499">
                  <a:extLst>
                    <a:ext uri="{9D8B030D-6E8A-4147-A177-3AD203B41FA5}">
                      <a16:colId xmlns:a16="http://schemas.microsoft.com/office/drawing/2014/main" val="3234242240"/>
                    </a:ext>
                  </a:extLst>
                </a:gridCol>
                <a:gridCol w="4964120">
                  <a:extLst>
                    <a:ext uri="{9D8B030D-6E8A-4147-A177-3AD203B41FA5}">
                      <a16:colId xmlns:a16="http://schemas.microsoft.com/office/drawing/2014/main" val="439815636"/>
                    </a:ext>
                  </a:extLst>
                </a:gridCol>
              </a:tblGrid>
              <a:tr h="282440">
                <a:tc>
                  <a:txBody>
                    <a:bodyPr/>
                    <a:lstStyle/>
                    <a:p>
                      <a:pPr marL="0" marR="0">
                        <a:spcBef>
                          <a:spcPts val="0"/>
                        </a:spcBef>
                        <a:spcAft>
                          <a:spcPts val="0"/>
                        </a:spcAft>
                      </a:pPr>
                      <a:r>
                        <a:rPr lang="en-US" altLang="zh-TW" sz="1800" dirty="0">
                          <a:solidFill>
                            <a:schemeClr val="bg1"/>
                          </a:solidFill>
                          <a:effectLst/>
                          <a:latin typeface="calibri" panose="020F0502020204030204" pitchFamily="34" charset="0"/>
                        </a:rPr>
                        <a:t>Property</a:t>
                      </a:r>
                      <a:r>
                        <a:rPr lang="zh-TW" altLang="en-US" sz="1800" dirty="0">
                          <a:solidFill>
                            <a:schemeClr val="bg1"/>
                          </a:solidFill>
                          <a:effectLst/>
                          <a:latin typeface="calibri" panose="020F0502020204030204" pitchFamily="34" charset="0"/>
                        </a:rPr>
                        <a:t>屬性</a:t>
                      </a:r>
                      <a:endParaRPr lang="zh-TW" altLang="en-US" sz="1800" dirty="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marL="0" marR="0">
                        <a:spcBef>
                          <a:spcPts val="0"/>
                        </a:spcBef>
                        <a:spcAft>
                          <a:spcPts val="0"/>
                        </a:spcAft>
                      </a:pPr>
                      <a:r>
                        <a:rPr lang="en-US" altLang="zh-TW" sz="1800" b="0" i="0" kern="1200" dirty="0">
                          <a:solidFill>
                            <a:schemeClr val="bg1"/>
                          </a:solidFill>
                          <a:effectLst/>
                          <a:latin typeface="+mn-lt"/>
                          <a:ea typeface="+mn-ea"/>
                          <a:cs typeface="+mn-cs"/>
                        </a:rPr>
                        <a:t>Threat</a:t>
                      </a:r>
                      <a:endParaRPr lang="zh-TW" altLang="en-US" sz="1800" dirty="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marL="0" marR="0">
                        <a:spcBef>
                          <a:spcPts val="0"/>
                        </a:spcBef>
                        <a:spcAft>
                          <a:spcPts val="0"/>
                        </a:spcAft>
                      </a:pPr>
                      <a:r>
                        <a:rPr lang="zh-TW" altLang="en-US" sz="1800" dirty="0">
                          <a:solidFill>
                            <a:schemeClr val="bg1"/>
                          </a:solidFill>
                          <a:effectLst/>
                          <a:latin typeface="calibri" panose="020F0502020204030204" pitchFamily="34" charset="0"/>
                        </a:rPr>
                        <a:t>定義</a:t>
                      </a:r>
                      <a:endParaRPr lang="zh-TW" altLang="en-US" sz="1800" dirty="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marL="0" marR="0">
                        <a:spcBef>
                          <a:spcPts val="0"/>
                        </a:spcBef>
                        <a:spcAft>
                          <a:spcPts val="0"/>
                        </a:spcAft>
                      </a:pPr>
                      <a:r>
                        <a:rPr lang="zh-TW" altLang="en-US" sz="1800">
                          <a:solidFill>
                            <a:schemeClr val="bg1"/>
                          </a:solidFill>
                          <a:effectLst/>
                          <a:latin typeface="calibri" panose="020F0502020204030204" pitchFamily="34" charset="0"/>
                        </a:rPr>
                        <a:t>範例</a:t>
                      </a:r>
                      <a:endParaRPr lang="zh-TW" altLang="en-US" sz="180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469825364"/>
                  </a:ext>
                </a:extLst>
              </a:tr>
              <a:tr h="431015">
                <a:tc>
                  <a:txBody>
                    <a:bodyPr/>
                    <a:lstStyle/>
                    <a:p>
                      <a:pPr marL="0" marR="0">
                        <a:spcBef>
                          <a:spcPts val="0"/>
                        </a:spcBef>
                        <a:spcAft>
                          <a:spcPts val="0"/>
                        </a:spcAft>
                      </a:pPr>
                      <a:r>
                        <a:rPr lang="zh-TW" altLang="en-US" sz="1800" dirty="0">
                          <a:effectLst/>
                          <a:latin typeface="calibri" panose="020F0502020204030204" pitchFamily="34" charset="0"/>
                        </a:rPr>
                        <a:t>驗證</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Authentication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欺騙</a:t>
                      </a:r>
                      <a:endParaRPr lang="en-US" altLang="zh-TW" sz="1800" b="0"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S</a:t>
                      </a:r>
                      <a:r>
                        <a:rPr lang="en-US" altLang="zh-TW" sz="1800" b="0" i="0" kern="1200" dirty="0">
                          <a:solidFill>
                            <a:schemeClr val="tx1"/>
                          </a:solidFill>
                          <a:effectLst/>
                          <a:latin typeface="+mn-lt"/>
                          <a:ea typeface="+mn-ea"/>
                          <a:cs typeface="+mn-cs"/>
                        </a:rPr>
                        <a:t>poofing</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冒充某物或他人。</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a:effectLst/>
                          <a:latin typeface="calibri" panose="020F0502020204030204" pitchFamily="34" charset="0"/>
                        </a:rPr>
                        <a:t>冒充 </a:t>
                      </a:r>
                      <a:r>
                        <a:rPr lang="en-US" sz="1800">
                          <a:effectLst/>
                          <a:latin typeface="calibri" panose="020F0502020204030204" pitchFamily="34" charset="0"/>
                        </a:rPr>
                        <a:t>billg、microsoft.com </a:t>
                      </a:r>
                      <a:r>
                        <a:rPr lang="zh-TW" altLang="en-US" sz="1800">
                          <a:effectLst/>
                          <a:latin typeface="calibri" panose="020F0502020204030204" pitchFamily="34" charset="0"/>
                        </a:rPr>
                        <a:t>或 </a:t>
                      </a:r>
                      <a:r>
                        <a:rPr lang="en-US" sz="1800">
                          <a:effectLst/>
                          <a:latin typeface="calibri" panose="020F0502020204030204" pitchFamily="34" charset="0"/>
                        </a:rPr>
                        <a:t>ntdll.dll </a:t>
                      </a:r>
                      <a:r>
                        <a:rPr lang="zh-TW" altLang="en-US" sz="1800">
                          <a:effectLst/>
                          <a:latin typeface="calibri" panose="020F0502020204030204" pitchFamily="34" charset="0"/>
                        </a:rPr>
                        <a:t>中的任何一個</a:t>
                      </a:r>
                      <a:endParaRPr lang="zh-TW" altLang="en-US" sz="180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70546587"/>
                  </a:ext>
                </a:extLst>
              </a:tr>
              <a:tr h="642845">
                <a:tc>
                  <a:txBody>
                    <a:bodyPr/>
                    <a:lstStyle/>
                    <a:p>
                      <a:pPr marL="0" marR="0">
                        <a:spcBef>
                          <a:spcPts val="0"/>
                        </a:spcBef>
                        <a:spcAft>
                          <a:spcPts val="0"/>
                        </a:spcAft>
                      </a:pPr>
                      <a:r>
                        <a:rPr lang="zh-TW" altLang="en-US" sz="1800" b="0" i="0" kern="1200" dirty="0">
                          <a:solidFill>
                            <a:schemeClr val="tx1"/>
                          </a:solidFill>
                          <a:effectLst/>
                          <a:latin typeface="+mn-lt"/>
                          <a:ea typeface="+mn-ea"/>
                          <a:cs typeface="+mn-cs"/>
                        </a:rPr>
                        <a:t>完整性</a:t>
                      </a:r>
                      <a:endParaRPr lang="en-US" altLang="zh-TW" sz="1800" b="0" i="0" kern="1200" dirty="0">
                        <a:solidFill>
                          <a:schemeClr val="tx1"/>
                        </a:solidFill>
                        <a:effectLst/>
                        <a:latin typeface="+mn-lt"/>
                        <a:ea typeface="+mn-ea"/>
                        <a:cs typeface="+mn-cs"/>
                      </a:endParaRPr>
                    </a:p>
                    <a:p>
                      <a:pPr marL="0" marR="0">
                        <a:spcBef>
                          <a:spcPts val="0"/>
                        </a:spcBef>
                        <a:spcAft>
                          <a:spcPts val="0"/>
                        </a:spcAft>
                      </a:pPr>
                      <a:r>
                        <a:rPr lang="en-US" altLang="zh-TW" sz="1800" b="0" i="0" kern="1200" dirty="0">
                          <a:solidFill>
                            <a:schemeClr val="tx1"/>
                          </a:solidFill>
                          <a:effectLst/>
                          <a:latin typeface="+mn-lt"/>
                          <a:ea typeface="+mn-ea"/>
                          <a:cs typeface="+mn-cs"/>
                        </a:rPr>
                        <a:t>Integrity</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篡改</a:t>
                      </a:r>
                      <a:r>
                        <a:rPr lang="en-US" altLang="zh-TW" sz="1800" dirty="0">
                          <a:effectLst/>
                          <a:latin typeface="calibri" panose="020F0502020204030204" pitchFamily="34" charset="0"/>
                        </a:rPr>
                        <a:t>_</a:t>
                      </a:r>
                    </a:p>
                    <a:p>
                      <a:pPr marL="0" marR="0">
                        <a:spcBef>
                          <a:spcPts val="0"/>
                        </a:spcBef>
                        <a:spcAft>
                          <a:spcPts val="0"/>
                        </a:spcAft>
                      </a:pPr>
                      <a:r>
                        <a:rPr lang="en-US" altLang="zh-TW" sz="1800" b="1" i="0" kern="1200" dirty="0">
                          <a:solidFill>
                            <a:schemeClr val="tx1"/>
                          </a:solidFill>
                          <a:effectLst/>
                          <a:latin typeface="+mn-lt"/>
                          <a:ea typeface="+mn-ea"/>
                          <a:cs typeface="+mn-cs"/>
                        </a:rPr>
                        <a:t>T</a:t>
                      </a:r>
                      <a:r>
                        <a:rPr lang="en-US" altLang="zh-TW" sz="1800" b="0" i="0" kern="1200" dirty="0">
                          <a:solidFill>
                            <a:schemeClr val="tx1"/>
                          </a:solidFill>
                          <a:effectLst/>
                          <a:latin typeface="+mn-lt"/>
                          <a:ea typeface="+mn-ea"/>
                          <a:cs typeface="+mn-cs"/>
                        </a:rPr>
                        <a:t>ampering</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修改數據或代碼</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修改磁盤或 </a:t>
                      </a:r>
                      <a:r>
                        <a:rPr lang="en-US" altLang="zh-TW" sz="1800" dirty="0">
                          <a:effectLst/>
                          <a:latin typeface="calibri" panose="020F0502020204030204" pitchFamily="34" charset="0"/>
                        </a:rPr>
                        <a:t>DVD </a:t>
                      </a:r>
                      <a:r>
                        <a:rPr lang="zh-TW" altLang="en-US" sz="1800" dirty="0">
                          <a:effectLst/>
                          <a:latin typeface="calibri" panose="020F0502020204030204" pitchFamily="34" charset="0"/>
                        </a:rPr>
                        <a:t>上的 </a:t>
                      </a:r>
                      <a:r>
                        <a:rPr lang="en-US" altLang="zh-TW" sz="1800" dirty="0">
                          <a:effectLst/>
                          <a:latin typeface="calibri" panose="020F0502020204030204" pitchFamily="34" charset="0"/>
                        </a:rPr>
                        <a:t>DLL</a:t>
                      </a:r>
                      <a:r>
                        <a:rPr lang="zh-TW" altLang="en-US" sz="1800" dirty="0">
                          <a:effectLst/>
                          <a:latin typeface="calibri" panose="020F0502020204030204" pitchFamily="34" charset="0"/>
                        </a:rPr>
                        <a:t>，或在數據包穿越 </a:t>
                      </a:r>
                      <a:r>
                        <a:rPr lang="en-US" altLang="zh-TW" sz="1800" dirty="0">
                          <a:effectLst/>
                          <a:latin typeface="calibri" panose="020F0502020204030204" pitchFamily="34" charset="0"/>
                        </a:rPr>
                        <a:t>LAN </a:t>
                      </a:r>
                      <a:r>
                        <a:rPr lang="zh-TW" altLang="en-US" sz="1800" dirty="0">
                          <a:effectLst/>
                          <a:latin typeface="calibri" panose="020F0502020204030204" pitchFamily="34" charset="0"/>
                        </a:rPr>
                        <a:t>時修改數據包。</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0864055"/>
                  </a:ext>
                </a:extLst>
              </a:tr>
              <a:tr h="624139">
                <a:tc>
                  <a:txBody>
                    <a:bodyPr/>
                    <a:lstStyle/>
                    <a:p>
                      <a:pPr marL="0" marR="0">
                        <a:spcBef>
                          <a:spcPts val="0"/>
                        </a:spcBef>
                        <a:spcAft>
                          <a:spcPts val="0"/>
                        </a:spcAft>
                      </a:pPr>
                      <a:r>
                        <a:rPr lang="zh-TW" altLang="en-US" sz="1800" dirty="0">
                          <a:effectLst/>
                          <a:latin typeface="calibri" panose="020F0502020204030204" pitchFamily="34" charset="0"/>
                        </a:rPr>
                        <a:t>不可否認性</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Non-repudiation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否認</a:t>
                      </a:r>
                      <a:r>
                        <a:rPr lang="en-US" altLang="zh-TW" sz="1800" dirty="0">
                          <a:effectLst/>
                          <a:latin typeface="calibri" panose="020F0502020204030204" pitchFamily="34" charset="0"/>
                        </a:rPr>
                        <a:t>_</a:t>
                      </a:r>
                    </a:p>
                    <a:p>
                      <a:pPr marL="0" marR="0">
                        <a:spcBef>
                          <a:spcPts val="0"/>
                        </a:spcBef>
                        <a:spcAft>
                          <a:spcPts val="0"/>
                        </a:spcAft>
                      </a:pPr>
                      <a:r>
                        <a:rPr lang="en-US" altLang="zh-TW" sz="1800" b="1" i="0" kern="1200" dirty="0">
                          <a:solidFill>
                            <a:schemeClr val="tx1"/>
                          </a:solidFill>
                          <a:effectLst/>
                          <a:latin typeface="+mn-lt"/>
                          <a:ea typeface="+mn-ea"/>
                          <a:cs typeface="+mn-cs"/>
                        </a:rPr>
                        <a:t>R</a:t>
                      </a:r>
                      <a:r>
                        <a:rPr lang="en-US" altLang="zh-TW" sz="1800" b="0" i="0" kern="1200" dirty="0">
                          <a:solidFill>
                            <a:schemeClr val="tx1"/>
                          </a:solidFill>
                          <a:effectLst/>
                          <a:latin typeface="+mn-lt"/>
                          <a:ea typeface="+mn-ea"/>
                          <a:cs typeface="+mn-cs"/>
                        </a:rPr>
                        <a:t>epudiation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聲稱沒有採取任何行動。</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“我沒有發送那封電子郵件，”</a:t>
                      </a:r>
                      <a:endParaRPr lang="en-US" altLang="zh-TW" sz="1800" dirty="0">
                        <a:effectLst/>
                        <a:latin typeface="calibri" panose="020F0502020204030204" pitchFamily="34" charset="0"/>
                      </a:endParaRPr>
                    </a:p>
                    <a:p>
                      <a:pPr marL="0" marR="0">
                        <a:spcBef>
                          <a:spcPts val="0"/>
                        </a:spcBef>
                        <a:spcAft>
                          <a:spcPts val="0"/>
                        </a:spcAft>
                      </a:pPr>
                      <a:r>
                        <a:rPr lang="zh-TW" altLang="en-US" sz="1800" dirty="0">
                          <a:effectLst/>
                          <a:latin typeface="calibri" panose="020F0502020204030204" pitchFamily="34" charset="0"/>
                        </a:rPr>
                        <a:t>“我沒有修改那個文件，”</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8096699"/>
                  </a:ext>
                </a:extLst>
              </a:tr>
              <a:tr h="642845">
                <a:tc>
                  <a:txBody>
                    <a:bodyPr/>
                    <a:lstStyle/>
                    <a:p>
                      <a:pPr marL="0" marR="0">
                        <a:spcBef>
                          <a:spcPts val="0"/>
                        </a:spcBef>
                        <a:spcAft>
                          <a:spcPts val="0"/>
                        </a:spcAft>
                      </a:pPr>
                      <a:r>
                        <a:rPr lang="zh-TW" altLang="en-US" sz="1800" dirty="0">
                          <a:effectLst/>
                          <a:latin typeface="calibri" panose="020F0502020204030204" pitchFamily="34" charset="0"/>
                        </a:rPr>
                        <a:t>保密</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Confidentiality</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信息</a:t>
                      </a:r>
                      <a:r>
                        <a:rPr lang="zh-TW" altLang="en-US" sz="1800" dirty="0">
                          <a:effectLst/>
                          <a:latin typeface="calibri" panose="020F0502020204030204" pitchFamily="34" charset="0"/>
                        </a:rPr>
                        <a:t>披露</a:t>
                      </a:r>
                      <a:endParaRPr lang="en-US" altLang="zh-TW" sz="1800"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I</a:t>
                      </a:r>
                      <a:r>
                        <a:rPr lang="en-US" altLang="zh-TW" sz="1800" b="0" i="0" kern="1200" dirty="0">
                          <a:solidFill>
                            <a:schemeClr val="tx1"/>
                          </a:solidFill>
                          <a:effectLst/>
                          <a:latin typeface="+mn-lt"/>
                          <a:ea typeface="+mn-ea"/>
                          <a:cs typeface="+mn-cs"/>
                        </a:rPr>
                        <a:t>nformation Disclosure</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a:effectLst/>
                          <a:latin typeface="calibri" panose="020F0502020204030204" pitchFamily="34" charset="0"/>
                        </a:rPr>
                        <a:t>向未經授權查看信息的人公開信息</a:t>
                      </a:r>
                      <a:endParaRPr lang="zh-TW" altLang="en-US" sz="180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允許某人閱讀 </a:t>
                      </a:r>
                      <a:r>
                        <a:rPr lang="en-US" altLang="zh-TW" sz="1800" dirty="0">
                          <a:effectLst/>
                          <a:latin typeface="calibri" panose="020F0502020204030204" pitchFamily="34" charset="0"/>
                        </a:rPr>
                        <a:t>Windows </a:t>
                      </a:r>
                      <a:r>
                        <a:rPr lang="zh-TW" altLang="en-US" sz="1800" dirty="0">
                          <a:effectLst/>
                          <a:latin typeface="calibri" panose="020F0502020204030204" pitchFamily="34" charset="0"/>
                        </a:rPr>
                        <a:t>源代碼；將客戶列表發佈到網站。</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84463813"/>
                  </a:ext>
                </a:extLst>
              </a:tr>
              <a:tr h="626925">
                <a:tc>
                  <a:txBody>
                    <a:bodyPr/>
                    <a:lstStyle/>
                    <a:p>
                      <a:pPr marL="0" marR="0">
                        <a:spcBef>
                          <a:spcPts val="0"/>
                        </a:spcBef>
                        <a:spcAft>
                          <a:spcPts val="0"/>
                        </a:spcAft>
                      </a:pPr>
                      <a:r>
                        <a:rPr lang="zh-TW" altLang="en-US" sz="1800" dirty="0">
                          <a:effectLst/>
                          <a:latin typeface="calibri" panose="020F0502020204030204" pitchFamily="34" charset="0"/>
                        </a:rPr>
                        <a:t>可用性</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Availability</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拒絕</a:t>
                      </a:r>
                      <a:r>
                        <a:rPr lang="zh-TW" altLang="en-US" sz="1800" dirty="0">
                          <a:effectLst/>
                          <a:latin typeface="calibri" panose="020F0502020204030204" pitchFamily="34" charset="0"/>
                        </a:rPr>
                        <a:t>服務</a:t>
                      </a:r>
                      <a:endParaRPr lang="en-US" altLang="zh-TW" sz="1800"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D</a:t>
                      </a:r>
                      <a:r>
                        <a:rPr lang="en-US" altLang="zh-TW" sz="1800" b="0" i="0" kern="1200" dirty="0">
                          <a:solidFill>
                            <a:schemeClr val="tx1"/>
                          </a:solidFill>
                          <a:effectLst/>
                          <a:latin typeface="+mn-lt"/>
                          <a:ea typeface="+mn-ea"/>
                          <a:cs typeface="+mn-cs"/>
                        </a:rPr>
                        <a:t>enial of Service</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拒絕或降低向用戶提供的服務</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使 </a:t>
                      </a:r>
                      <a:r>
                        <a:rPr lang="en-US" altLang="zh-TW" sz="1800" dirty="0">
                          <a:effectLst/>
                          <a:latin typeface="calibri" panose="020F0502020204030204" pitchFamily="34" charset="0"/>
                        </a:rPr>
                        <a:t>Windows </a:t>
                      </a:r>
                      <a:r>
                        <a:rPr lang="zh-TW" altLang="en-US" sz="1800" dirty="0">
                          <a:effectLst/>
                          <a:latin typeface="calibri" panose="020F0502020204030204" pitchFamily="34" charset="0"/>
                        </a:rPr>
                        <a:t>或網站崩潰、發送數據包並佔用數秒的 </a:t>
                      </a:r>
                      <a:r>
                        <a:rPr lang="en-US" altLang="zh-TW" sz="1800" dirty="0">
                          <a:effectLst/>
                          <a:latin typeface="calibri" panose="020F0502020204030204" pitchFamily="34" charset="0"/>
                        </a:rPr>
                        <a:t>CPU </a:t>
                      </a:r>
                      <a:r>
                        <a:rPr lang="zh-TW" altLang="en-US" sz="1800" dirty="0">
                          <a:effectLst/>
                          <a:latin typeface="calibri" panose="020F0502020204030204" pitchFamily="34" charset="0"/>
                        </a:rPr>
                        <a:t>時間，或者將數據包路由到黑洞。</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14006681"/>
                  </a:ext>
                </a:extLst>
              </a:tr>
              <a:tr h="642845">
                <a:tc>
                  <a:txBody>
                    <a:bodyPr/>
                    <a:lstStyle/>
                    <a:p>
                      <a:pPr marL="0" marR="0">
                        <a:spcBef>
                          <a:spcPts val="0"/>
                        </a:spcBef>
                        <a:spcAft>
                          <a:spcPts val="0"/>
                        </a:spcAft>
                      </a:pPr>
                      <a:r>
                        <a:rPr lang="zh-TW" altLang="en-US" sz="1800" dirty="0">
                          <a:effectLst/>
                          <a:latin typeface="calibri" panose="020F0502020204030204" pitchFamily="34" charset="0"/>
                        </a:rPr>
                        <a:t>授權</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Authorization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特權</a:t>
                      </a:r>
                      <a:r>
                        <a:rPr lang="zh-TW" altLang="en-US" sz="1800" b="1" dirty="0">
                          <a:effectLst/>
                          <a:latin typeface="calibri" panose="020F0502020204030204" pitchFamily="34" charset="0"/>
                        </a:rPr>
                        <a:t>提升</a:t>
                      </a:r>
                      <a:endParaRPr lang="en-US" altLang="zh-TW" sz="1800" b="1"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E</a:t>
                      </a:r>
                      <a:r>
                        <a:rPr lang="en-US" altLang="zh-TW" sz="1800" b="0" i="0" kern="1200" dirty="0">
                          <a:solidFill>
                            <a:schemeClr val="tx1"/>
                          </a:solidFill>
                          <a:effectLst/>
                          <a:latin typeface="+mn-lt"/>
                          <a:ea typeface="+mn-ea"/>
                          <a:cs typeface="+mn-cs"/>
                        </a:rPr>
                        <a:t>levation of Privilege</a:t>
                      </a:r>
                      <a:endParaRPr lang="zh-TW" altLang="en-US" sz="1800" dirty="0">
                        <a:effectLst/>
                      </a:endParaRPr>
                    </a:p>
                  </a:txBody>
                  <a:tcPr marL="52957" marR="529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a:effectLst/>
                          <a:latin typeface="calibri" panose="020F0502020204030204" pitchFamily="34" charset="0"/>
                        </a:rPr>
                        <a:t>未經適當授權就獲得能力</a:t>
                      </a:r>
                      <a:endParaRPr lang="zh-TW" altLang="en-US" sz="180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允許遠程互聯網用戶運行命令是一個典型的例子，但從受限用戶到管理員也是 </a:t>
                      </a:r>
                      <a:r>
                        <a:rPr lang="en-US" altLang="zh-TW" sz="1800" dirty="0" err="1">
                          <a:effectLst/>
                          <a:latin typeface="calibri" panose="020F0502020204030204" pitchFamily="34" charset="0"/>
                        </a:rPr>
                        <a:t>EoP</a:t>
                      </a:r>
                      <a:r>
                        <a:rPr lang="zh-TW" altLang="en-US" sz="1800" dirty="0">
                          <a:effectLst/>
                          <a:latin typeface="calibri" panose="020F0502020204030204" pitchFamily="34" charset="0"/>
                        </a:rPr>
                        <a:t>。</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24978527"/>
                  </a:ext>
                </a:extLst>
              </a:tr>
            </a:tbl>
          </a:graphicData>
        </a:graphic>
      </p:graphicFrame>
      <p:sp>
        <p:nvSpPr>
          <p:cNvPr id="10" name="矩形 9"/>
          <p:cNvSpPr/>
          <p:nvPr/>
        </p:nvSpPr>
        <p:spPr>
          <a:xfrm>
            <a:off x="7621286" y="616251"/>
            <a:ext cx="3801490" cy="369332"/>
          </a:xfrm>
          <a:prstGeom prst="rect">
            <a:avLst/>
          </a:prstGeom>
        </p:spPr>
        <p:txBody>
          <a:bodyPr wrap="none">
            <a:spAutoFit/>
          </a:bodyPr>
          <a:lstStyle/>
          <a:p>
            <a:r>
              <a:rPr lang="en-US" altLang="zh-TW" dirty="0"/>
              <a:t>https://zh.wikipedia.org/zh-tw/STRIDE</a:t>
            </a:r>
            <a:endParaRPr lang="zh-TW" altLang="en-US" dirty="0"/>
          </a:p>
        </p:txBody>
      </p:sp>
    </p:spTree>
    <p:extLst>
      <p:ext uri="{BB962C8B-B14F-4D97-AF65-F5344CB8AC3E}">
        <p14:creationId xmlns:p14="http://schemas.microsoft.com/office/powerpoint/2010/main" val="32373273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221302272"/>
              </p:ext>
            </p:extLst>
          </p:nvPr>
        </p:nvGraphicFramePr>
        <p:xfrm>
          <a:off x="7032383" y="3770707"/>
          <a:ext cx="4630281" cy="1981200"/>
        </p:xfrm>
        <a:graphic>
          <a:graphicData uri="http://schemas.openxmlformats.org/drawingml/2006/table">
            <a:tbl>
              <a:tblPr/>
              <a:tblGrid>
                <a:gridCol w="1741065">
                  <a:extLst>
                    <a:ext uri="{9D8B030D-6E8A-4147-A177-3AD203B41FA5}">
                      <a16:colId xmlns:a16="http://schemas.microsoft.com/office/drawing/2014/main" val="2340207979"/>
                    </a:ext>
                  </a:extLst>
                </a:gridCol>
                <a:gridCol w="2889216">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T1136.001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Local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T1136.002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Domain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hlinkClick r:id="rId6"/>
                        </a:rPr>
                        <a:t>T1136.003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Cloud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bl>
          </a:graphicData>
        </a:graphic>
      </p:graphicFrame>
      <p:sp>
        <p:nvSpPr>
          <p:cNvPr id="4" name="矩形 3"/>
          <p:cNvSpPr/>
          <p:nvPr/>
        </p:nvSpPr>
        <p:spPr>
          <a:xfrm>
            <a:off x="0" y="136525"/>
            <a:ext cx="11808617" cy="584775"/>
          </a:xfrm>
          <a:prstGeom prst="rect">
            <a:avLst/>
          </a:prstGeom>
        </p:spPr>
        <p:txBody>
          <a:bodyPr wrap="none">
            <a:spAutoFit/>
          </a:bodyPr>
          <a:lstStyle/>
          <a:p>
            <a:r>
              <a:rPr lang="en-US" altLang="zh-TW" sz="3200" dirty="0" smtClean="0"/>
              <a:t>5</a:t>
            </a:r>
            <a:r>
              <a:rPr lang="en-US" altLang="zh-TW" sz="3200" dirty="0" smtClean="0"/>
              <a:t>.</a:t>
            </a:r>
            <a:r>
              <a:rPr lang="zh-TW" altLang="en-US" sz="3200" dirty="0" smtClean="0"/>
              <a:t>持</a:t>
            </a:r>
            <a:r>
              <a:rPr lang="zh-TW" altLang="en-US" sz="3200" dirty="0"/>
              <a:t>續</a:t>
            </a:r>
            <a:r>
              <a:rPr lang="en-US" altLang="zh-TW" sz="3200" dirty="0" smtClean="0"/>
              <a:t>Persistence</a:t>
            </a:r>
            <a:r>
              <a:rPr lang="zh-TW" altLang="en-US" sz="3200" dirty="0" smtClean="0"/>
              <a:t> </a:t>
            </a:r>
            <a:r>
              <a:rPr lang="zh-TW" altLang="en-US" sz="3200" dirty="0" smtClean="0"/>
              <a:t>戰術</a:t>
            </a:r>
            <a:r>
              <a:rPr lang="en-US" altLang="zh-TW" sz="3200" dirty="0" smtClean="0"/>
              <a:t>| </a:t>
            </a:r>
            <a:r>
              <a:rPr lang="en-US" altLang="zh-TW" sz="3200" dirty="0" smtClean="0"/>
              <a:t>7.</a:t>
            </a:r>
            <a:r>
              <a:rPr lang="zh-TW" altLang="en-US" sz="3200" b="1" dirty="0">
                <a:solidFill>
                  <a:srgbClr val="FF0000"/>
                </a:solidFill>
              </a:rPr>
              <a:t>建立帳戶 </a:t>
            </a:r>
            <a:r>
              <a:rPr lang="en-US" altLang="zh-TW" sz="3200" b="1" dirty="0" smtClean="0">
                <a:solidFill>
                  <a:srgbClr val="FF0000"/>
                </a:solidFill>
              </a:rPr>
              <a:t>Create Account </a:t>
            </a:r>
            <a:r>
              <a:rPr lang="en-US" altLang="zh-TW" sz="3200" dirty="0" smtClean="0"/>
              <a:t>(3)</a:t>
            </a:r>
            <a:r>
              <a:rPr lang="zh-TW" altLang="en-US" sz="3200" dirty="0" smtClean="0"/>
              <a:t>技術</a:t>
            </a:r>
            <a:endParaRPr lang="en-US" altLang="zh-TW" sz="3200" dirty="0"/>
          </a:p>
        </p:txBody>
      </p:sp>
      <p:sp>
        <p:nvSpPr>
          <p:cNvPr id="5" name="矩形 4"/>
          <p:cNvSpPr/>
          <p:nvPr/>
        </p:nvSpPr>
        <p:spPr>
          <a:xfrm>
            <a:off x="166643" y="889843"/>
            <a:ext cx="6096000" cy="5632311"/>
          </a:xfrm>
          <a:prstGeom prst="rect">
            <a:avLst/>
          </a:prstGeom>
        </p:spPr>
        <p:txBody>
          <a:bodyPr>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會建立一個帳戶來維持對受害者係統的存取。透過足夠的存取級別，建立此類帳戶可用於建立不需要在系統上部署持久遠端存取工具的輔助憑證存取</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帳戶</a:t>
            </a:r>
            <a:r>
              <a:rPr lang="zh-TW" altLang="en-US" dirty="0"/>
              <a:t>可以在本機系統或網域或雲端租用戶內建立。在雲端環境中</a:t>
            </a:r>
            <a:r>
              <a:rPr lang="zh-TW" altLang="en-US" dirty="0" smtClean="0"/>
              <a:t>，</a:t>
            </a:r>
            <a:r>
              <a:rPr lang="en-US" altLang="zh-TW" dirty="0"/>
              <a:t> Adversaries</a:t>
            </a:r>
            <a:r>
              <a:rPr lang="zh-TW" altLang="en-US" dirty="0" smtClean="0"/>
              <a:t>可能</a:t>
            </a:r>
            <a:r>
              <a:rPr lang="zh-TW" altLang="en-US" dirty="0"/>
              <a:t>會建立只能存取特定服務的帳戶，這可以減少偵測到的機會</a:t>
            </a:r>
            <a:r>
              <a:rPr lang="zh-TW" altLang="en-US" dirty="0" smtClean="0"/>
              <a:t>。</a:t>
            </a:r>
            <a:endParaRPr lang="en-US" altLang="zh-TW" dirty="0"/>
          </a:p>
          <a:p>
            <a:pPr marL="285750" indent="-285750">
              <a:buFont typeface="Wingdings" panose="05000000000000000000" pitchFamily="2" charset="2"/>
              <a:buChar char="n"/>
            </a:pPr>
            <a:r>
              <a:rPr lang="en-US" altLang="zh-TW" dirty="0" smtClean="0"/>
              <a:t>Adversaries </a:t>
            </a:r>
            <a:r>
              <a:rPr lang="en-US" altLang="zh-TW" dirty="0"/>
              <a:t>may create an account to maintain access to victim systems. With a sufficient level of access, creating such accounts may be used to establish secondary credentialed access that do not require persistent remote access tools to be deployed on the </a:t>
            </a:r>
            <a:r>
              <a:rPr lang="en-US" altLang="zh-TW" dirty="0" smtClean="0"/>
              <a:t>system.</a:t>
            </a:r>
          </a:p>
          <a:p>
            <a:pPr marL="285750" indent="-285750">
              <a:buFont typeface="Wingdings" panose="05000000000000000000" pitchFamily="2" charset="2"/>
              <a:buChar char="n"/>
            </a:pPr>
            <a:r>
              <a:rPr lang="en-US" altLang="zh-TW" dirty="0" smtClean="0"/>
              <a:t>Accounts </a:t>
            </a:r>
            <a:r>
              <a:rPr lang="en-US" altLang="zh-TW" dirty="0"/>
              <a:t>may be created on the local system or within a domain or cloud tenant. In cloud environments, adversaries may create accounts that only have access to specific services, which can reduce the chance of detection.</a:t>
            </a:r>
          </a:p>
          <a:p>
            <a:pPr marL="285750" indent="-285750">
              <a:buFont typeface="Wingdings" panose="05000000000000000000" pitchFamily="2" charset="2"/>
              <a:buChar char="n"/>
            </a:pPr>
            <a:endParaRPr lang="zh-TW" altLang="en-US" dirty="0"/>
          </a:p>
          <a:p>
            <a:pPr marL="285750" indent="-285750">
              <a:buFont typeface="Wingdings" panose="05000000000000000000" pitchFamily="2" charset="2"/>
              <a:buChar char="n"/>
            </a:pPr>
            <a:endParaRPr lang="zh-TW" altLang="en-US" dirty="0"/>
          </a:p>
        </p:txBody>
      </p:sp>
      <p:sp>
        <p:nvSpPr>
          <p:cNvPr id="6" name="矩形 5"/>
          <p:cNvSpPr/>
          <p:nvPr/>
        </p:nvSpPr>
        <p:spPr>
          <a:xfrm>
            <a:off x="7013475" y="1400827"/>
            <a:ext cx="4649189" cy="2369880"/>
          </a:xfrm>
          <a:prstGeom prst="rect">
            <a:avLst/>
          </a:prstGeom>
          <a:solidFill>
            <a:srgbClr val="DAEAEC"/>
          </a:solidFill>
        </p:spPr>
        <p:txBody>
          <a:bodyPr wrap="square">
            <a:spAutoFit/>
          </a:bodyPr>
          <a:lstStyle/>
          <a:p>
            <a:r>
              <a:rPr lang="en-US" altLang="zh-TW" sz="1400" b="1" dirty="0" smtClean="0">
                <a:latin typeface="Roboto-Regular"/>
              </a:rPr>
              <a:t>ID</a:t>
            </a:r>
            <a:r>
              <a:rPr lang="en-US" altLang="zh-TW" sz="1400" b="1" dirty="0">
                <a:latin typeface="Roboto-Regular"/>
              </a:rPr>
              <a:t>: T1136</a:t>
            </a:r>
          </a:p>
          <a:p>
            <a:r>
              <a:rPr lang="en-US" altLang="zh-TW" sz="1400" b="1" dirty="0" smtClean="0">
                <a:latin typeface="Roboto-Regular"/>
              </a:rPr>
              <a:t>Sub-techniques</a:t>
            </a:r>
            <a:r>
              <a:rPr lang="zh-TW" altLang="en-US" sz="1400" b="1" dirty="0" smtClean="0">
                <a:latin typeface="Roboto-Regular"/>
              </a:rPr>
              <a:t> </a:t>
            </a:r>
            <a:r>
              <a:rPr lang="en-US" altLang="zh-TW" sz="1400" b="1" dirty="0" smtClean="0">
                <a:latin typeface="Roboto-Regular"/>
              </a:rPr>
              <a:t>: </a:t>
            </a:r>
            <a:r>
              <a:rPr lang="en-US" altLang="zh-TW" dirty="0"/>
              <a:t> </a:t>
            </a:r>
            <a:r>
              <a:rPr lang="en-US" altLang="zh-TW" sz="1400" dirty="0">
                <a:hlinkClick r:id="rId2"/>
              </a:rPr>
              <a:t>T1136.001</a:t>
            </a:r>
            <a:r>
              <a:rPr lang="en-US" altLang="zh-TW" sz="1400" dirty="0"/>
              <a:t>, </a:t>
            </a:r>
            <a:r>
              <a:rPr lang="en-US" altLang="zh-TW" sz="1400" dirty="0">
                <a:hlinkClick r:id="rId4"/>
              </a:rPr>
              <a:t>T1136.002</a:t>
            </a:r>
            <a:r>
              <a:rPr lang="en-US" altLang="zh-TW" sz="1400" dirty="0"/>
              <a:t>, </a:t>
            </a:r>
            <a:r>
              <a:rPr lang="en-US" altLang="zh-TW" sz="1400" dirty="0">
                <a:hlinkClick r:id="rId6"/>
              </a:rPr>
              <a:t>T1136.003</a:t>
            </a:r>
            <a:endParaRPr lang="en-US" altLang="zh-TW" sz="1400" b="1" dirty="0">
              <a:latin typeface="Roboto-Regular"/>
            </a:endParaRPr>
          </a:p>
          <a:p>
            <a:r>
              <a:rPr lang="en-US" altLang="zh-TW" sz="1400" b="1" dirty="0" smtClean="0">
                <a:latin typeface="Roboto-Regular"/>
              </a:rPr>
              <a:t>Tactic</a:t>
            </a:r>
            <a:r>
              <a:rPr lang="zh-TW" altLang="en-US" sz="1400" b="1" dirty="0" smtClean="0">
                <a:latin typeface="Roboto-Regular"/>
              </a:rPr>
              <a:t> </a:t>
            </a:r>
            <a:r>
              <a:rPr lang="en-US" altLang="zh-TW" sz="1400" b="1" dirty="0" smtClean="0">
                <a:latin typeface="Roboto-Regular"/>
              </a:rPr>
              <a:t>: </a:t>
            </a:r>
            <a:r>
              <a:rPr lang="en-US" altLang="zh-TW" sz="1400" dirty="0">
                <a:hlinkClick r:id="rId8"/>
              </a:rPr>
              <a:t>Persistence</a:t>
            </a:r>
            <a:r>
              <a:rPr lang="en-US" altLang="zh-TW" dirty="0">
                <a:hlinkClick r:id="rId8"/>
              </a:rPr>
              <a:t> </a:t>
            </a:r>
            <a:endParaRPr lang="en-US" altLang="zh-TW" dirty="0" smtClean="0"/>
          </a:p>
          <a:p>
            <a:r>
              <a:rPr lang="en-US" altLang="zh-TW" sz="1400" b="1" dirty="0" smtClean="0">
                <a:latin typeface="Roboto-Regular"/>
              </a:rPr>
              <a:t>Platforms</a:t>
            </a:r>
            <a:r>
              <a:rPr lang="en-US" altLang="zh-TW" sz="1400" b="1" dirty="0">
                <a:latin typeface="Roboto-Regular"/>
              </a:rPr>
              <a:t>: Azure AD, Google Workspace, IaaS, Linux, Network, Office 365, Windows, </a:t>
            </a:r>
            <a:r>
              <a:rPr lang="en-US" altLang="zh-TW" sz="1400" b="1" dirty="0" err="1">
                <a:latin typeface="Roboto-Regular"/>
              </a:rPr>
              <a:t>macOS</a:t>
            </a:r>
            <a:endParaRPr lang="en-US" altLang="zh-TW" sz="1400" b="1" dirty="0">
              <a:latin typeface="Roboto-Regular"/>
            </a:endParaRPr>
          </a:p>
          <a:p>
            <a:r>
              <a:rPr lang="en-US" altLang="zh-TW" sz="1400" b="1" dirty="0" smtClean="0">
                <a:latin typeface="Roboto-Regular"/>
              </a:rPr>
              <a:t>Contributors</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Austin Clark, @c2defense; Microsoft Threat Intelligence Center (MSTIC); Praetorian</a:t>
            </a:r>
          </a:p>
          <a:p>
            <a:r>
              <a:rPr lang="en-US" altLang="zh-TW" sz="1400" b="1" dirty="0" smtClean="0">
                <a:latin typeface="Roboto-Regular"/>
              </a:rPr>
              <a:t>Version</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2.3</a:t>
            </a:r>
          </a:p>
          <a:p>
            <a:r>
              <a:rPr lang="en-US" altLang="zh-TW" sz="1400" b="1" dirty="0" smtClean="0">
                <a:latin typeface="Roboto-Regular"/>
              </a:rPr>
              <a:t>Created</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14 December 2017</a:t>
            </a:r>
          </a:p>
          <a:p>
            <a:r>
              <a:rPr lang="en-US" altLang="zh-TW" sz="1400" b="1" dirty="0">
                <a:latin typeface="Roboto-Regular"/>
              </a:rPr>
              <a:t>Last </a:t>
            </a:r>
            <a:r>
              <a:rPr lang="en-US" altLang="zh-TW" sz="1400" b="1" dirty="0" smtClean="0">
                <a:latin typeface="Roboto-Regular"/>
              </a:rPr>
              <a:t>Modified</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12 April 2023</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30</a:t>
            </a:fld>
            <a:endParaRPr lang="zh-TW" altLang="en-US"/>
          </a:p>
        </p:txBody>
      </p:sp>
    </p:spTree>
    <p:extLst>
      <p:ext uri="{BB962C8B-B14F-4D97-AF65-F5344CB8AC3E}">
        <p14:creationId xmlns:p14="http://schemas.microsoft.com/office/powerpoint/2010/main" val="13763969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930033447"/>
              </p:ext>
            </p:extLst>
          </p:nvPr>
        </p:nvGraphicFramePr>
        <p:xfrm>
          <a:off x="146223" y="910709"/>
          <a:ext cx="11804985" cy="4531623"/>
        </p:xfrm>
        <a:graphic>
          <a:graphicData uri="http://schemas.openxmlformats.org/drawingml/2006/table">
            <a:tbl>
              <a:tblPr/>
              <a:tblGrid>
                <a:gridCol w="938755">
                  <a:extLst>
                    <a:ext uri="{9D8B030D-6E8A-4147-A177-3AD203B41FA5}">
                      <a16:colId xmlns:a16="http://schemas.microsoft.com/office/drawing/2014/main" val="3772659884"/>
                    </a:ext>
                  </a:extLst>
                </a:gridCol>
                <a:gridCol w="1614155">
                  <a:extLst>
                    <a:ext uri="{9D8B030D-6E8A-4147-A177-3AD203B41FA5}">
                      <a16:colId xmlns:a16="http://schemas.microsoft.com/office/drawing/2014/main" val="2877839457"/>
                    </a:ext>
                  </a:extLst>
                </a:gridCol>
                <a:gridCol w="9252075">
                  <a:extLst>
                    <a:ext uri="{9D8B030D-6E8A-4147-A177-3AD203B41FA5}">
                      <a16:colId xmlns:a16="http://schemas.microsoft.com/office/drawing/2014/main" val="3645969166"/>
                    </a:ext>
                  </a:extLst>
                </a:gridCol>
              </a:tblGrid>
              <a:tr h="490658">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2451276">
                <a:tc>
                  <a:txBody>
                    <a:bodyPr/>
                    <a:lstStyle/>
                    <a:p>
                      <a:pPr fontAlgn="t"/>
                      <a:r>
                        <a:rPr lang="en-US" altLang="zh-TW" sz="1800" b="0" i="0" u="none" strike="noStrike" kern="1200" dirty="0" smtClean="0">
                          <a:solidFill>
                            <a:schemeClr val="tx1"/>
                          </a:solidFill>
                          <a:effectLst/>
                          <a:latin typeface="+mn-lt"/>
                          <a:ea typeface="+mn-ea"/>
                          <a:cs typeface="+mn-cs"/>
                          <a:hlinkClick r:id="rId2"/>
                        </a:rPr>
                        <a:t>C0025</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2016 Ukraine Electric Power Attack</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During the </a:t>
                      </a:r>
                      <a:r>
                        <a:rPr lang="en-US" altLang="zh-TW" sz="1800" b="0" i="0" u="none" strike="noStrike" kern="1200" dirty="0" smtClean="0">
                          <a:solidFill>
                            <a:schemeClr val="tx1"/>
                          </a:solidFill>
                          <a:effectLst/>
                          <a:latin typeface="+mn-lt"/>
                          <a:ea typeface="+mn-ea"/>
                          <a:cs typeface="+mn-cs"/>
                          <a:hlinkClick r:id="rId2"/>
                        </a:rPr>
                        <a:t>2016 Ukraine Electric Power Attack</a:t>
                      </a:r>
                      <a:r>
                        <a:rPr lang="en-US" altLang="zh-TW" sz="1800" b="0" i="0" kern="1200" dirty="0" smtClean="0">
                          <a:solidFill>
                            <a:schemeClr val="tx1"/>
                          </a:solidFill>
                          <a:effectLst/>
                          <a:latin typeface="+mn-lt"/>
                          <a:ea typeface="+mn-ea"/>
                          <a:cs typeface="+mn-cs"/>
                        </a:rPr>
                        <a:t>, </a:t>
                      </a:r>
                      <a:r>
                        <a:rPr lang="en-US" altLang="zh-TW" sz="1800" b="0" i="0" u="none" strike="noStrike" kern="1200" dirty="0" smtClean="0">
                          <a:solidFill>
                            <a:schemeClr val="tx1"/>
                          </a:solidFill>
                          <a:effectLst/>
                          <a:latin typeface="+mn-lt"/>
                          <a:ea typeface="+mn-ea"/>
                          <a:cs typeface="+mn-cs"/>
                          <a:hlinkClick r:id="rId3"/>
                        </a:rPr>
                        <a:t>Sandworm Team</a:t>
                      </a:r>
                      <a:r>
                        <a:rPr lang="en-US" altLang="zh-TW" sz="1800" b="0" i="0" kern="1200" dirty="0" smtClean="0">
                          <a:solidFill>
                            <a:schemeClr val="tx1"/>
                          </a:solidFill>
                          <a:effectLst/>
                          <a:latin typeface="+mn-lt"/>
                          <a:ea typeface="+mn-ea"/>
                          <a:cs typeface="+mn-cs"/>
                        </a:rPr>
                        <a:t> added a login to a SQL Server with</a:t>
                      </a:r>
                      <a:r>
                        <a:rPr lang="en-US" altLang="zh-TW" sz="1800" b="0" i="0" kern="1200" dirty="0" smtClean="0">
                          <a:solidFill>
                            <a:srgbClr val="FF0000"/>
                          </a:solidFill>
                          <a:effectLst/>
                          <a:latin typeface="+mn-lt"/>
                          <a:ea typeface="+mn-ea"/>
                          <a:cs typeface="+mn-cs"/>
                        </a:rPr>
                        <a:t> </a:t>
                      </a:r>
                      <a:r>
                        <a:rPr lang="en-US" altLang="zh-TW" dirty="0" err="1" smtClean="0">
                          <a:solidFill>
                            <a:srgbClr val="FF0000"/>
                          </a:solidFill>
                        </a:rPr>
                        <a:t>sp_addlinkedsrvlogin</a:t>
                      </a:r>
                      <a:r>
                        <a:rPr lang="en-US" altLang="zh-TW" sz="1800" b="0" i="0" kern="1200" dirty="0" smtClean="0">
                          <a:solidFill>
                            <a:schemeClr val="tx1"/>
                          </a:solidFill>
                          <a:effectLst/>
                          <a:latin typeface="+mn-lt"/>
                          <a:ea typeface="+mn-ea"/>
                          <a:cs typeface="+mn-cs"/>
                        </a:rPr>
                        <a:t>.</a:t>
                      </a:r>
                    </a:p>
                    <a:p>
                      <a:pPr marL="285750" indent="-285750" fontAlgn="t">
                        <a:buFont typeface="Wingdings" panose="05000000000000000000" pitchFamily="2" charset="2"/>
                        <a:buChar char="n"/>
                      </a:pPr>
                      <a:r>
                        <a:rPr lang="zh-TW" altLang="en-US" sz="1800" b="0" i="0" u="none" strike="noStrike" kern="1200" dirty="0" smtClean="0">
                          <a:solidFill>
                            <a:schemeClr val="tx1"/>
                          </a:solidFill>
                          <a:effectLst/>
                          <a:latin typeface="+mn-lt"/>
                          <a:ea typeface="+mn-ea"/>
                          <a:cs typeface="+mn-cs"/>
                          <a:hlinkClick r:id="rId2"/>
                        </a:rPr>
                        <a:t>在</a:t>
                      </a:r>
                      <a:r>
                        <a:rPr lang="en-US" altLang="zh-TW" sz="1800" b="0" i="0" u="none" strike="noStrike" kern="1200" dirty="0" smtClean="0">
                          <a:solidFill>
                            <a:schemeClr val="tx1"/>
                          </a:solidFill>
                          <a:effectLst/>
                          <a:latin typeface="+mn-lt"/>
                          <a:ea typeface="+mn-ea"/>
                          <a:cs typeface="+mn-cs"/>
                          <a:hlinkClick r:id="rId2"/>
                        </a:rPr>
                        <a:t>2016 </a:t>
                      </a:r>
                      <a:r>
                        <a:rPr lang="zh-TW" altLang="en-US" sz="1800" b="0" i="0" u="none" strike="noStrike" kern="1200" dirty="0" smtClean="0">
                          <a:solidFill>
                            <a:schemeClr val="tx1"/>
                          </a:solidFill>
                          <a:effectLst/>
                          <a:latin typeface="+mn-lt"/>
                          <a:ea typeface="+mn-ea"/>
                          <a:cs typeface="+mn-cs"/>
                          <a:hlinkClick r:id="rId2"/>
                        </a:rPr>
                        <a:t>年烏克蘭電力攻擊</a:t>
                      </a:r>
                      <a:r>
                        <a:rPr lang="zh-TW" altLang="en-US" sz="1800" b="0" i="0" kern="1200" dirty="0" smtClean="0">
                          <a:solidFill>
                            <a:schemeClr val="tx1"/>
                          </a:solidFill>
                          <a:effectLst/>
                          <a:latin typeface="+mn-lt"/>
                          <a:ea typeface="+mn-ea"/>
                          <a:cs typeface="+mn-cs"/>
                        </a:rPr>
                        <a:t>期間，</a:t>
                      </a:r>
                      <a:r>
                        <a:rPr lang="en-US" altLang="zh-TW" sz="1800" b="0" i="0" u="none" strike="noStrike" kern="1200" dirty="0" smtClean="0">
                          <a:solidFill>
                            <a:schemeClr val="tx1"/>
                          </a:solidFill>
                          <a:effectLst/>
                          <a:latin typeface="+mn-lt"/>
                          <a:ea typeface="+mn-ea"/>
                          <a:cs typeface="+mn-cs"/>
                          <a:hlinkClick r:id="rId3"/>
                        </a:rPr>
                        <a:t>Sandworm </a:t>
                      </a:r>
                      <a:r>
                        <a:rPr lang="zh-TW" altLang="en-US" sz="1800" b="0" i="0" u="none" strike="noStrike" kern="1200" dirty="0" smtClean="0">
                          <a:solidFill>
                            <a:schemeClr val="tx1"/>
                          </a:solidFill>
                          <a:effectLst/>
                          <a:latin typeface="+mn-lt"/>
                          <a:ea typeface="+mn-ea"/>
                          <a:cs typeface="+mn-cs"/>
                          <a:hlinkClick r:id="rId3"/>
                        </a:rPr>
                        <a:t>團隊</a:t>
                      </a:r>
                      <a:r>
                        <a:rPr lang="zh-TW" altLang="en-US" sz="1800" b="0" i="0" kern="1200" dirty="0" smtClean="0">
                          <a:solidFill>
                            <a:schemeClr val="tx1"/>
                          </a:solidFill>
                          <a:effectLst/>
                          <a:latin typeface="+mn-lt"/>
                          <a:ea typeface="+mn-ea"/>
                          <a:cs typeface="+mn-cs"/>
                        </a:rPr>
                        <a:t>使用</a:t>
                      </a:r>
                      <a:r>
                        <a:rPr lang="en-US" altLang="zh-TW" dirty="0" err="1" smtClean="0">
                          <a:solidFill>
                            <a:srgbClr val="FF0000"/>
                          </a:solidFill>
                        </a:rPr>
                        <a:t>sp_addlinkedsrvlogin</a:t>
                      </a:r>
                      <a:r>
                        <a:rPr lang="en-US" altLang="zh-TW" sz="1800" b="0" i="0" kern="1200" dirty="0" smtClean="0">
                          <a:solidFill>
                            <a:srgbClr val="FF0000"/>
                          </a:solidFill>
                          <a:effectLst/>
                          <a:latin typeface="+mn-lt"/>
                          <a:ea typeface="+mn-ea"/>
                          <a:cs typeface="+mn-cs"/>
                        </a:rPr>
                        <a:t>.</a:t>
                      </a:r>
                      <a:r>
                        <a:rPr lang="zh-TW" altLang="en-US" sz="1700" b="0" i="0" kern="1200" dirty="0" smtClean="0">
                          <a:solidFill>
                            <a:schemeClr val="tx1"/>
                          </a:solidFill>
                          <a:effectLst/>
                          <a:latin typeface="+mn-lt"/>
                          <a:ea typeface="+mn-ea"/>
                          <a:cs typeface="+mn-cs"/>
                        </a:rPr>
                        <a:t>。</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589689">
                <a:tc>
                  <a:txBody>
                    <a:bodyPr/>
                    <a:lstStyle/>
                    <a:p>
                      <a:pPr fontAlgn="t"/>
                      <a:r>
                        <a:rPr lang="en-US" altLang="zh-TW" sz="1800" b="0" i="0" u="none" strike="noStrike" kern="1200" dirty="0" smtClean="0">
                          <a:solidFill>
                            <a:schemeClr val="tx1"/>
                          </a:solidFill>
                          <a:effectLst/>
                          <a:latin typeface="+mn-lt"/>
                          <a:ea typeface="+mn-ea"/>
                          <a:cs typeface="+mn-cs"/>
                          <a:hlinkClick r:id="rId4"/>
                        </a:rPr>
                        <a:t>G0119</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4"/>
                        </a:rPr>
                        <a:t>Indrik</a:t>
                      </a:r>
                      <a:r>
                        <a:rPr lang="en-US" altLang="zh-TW" sz="1800" b="0" i="0" u="none" strike="noStrike" kern="1200" dirty="0" smtClean="0">
                          <a:solidFill>
                            <a:schemeClr val="tx1"/>
                          </a:solidFill>
                          <a:effectLst/>
                          <a:latin typeface="+mn-lt"/>
                          <a:ea typeface="+mn-ea"/>
                          <a:cs typeface="+mn-cs"/>
                          <a:hlinkClick r:id="rId4"/>
                        </a:rPr>
                        <a:t> Spider</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4"/>
                        </a:rPr>
                        <a:t>Indrik</a:t>
                      </a:r>
                      <a:r>
                        <a:rPr lang="en-US" altLang="zh-TW" sz="1800" b="0" i="0" u="none" strike="noStrike" kern="1200" dirty="0" smtClean="0">
                          <a:solidFill>
                            <a:schemeClr val="tx1"/>
                          </a:solidFill>
                          <a:effectLst/>
                          <a:latin typeface="+mn-lt"/>
                          <a:ea typeface="+mn-ea"/>
                          <a:cs typeface="+mn-cs"/>
                          <a:hlinkClick r:id="rId4"/>
                        </a:rPr>
                        <a:t> Spider</a:t>
                      </a:r>
                      <a:r>
                        <a:rPr lang="en-US" altLang="zh-TW" sz="1800" b="0" i="0" kern="1200" dirty="0" smtClean="0">
                          <a:solidFill>
                            <a:schemeClr val="tx1"/>
                          </a:solidFill>
                          <a:effectLst/>
                          <a:latin typeface="+mn-lt"/>
                          <a:ea typeface="+mn-ea"/>
                          <a:cs typeface="+mn-cs"/>
                        </a:rPr>
                        <a:t> used </a:t>
                      </a:r>
                      <a:r>
                        <a:rPr lang="en-US" altLang="zh-TW" dirty="0" smtClean="0">
                          <a:solidFill>
                            <a:srgbClr val="FF0000"/>
                          </a:solidFill>
                        </a:rPr>
                        <a:t>wmic.exe</a:t>
                      </a:r>
                      <a:r>
                        <a:rPr lang="en-US" altLang="zh-TW" sz="1800" b="0" i="0" kern="1200" dirty="0" smtClean="0">
                          <a:solidFill>
                            <a:schemeClr val="tx1"/>
                          </a:solidFill>
                          <a:effectLst/>
                          <a:latin typeface="+mn-lt"/>
                          <a:ea typeface="+mn-ea"/>
                          <a:cs typeface="+mn-cs"/>
                        </a:rPr>
                        <a:t> to add a new user to the system.</a:t>
                      </a:r>
                    </a:p>
                    <a:p>
                      <a:pPr marL="285750" indent="-285750" fontAlgn="t">
                        <a:buClrTx/>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4"/>
                        </a:rPr>
                        <a:t>Indrik</a:t>
                      </a:r>
                      <a:r>
                        <a:rPr lang="en-US" altLang="zh-TW" sz="1800" b="0" i="0" u="none" strike="noStrike" kern="1200" dirty="0" smtClean="0">
                          <a:solidFill>
                            <a:schemeClr val="tx1"/>
                          </a:solidFill>
                          <a:effectLst/>
                          <a:latin typeface="+mn-lt"/>
                          <a:ea typeface="+mn-ea"/>
                          <a:cs typeface="+mn-cs"/>
                          <a:hlinkClick r:id="rId4"/>
                        </a:rPr>
                        <a:t> Spider</a:t>
                      </a:r>
                      <a:r>
                        <a:rPr lang="zh-TW" altLang="en-US" sz="1800" b="0" i="0" kern="1200" dirty="0" smtClean="0">
                          <a:solidFill>
                            <a:schemeClr val="tx1"/>
                          </a:solidFill>
                          <a:effectLst/>
                          <a:latin typeface="+mn-lt"/>
                          <a:ea typeface="+mn-ea"/>
                          <a:cs typeface="+mn-cs"/>
                        </a:rPr>
                        <a:t>用於</a:t>
                      </a:r>
                      <a:r>
                        <a:rPr lang="en-US" altLang="zh-TW" dirty="0" smtClean="0">
                          <a:solidFill>
                            <a:srgbClr val="FF0000"/>
                          </a:solidFill>
                        </a:rPr>
                        <a:t>wmic.exe</a:t>
                      </a:r>
                      <a:r>
                        <a:rPr lang="zh-TW" altLang="en-US" sz="1800" b="0" i="0" kern="1200" dirty="0" smtClean="0">
                          <a:solidFill>
                            <a:schemeClr val="tx1"/>
                          </a:solidFill>
                          <a:effectLst/>
                          <a:latin typeface="+mn-lt"/>
                          <a:ea typeface="+mn-ea"/>
                          <a:cs typeface="+mn-cs"/>
                        </a:rPr>
                        <a:t>為系統新增使用者。</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31</a:t>
            </a:fld>
            <a:endParaRPr lang="zh-TW" altLang="en-US"/>
          </a:p>
        </p:txBody>
      </p:sp>
      <p:sp>
        <p:nvSpPr>
          <p:cNvPr id="6" name="矩形 5"/>
          <p:cNvSpPr/>
          <p:nvPr/>
        </p:nvSpPr>
        <p:spPr>
          <a:xfrm>
            <a:off x="0" y="483680"/>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9" name="矩形 8"/>
          <p:cNvSpPr/>
          <p:nvPr/>
        </p:nvSpPr>
        <p:spPr>
          <a:xfrm>
            <a:off x="0" y="0"/>
            <a:ext cx="11808617" cy="584775"/>
          </a:xfrm>
          <a:prstGeom prst="rect">
            <a:avLst/>
          </a:prstGeom>
        </p:spPr>
        <p:txBody>
          <a:bodyPr wrap="none">
            <a:spAutoFit/>
          </a:bodyPr>
          <a:lstStyle/>
          <a:p>
            <a:r>
              <a:rPr lang="en-US" altLang="zh-TW" sz="3200" dirty="0" smtClean="0"/>
              <a:t>5</a:t>
            </a:r>
            <a:r>
              <a:rPr lang="en-US" altLang="zh-TW" sz="3200" dirty="0" smtClean="0"/>
              <a:t>.</a:t>
            </a:r>
            <a:r>
              <a:rPr lang="zh-TW" altLang="en-US" sz="3200" dirty="0" smtClean="0"/>
              <a:t>持</a:t>
            </a:r>
            <a:r>
              <a:rPr lang="zh-TW" altLang="en-US" sz="3200" dirty="0"/>
              <a:t>續</a:t>
            </a:r>
            <a:r>
              <a:rPr lang="en-US" altLang="zh-TW" sz="3200" dirty="0" smtClean="0"/>
              <a:t>Persistence</a:t>
            </a:r>
            <a:r>
              <a:rPr lang="zh-TW" altLang="en-US" sz="3200" dirty="0" smtClean="0"/>
              <a:t> </a:t>
            </a:r>
            <a:r>
              <a:rPr lang="zh-TW" altLang="en-US" sz="3200" dirty="0" smtClean="0"/>
              <a:t>戰術</a:t>
            </a:r>
            <a:r>
              <a:rPr lang="en-US" altLang="zh-TW" sz="3200" dirty="0" smtClean="0"/>
              <a:t>| </a:t>
            </a:r>
            <a:r>
              <a:rPr lang="en-US" altLang="zh-TW" sz="3200" dirty="0" smtClean="0"/>
              <a:t>7.</a:t>
            </a:r>
            <a:r>
              <a:rPr lang="zh-TW" altLang="en-US" sz="3200" b="1" dirty="0">
                <a:solidFill>
                  <a:srgbClr val="FF0000"/>
                </a:solidFill>
              </a:rPr>
              <a:t>建立帳戶 </a:t>
            </a:r>
            <a:r>
              <a:rPr lang="en-US" altLang="zh-TW" sz="3200" b="1" dirty="0" smtClean="0">
                <a:solidFill>
                  <a:srgbClr val="FF0000"/>
                </a:solidFill>
              </a:rPr>
              <a:t>Create Account </a:t>
            </a:r>
            <a:r>
              <a:rPr lang="en-US" altLang="zh-TW" sz="3200" dirty="0" smtClean="0"/>
              <a:t>(3)</a:t>
            </a:r>
            <a:r>
              <a:rPr lang="zh-TW" altLang="en-US" sz="3200" dirty="0" smtClean="0"/>
              <a:t>技術</a:t>
            </a:r>
            <a:endParaRPr lang="en-US" altLang="zh-TW" sz="3200" dirty="0"/>
          </a:p>
        </p:txBody>
      </p:sp>
    </p:spTree>
    <p:extLst>
      <p:ext uri="{BB962C8B-B14F-4D97-AF65-F5344CB8AC3E}">
        <p14:creationId xmlns:p14="http://schemas.microsoft.com/office/powerpoint/2010/main" val="13083034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625112805"/>
              </p:ext>
            </p:extLst>
          </p:nvPr>
        </p:nvGraphicFramePr>
        <p:xfrm>
          <a:off x="146223" y="508054"/>
          <a:ext cx="11804985" cy="5764729"/>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2"/>
                        </a:rPr>
                        <a:t>M1032</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u="none" strike="noStrike" dirty="0" smtClean="0">
                          <a:solidFill>
                            <a:srgbClr val="4F7CAC"/>
                          </a:solidFill>
                          <a:effectLst/>
                          <a:hlinkClick r:id="rId2"/>
                        </a:rPr>
                        <a:t>Multi-factor </a:t>
                      </a:r>
                      <a:r>
                        <a:rPr lang="en-US" u="none" strike="noStrike" dirty="0">
                          <a:solidFill>
                            <a:srgbClr val="4F7CAC"/>
                          </a:solidFill>
                          <a:effectLst/>
                          <a:hlinkClick r:id="rId2"/>
                        </a:rPr>
                        <a:t>Authentication</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Use multi-factor authentication for user and privileged accounts.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對使用者和特權帳戶使用多重身份驗證。</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3"/>
                        </a:rPr>
                        <a:t>M1030</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Segmentation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Configure access controls and firewalls to limit access to domain controllers and systems used to create and manage accounts.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設定存取控制和防火牆以限制對用於建立和管理帳戶的網域控制器和系統的存取。</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4"/>
                        </a:rPr>
                        <a:t>M1028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Operating System Configuration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Protect domain controllers by ensuring proper security configuration for critical servers.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透過確保關鍵伺服器的正確安全配置來保護網域控制站。</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91531576"/>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5"/>
                        </a:rPr>
                        <a:t>M1026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Privileged Account Management</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Do not allow domain administrator accounts to be used for day-to-day operations that may expose them to potential adversaries on unprivileged systems.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不允許網域管理員帳戶用於日常操作，這可能會將其暴露給非特權系統上的潛在對手。</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5953231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32</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42128246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391773484"/>
              </p:ext>
            </p:extLst>
          </p:nvPr>
        </p:nvGraphicFramePr>
        <p:xfrm>
          <a:off x="0" y="918130"/>
          <a:ext cx="12192000" cy="5460636"/>
        </p:xfrm>
        <a:graphic>
          <a:graphicData uri="http://schemas.openxmlformats.org/drawingml/2006/table">
            <a:tbl>
              <a:tblPr/>
              <a:tblGrid>
                <a:gridCol w="914400">
                  <a:extLst>
                    <a:ext uri="{9D8B030D-6E8A-4147-A177-3AD203B41FA5}">
                      <a16:colId xmlns:a16="http://schemas.microsoft.com/office/drawing/2014/main" val="906928145"/>
                    </a:ext>
                  </a:extLst>
                </a:gridCol>
                <a:gridCol w="1311007">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22993">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129641">
                <a:tc>
                  <a:txBody>
                    <a:bodyPr/>
                    <a:lstStyle/>
                    <a:p>
                      <a:pPr fontAlgn="t"/>
                      <a:r>
                        <a:rPr lang="en-US" altLang="zh-TW" sz="1800" b="0" i="0" u="none" strike="noStrike" kern="1200" dirty="0" smtClean="0">
                          <a:solidFill>
                            <a:schemeClr val="tx1"/>
                          </a:solidFill>
                          <a:effectLst/>
                          <a:latin typeface="+mn-lt"/>
                          <a:ea typeface="+mn-ea"/>
                          <a:cs typeface="+mn-cs"/>
                          <a:hlinkClick r:id="rId2"/>
                        </a:rPr>
                        <a:t>DS0017</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Command</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Command Execution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命令執行</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executed commands and arguments for actions that are associated with account creation, such as net user or </a:t>
                      </a:r>
                      <a:r>
                        <a:rPr lang="en-US" altLang="zh-TW" sz="1800" b="0" i="0" kern="1200" dirty="0" err="1" smtClean="0">
                          <a:solidFill>
                            <a:schemeClr val="tx1"/>
                          </a:solidFill>
                          <a:effectLst/>
                          <a:latin typeface="+mn-lt"/>
                          <a:ea typeface="+mn-ea"/>
                          <a:cs typeface="+mn-cs"/>
                        </a:rPr>
                        <a:t>useradd</a:t>
                      </a:r>
                      <a:endParaRPr lang="en-US" altLang="zh-TW" sz="1800" b="0" i="0" kern="1200" dirty="0" smtClean="0">
                        <a:solidFill>
                          <a:schemeClr val="tx1"/>
                        </a:solidFill>
                        <a:effectLst/>
                        <a:latin typeface="+mn-lt"/>
                        <a:ea typeface="+mn-ea"/>
                        <a:cs typeface="+mn-cs"/>
                      </a:endParaRPr>
                    </a:p>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監視與帳戶建立相關的操作的執行命令和參數，例如 </a:t>
                      </a:r>
                      <a:r>
                        <a:rPr lang="en-US" altLang="zh-TW" sz="1800" b="0" i="0" kern="1200" dirty="0" smtClean="0">
                          <a:solidFill>
                            <a:schemeClr val="tx1"/>
                          </a:solidFill>
                          <a:effectLst/>
                          <a:latin typeface="+mn-lt"/>
                          <a:ea typeface="+mn-ea"/>
                          <a:cs typeface="+mn-cs"/>
                        </a:rPr>
                        <a:t>net user </a:t>
                      </a:r>
                      <a:r>
                        <a:rPr lang="zh-TW" altLang="en-US" sz="1800" b="0" i="0" kern="1200" dirty="0" smtClean="0">
                          <a:solidFill>
                            <a:schemeClr val="tx1"/>
                          </a:solidFill>
                          <a:effectLst/>
                          <a:latin typeface="+mn-lt"/>
                          <a:ea typeface="+mn-ea"/>
                          <a:cs typeface="+mn-cs"/>
                        </a:rPr>
                        <a:t>或 </a:t>
                      </a:r>
                      <a:r>
                        <a:rPr lang="en-US" altLang="zh-TW" sz="1800" b="0" i="0" kern="1200" dirty="0" err="1" smtClean="0">
                          <a:solidFill>
                            <a:schemeClr val="tx1"/>
                          </a:solidFill>
                          <a:effectLst/>
                          <a:latin typeface="+mn-lt"/>
                          <a:ea typeface="+mn-ea"/>
                          <a:cs typeface="+mn-cs"/>
                        </a:rPr>
                        <a:t>useradd</a:t>
                      </a:r>
                      <a:r>
                        <a:rPr lang="zh-TW" altLang="en-US" sz="1800" b="0" i="0" kern="1200" dirty="0" smtClean="0">
                          <a:solidFill>
                            <a:schemeClr val="tx1"/>
                          </a:solidFill>
                          <a:effectLst/>
                          <a:latin typeface="+mn-lt"/>
                          <a:ea typeface="+mn-ea"/>
                          <a:cs typeface="+mn-cs"/>
                        </a:rPr>
                        <a:t>。</a:t>
                      </a:r>
                      <a:endParaRPr lang="en-US" altLang="zh-TW" sz="1100" b="1" dirty="0" smtClean="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1129641">
                <a:tc>
                  <a:txBody>
                    <a:bodyPr/>
                    <a:lstStyle/>
                    <a:p>
                      <a:pPr fontAlgn="t"/>
                      <a:r>
                        <a:rPr lang="en-US" altLang="zh-TW" sz="1800" b="0" i="0" u="none" strike="noStrike" kern="1200" dirty="0" smtClean="0">
                          <a:solidFill>
                            <a:schemeClr val="tx1"/>
                          </a:solidFill>
                          <a:effectLst/>
                          <a:latin typeface="+mn-lt"/>
                          <a:ea typeface="+mn-ea"/>
                          <a:cs typeface="+mn-cs"/>
                          <a:hlinkClick r:id="rId4"/>
                        </a:rPr>
                        <a:t>DS0009</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Process</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Process Creation</a:t>
                      </a:r>
                    </a:p>
                    <a:p>
                      <a:pPr fontAlgn="t"/>
                      <a:r>
                        <a:rPr lang="zh-TW" altLang="en-US" sz="1800" b="1" u="none" dirty="0" smtClean="0">
                          <a:effectLst/>
                        </a:rPr>
                        <a:t>流程創建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newly executed processes associated with account creation, such as net.exe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監視與帳戶建立相關的新執行的進程，例如 </a:t>
                      </a:r>
                      <a:r>
                        <a:rPr lang="en-US" altLang="zh-TW" sz="1800" b="0" i="0" kern="1200" dirty="0" smtClean="0">
                          <a:solidFill>
                            <a:schemeClr val="tx1"/>
                          </a:solidFill>
                          <a:effectLst/>
                          <a:latin typeface="+mn-lt"/>
                          <a:ea typeface="+mn-ea"/>
                          <a:cs typeface="+mn-cs"/>
                        </a:rPr>
                        <a:t>net.exe</a:t>
                      </a:r>
                      <a:r>
                        <a:rPr lang="zh-TW" altLang="en-US" sz="1800" b="0" i="0" kern="1200" dirty="0" smtClean="0">
                          <a:solidFill>
                            <a:schemeClr val="tx1"/>
                          </a:solidFill>
                          <a:effectLst/>
                          <a:latin typeface="+mn-lt"/>
                          <a:ea typeface="+mn-ea"/>
                          <a:cs typeface="+mn-cs"/>
                        </a:rPr>
                        <a:t>。</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2878361">
                <a:tc>
                  <a:txBody>
                    <a:bodyPr/>
                    <a:lstStyle/>
                    <a:p>
                      <a:r>
                        <a:rPr lang="en-US" altLang="zh-TW" sz="1800" b="0" i="0" u="none" strike="noStrike" kern="1200" dirty="0" smtClean="0">
                          <a:solidFill>
                            <a:schemeClr val="tx1"/>
                          </a:solidFill>
                          <a:effectLst/>
                          <a:latin typeface="+mn-lt"/>
                          <a:ea typeface="+mn-ea"/>
                          <a:cs typeface="+mn-cs"/>
                          <a:hlinkClick r:id="rId6"/>
                        </a:rPr>
                        <a:t>DS0002</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u="none" strike="noStrike" dirty="0" smtClean="0">
                          <a:solidFill>
                            <a:srgbClr val="4F7CAC"/>
                          </a:solidFill>
                          <a:effectLst/>
                          <a:hlinkClick r:id="rId6"/>
                        </a:rPr>
                        <a:t>User </a:t>
                      </a:r>
                      <a:r>
                        <a:rPr lang="en-US" u="none" strike="noStrike" dirty="0">
                          <a:solidFill>
                            <a:srgbClr val="4F7CAC"/>
                          </a:solidFill>
                          <a:effectLst/>
                          <a:hlinkClick r:id="rId6"/>
                        </a:rPr>
                        <a:t>Account</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User Account Creation</a:t>
                      </a:r>
                      <a:endParaRPr lang="en-US" altLang="zh-TW" sz="1800" b="0" i="0" u="none" strike="noStrike" kern="1200" dirty="0" smtClean="0">
                        <a:solidFill>
                          <a:schemeClr val="tx1"/>
                        </a:solidFill>
                        <a:effectLst/>
                        <a:latin typeface="+mn-lt"/>
                        <a:ea typeface="+mn-ea"/>
                        <a:cs typeface="+mn-cs"/>
                      </a:endParaRPr>
                    </a:p>
                    <a:p>
                      <a:pPr fontAlgn="t"/>
                      <a:r>
                        <a:rPr lang="zh-TW" altLang="en-US" dirty="0" smtClean="0">
                          <a:effectLst/>
                        </a:rPr>
                        <a:t>用戶帳戶創建</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user accounts through account audits to detect suspicious accounts that may have been created by an adversary. Collect data on account creation within a network or Windows Event ID 4720 (for when a user account is created on a Windows system and domain controller).</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透過帳戶審核監控新建的使用者帳戶，以偵測可能由對手建立的可疑帳戶。收集網路內帳戶建立或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事件 </a:t>
                      </a:r>
                      <a:r>
                        <a:rPr lang="en-US" altLang="zh-TW" sz="1800" b="0" i="0" kern="1200" dirty="0" smtClean="0">
                          <a:solidFill>
                            <a:schemeClr val="tx1"/>
                          </a:solidFill>
                          <a:effectLst/>
                          <a:latin typeface="+mn-lt"/>
                          <a:ea typeface="+mn-ea"/>
                          <a:cs typeface="+mn-cs"/>
                        </a:rPr>
                        <a:t>ID 4720 </a:t>
                      </a:r>
                      <a:r>
                        <a:rPr lang="zh-TW" altLang="en-US" sz="1800" b="0" i="0" kern="1200" dirty="0" smtClean="0">
                          <a:solidFill>
                            <a:schemeClr val="tx1"/>
                          </a:solidFill>
                          <a:effectLst/>
                          <a:latin typeface="+mn-lt"/>
                          <a:ea typeface="+mn-ea"/>
                          <a:cs typeface="+mn-cs"/>
                        </a:rPr>
                        <a:t>的資料（適用於在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系統和網域控制站上建立使用者帳戶時）。</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33</a:t>
            </a:fld>
            <a:endParaRPr lang="zh-TW" altLang="en-US"/>
          </a:p>
        </p:txBody>
      </p:sp>
    </p:spTree>
    <p:extLst>
      <p:ext uri="{BB962C8B-B14F-4D97-AF65-F5344CB8AC3E}">
        <p14:creationId xmlns:p14="http://schemas.microsoft.com/office/powerpoint/2010/main" val="1188913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218494714"/>
              </p:ext>
            </p:extLst>
          </p:nvPr>
        </p:nvGraphicFramePr>
        <p:xfrm>
          <a:off x="7032383" y="3770707"/>
          <a:ext cx="4630281" cy="2377440"/>
        </p:xfrm>
        <a:graphic>
          <a:graphicData uri="http://schemas.openxmlformats.org/drawingml/2006/table">
            <a:tbl>
              <a:tblPr/>
              <a:tblGrid>
                <a:gridCol w="1741065">
                  <a:extLst>
                    <a:ext uri="{9D8B030D-6E8A-4147-A177-3AD203B41FA5}">
                      <a16:colId xmlns:a16="http://schemas.microsoft.com/office/drawing/2014/main" val="2340207979"/>
                    </a:ext>
                  </a:extLst>
                </a:gridCol>
                <a:gridCol w="2889216">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T1543.001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Launch Agent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T1543.002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err="1" smtClean="0">
                          <a:solidFill>
                            <a:schemeClr val="tx1"/>
                          </a:solidFill>
                          <a:effectLst/>
                          <a:latin typeface="+mn-lt"/>
                          <a:ea typeface="+mn-ea"/>
                          <a:cs typeface="+mn-cs"/>
                          <a:hlinkClick r:id="rId5"/>
                        </a:rPr>
                        <a:t>Systemd</a:t>
                      </a:r>
                      <a:r>
                        <a:rPr lang="en-US" altLang="zh-TW" sz="1800" b="0" i="0" u="none" strike="noStrike" kern="1200" dirty="0" smtClean="0">
                          <a:solidFill>
                            <a:schemeClr val="tx1"/>
                          </a:solidFill>
                          <a:effectLst/>
                          <a:latin typeface="+mn-lt"/>
                          <a:ea typeface="+mn-ea"/>
                          <a:cs typeface="+mn-cs"/>
                          <a:hlinkClick r:id="rId5"/>
                        </a:rPr>
                        <a:t> Service</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hlinkClick r:id="rId6"/>
                        </a:rPr>
                        <a:t>T1543.003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Windows Service</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r h="0">
                <a:tc>
                  <a:txBody>
                    <a:bodyPr/>
                    <a:lstStyle/>
                    <a:p>
                      <a:pPr fontAlgn="t"/>
                      <a:r>
                        <a:rPr lang="en-US" altLang="zh-TW" sz="2000" dirty="0" smtClean="0">
                          <a:hlinkClick r:id="rId8"/>
                        </a:rPr>
                        <a:t>T1543.004</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9"/>
                        </a:rPr>
                        <a:t>Launch Daemon</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4513927"/>
                  </a:ext>
                </a:extLst>
              </a:tr>
            </a:tbl>
          </a:graphicData>
        </a:graphic>
      </p:graphicFrame>
      <p:sp>
        <p:nvSpPr>
          <p:cNvPr id="4" name="矩形 3"/>
          <p:cNvSpPr/>
          <p:nvPr/>
        </p:nvSpPr>
        <p:spPr>
          <a:xfrm>
            <a:off x="0" y="136525"/>
            <a:ext cx="13000931" cy="461665"/>
          </a:xfrm>
          <a:prstGeom prst="rect">
            <a:avLst/>
          </a:prstGeom>
        </p:spPr>
        <p:txBody>
          <a:bodyPr wrap="none">
            <a:spAutoFit/>
          </a:bodyPr>
          <a:lstStyle/>
          <a:p>
            <a:r>
              <a:rPr lang="en-US" altLang="zh-TW" sz="2400" dirty="0"/>
              <a:t>6</a:t>
            </a:r>
            <a:r>
              <a:rPr lang="en-US" altLang="zh-TW" sz="2400" dirty="0" smtClean="0"/>
              <a:t>.</a:t>
            </a:r>
            <a:r>
              <a:rPr lang="zh-TW" altLang="en-US" sz="2400" dirty="0" smtClean="0"/>
              <a:t>權限提升</a:t>
            </a:r>
            <a:r>
              <a:rPr lang="en-US" altLang="zh-TW" sz="2400" dirty="0" smtClean="0"/>
              <a:t>Privilege Escalation</a:t>
            </a:r>
            <a:r>
              <a:rPr lang="zh-TW" altLang="en-US" sz="2400" dirty="0" smtClean="0"/>
              <a:t> 戰術</a:t>
            </a:r>
            <a:r>
              <a:rPr lang="en-US" altLang="zh-TW" sz="2400" dirty="0" smtClean="0"/>
              <a:t>|</a:t>
            </a:r>
            <a:r>
              <a:rPr lang="en-US" altLang="zh-TW" sz="2000" dirty="0"/>
              <a:t>5</a:t>
            </a:r>
            <a:r>
              <a:rPr lang="en-US" altLang="zh-TW" sz="2000" dirty="0" smtClean="0"/>
              <a:t>.</a:t>
            </a:r>
            <a:r>
              <a:rPr lang="zh-TW" altLang="en-US" sz="2000" b="1" dirty="0" smtClean="0">
                <a:solidFill>
                  <a:srgbClr val="FF0000"/>
                </a:solidFill>
              </a:rPr>
              <a:t>建立或修改系統進程 </a:t>
            </a:r>
            <a:r>
              <a:rPr lang="en-US" altLang="zh-TW" sz="2000" b="1" dirty="0">
                <a:solidFill>
                  <a:srgbClr val="FF0000"/>
                </a:solidFill>
              </a:rPr>
              <a:t>Create or Modify System Process </a:t>
            </a:r>
            <a:r>
              <a:rPr lang="en-US" altLang="zh-TW" sz="2000" dirty="0" smtClean="0"/>
              <a:t>(4)</a:t>
            </a:r>
            <a:r>
              <a:rPr lang="zh-TW" altLang="en-US" sz="2000" dirty="0" smtClean="0"/>
              <a:t>技術</a:t>
            </a:r>
            <a:endParaRPr lang="en-US" altLang="zh-TW" sz="3200" dirty="0"/>
          </a:p>
        </p:txBody>
      </p:sp>
      <p:sp>
        <p:nvSpPr>
          <p:cNvPr id="5" name="矩形 4"/>
          <p:cNvSpPr/>
          <p:nvPr/>
        </p:nvSpPr>
        <p:spPr>
          <a:xfrm>
            <a:off x="112072" y="671691"/>
            <a:ext cx="6388393" cy="6186309"/>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會建立或修改系統級進程來重複執行惡意負載，作為持久性的一部分。當作業系統啟動時，它們可以啟動執行後台系統功能的進程。在 </a:t>
            </a:r>
            <a:r>
              <a:rPr lang="en-US" altLang="zh-TW" dirty="0"/>
              <a:t>Windows </a:t>
            </a:r>
            <a:r>
              <a:rPr lang="zh-TW" altLang="en-US" dirty="0"/>
              <a:t>和 </a:t>
            </a:r>
            <a:r>
              <a:rPr lang="en-US" altLang="zh-TW" dirty="0"/>
              <a:t>Linux </a:t>
            </a:r>
            <a:r>
              <a:rPr lang="zh-TW" altLang="en-US" dirty="0"/>
              <a:t>上，這些系統進程稱為服務</a:t>
            </a:r>
            <a:r>
              <a:rPr lang="zh-TW" altLang="en-US" dirty="0" smtClean="0"/>
              <a:t>。在 </a:t>
            </a:r>
            <a:r>
              <a:rPr lang="en-US" altLang="zh-TW" dirty="0" err="1"/>
              <a:t>macOS</a:t>
            </a:r>
            <a:r>
              <a:rPr lang="en-US" altLang="zh-TW" dirty="0"/>
              <a:t> </a:t>
            </a:r>
            <a:r>
              <a:rPr lang="zh-TW" altLang="en-US" dirty="0"/>
              <a:t>上，執行名為</a:t>
            </a:r>
            <a:r>
              <a:rPr lang="en-US" altLang="zh-TW" dirty="0">
                <a:solidFill>
                  <a:srgbClr val="FF0000"/>
                </a:solidFill>
              </a:rPr>
              <a:t>Launch Daemon</a:t>
            </a:r>
            <a:r>
              <a:rPr lang="zh-TW" altLang="en-US" dirty="0"/>
              <a:t>和</a:t>
            </a:r>
            <a:r>
              <a:rPr lang="en-US" altLang="zh-TW" dirty="0">
                <a:solidFill>
                  <a:srgbClr val="FF0000"/>
                </a:solidFill>
              </a:rPr>
              <a:t>Launch Agent </a:t>
            </a:r>
            <a:r>
              <a:rPr lang="zh-TW" altLang="en-US" dirty="0"/>
              <a:t>的</a:t>
            </a:r>
            <a:r>
              <a:rPr lang="en-US" altLang="zh-TW" dirty="0" err="1"/>
              <a:t>launchd</a:t>
            </a:r>
            <a:r>
              <a:rPr lang="en-US" altLang="zh-TW" dirty="0"/>
              <a:t> </a:t>
            </a:r>
            <a:r>
              <a:rPr lang="zh-TW" altLang="en-US" dirty="0"/>
              <a:t>程序來完成系統初始化並載入使用者特定參數。</a:t>
            </a:r>
            <a:endParaRPr lang="en-US" altLang="zh-TW" dirty="0" smtClean="0"/>
          </a:p>
          <a:p>
            <a:pPr marL="285750" indent="-285750">
              <a:buFont typeface="Wingdings" panose="05000000000000000000" pitchFamily="2" charset="2"/>
              <a:buChar char="n"/>
            </a:pPr>
            <a:r>
              <a:rPr lang="en-US" altLang="zh-TW" dirty="0"/>
              <a:t>Adversaries</a:t>
            </a:r>
            <a:r>
              <a:rPr lang="zh-TW" altLang="en-US" dirty="0" smtClean="0"/>
              <a:t>可能</a:t>
            </a:r>
            <a:r>
              <a:rPr lang="zh-TW" altLang="en-US" dirty="0"/>
              <a:t>會安裝新的服務、守護程序或代理，這些服務、守護程序或代理可以配置為在啟動時或以可重複的時間間隔執行，以建立持久性。同樣，攻擊者可能會修改現有的服務、守護程序或代理以達到相同的效果。</a:t>
            </a:r>
          </a:p>
          <a:p>
            <a:pPr marL="285750" indent="-285750">
              <a:buFont typeface="Wingdings" panose="05000000000000000000" pitchFamily="2" charset="2"/>
              <a:buChar char="n"/>
            </a:pPr>
            <a:r>
              <a:rPr lang="zh-TW" altLang="en-US" dirty="0"/>
              <a:t>服務、守護程式或代理程式可以使用管理員權限創建，但在 </a:t>
            </a:r>
            <a:r>
              <a:rPr lang="en-US" altLang="zh-TW" dirty="0"/>
              <a:t>root/SYSTEM </a:t>
            </a:r>
            <a:r>
              <a:rPr lang="zh-TW" altLang="en-US" dirty="0"/>
              <a:t>權限下執行。攻擊者可能會利用此功能建立或修改系統程序以提升權限</a:t>
            </a:r>
            <a:r>
              <a:rPr lang="zh-TW" altLang="en-US" dirty="0" smtClean="0"/>
              <a:t>。</a:t>
            </a:r>
            <a:endParaRPr lang="en-US" altLang="zh-TW" dirty="0" smtClean="0"/>
          </a:p>
          <a:p>
            <a:pPr marL="285750" indent="-285750">
              <a:buFont typeface="Wingdings" panose="05000000000000000000" pitchFamily="2" charset="2"/>
              <a:buChar char="n"/>
            </a:pPr>
            <a:r>
              <a:rPr lang="en-US" altLang="zh-TW" dirty="0"/>
              <a:t>Adversaries may create or modify system-level processes to repeatedly execute malicious payloads as part of persistence. When operating systems boot up, they can start processes that perform background system functions. On Windows and Linux, these system processes are referred to as </a:t>
            </a:r>
            <a:r>
              <a:rPr lang="en-US" altLang="zh-TW" dirty="0" err="1" smtClean="0"/>
              <a:t>services.On</a:t>
            </a:r>
            <a:r>
              <a:rPr lang="en-US" altLang="zh-TW" dirty="0" smtClean="0"/>
              <a:t> </a:t>
            </a:r>
            <a:r>
              <a:rPr lang="en-US" altLang="zh-TW" dirty="0" err="1"/>
              <a:t>macOS</a:t>
            </a:r>
            <a:r>
              <a:rPr lang="en-US" altLang="zh-TW" dirty="0"/>
              <a:t>, </a:t>
            </a:r>
            <a:r>
              <a:rPr lang="en-US" altLang="zh-TW" dirty="0" err="1"/>
              <a:t>launchd</a:t>
            </a:r>
            <a:r>
              <a:rPr lang="en-US" altLang="zh-TW" dirty="0"/>
              <a:t> processes known as </a:t>
            </a:r>
            <a:r>
              <a:rPr lang="en-US" altLang="zh-TW" dirty="0">
                <a:solidFill>
                  <a:srgbClr val="FF0000"/>
                </a:solidFill>
              </a:rPr>
              <a:t>Launch Daemon </a:t>
            </a:r>
            <a:r>
              <a:rPr lang="en-US" altLang="zh-TW" dirty="0"/>
              <a:t>and </a:t>
            </a:r>
            <a:r>
              <a:rPr lang="en-US" altLang="zh-TW" dirty="0">
                <a:solidFill>
                  <a:srgbClr val="FF0000"/>
                </a:solidFill>
              </a:rPr>
              <a:t>Launch Agent </a:t>
            </a:r>
            <a:r>
              <a:rPr lang="en-US" altLang="zh-TW" dirty="0"/>
              <a:t>are run to finish system initialization and load user specific parameters</a:t>
            </a:r>
            <a:r>
              <a:rPr lang="en-US" altLang="zh-TW" dirty="0" smtClean="0"/>
              <a:t>.</a:t>
            </a:r>
            <a:endParaRPr lang="zh-TW" altLang="en-US" dirty="0"/>
          </a:p>
        </p:txBody>
      </p:sp>
      <p:sp>
        <p:nvSpPr>
          <p:cNvPr id="6" name="矩形 5"/>
          <p:cNvSpPr/>
          <p:nvPr/>
        </p:nvSpPr>
        <p:spPr>
          <a:xfrm>
            <a:off x="6944248" y="1276507"/>
            <a:ext cx="4278745" cy="1815882"/>
          </a:xfrm>
          <a:prstGeom prst="rect">
            <a:avLst/>
          </a:prstGeom>
          <a:solidFill>
            <a:srgbClr val="E0DBEB"/>
          </a:solidFill>
        </p:spPr>
        <p:txBody>
          <a:bodyPr wrap="square">
            <a:spAutoFit/>
          </a:bodyPr>
          <a:lstStyle/>
          <a:p>
            <a:r>
              <a:rPr lang="en-US" altLang="zh-TW" sz="1400" b="1" dirty="0">
                <a:latin typeface="Roboto-Regular"/>
              </a:rPr>
              <a:t>ID: T1543</a:t>
            </a:r>
          </a:p>
          <a:p>
            <a:r>
              <a:rPr lang="en-US" altLang="zh-TW" sz="1400" b="1" dirty="0" smtClean="0">
                <a:latin typeface="Roboto-Regular"/>
              </a:rPr>
              <a:t>Sub-techniques : </a:t>
            </a:r>
            <a:r>
              <a:rPr lang="en-US" altLang="zh-TW" sz="1400" dirty="0" smtClean="0">
                <a:hlinkClick r:id="rId2"/>
              </a:rPr>
              <a:t>T1543.001</a:t>
            </a:r>
            <a:r>
              <a:rPr lang="en-US" altLang="zh-TW" sz="1400" dirty="0"/>
              <a:t>, </a:t>
            </a:r>
            <a:r>
              <a:rPr lang="en-US" altLang="zh-TW" sz="1400" dirty="0">
                <a:hlinkClick r:id="rId4"/>
              </a:rPr>
              <a:t>T1543.002</a:t>
            </a:r>
            <a:r>
              <a:rPr lang="en-US" altLang="zh-TW" sz="1400" dirty="0"/>
              <a:t>, </a:t>
            </a:r>
            <a:r>
              <a:rPr lang="en-US" altLang="zh-TW" sz="1400" dirty="0">
                <a:hlinkClick r:id="rId6"/>
              </a:rPr>
              <a:t>T1543.003</a:t>
            </a:r>
            <a:r>
              <a:rPr lang="en-US" altLang="zh-TW" sz="1400" dirty="0"/>
              <a:t>, </a:t>
            </a:r>
            <a:r>
              <a:rPr lang="en-US" altLang="zh-TW" sz="1400" dirty="0" smtClean="0">
                <a:hlinkClick r:id="rId8"/>
              </a:rPr>
              <a:t>T1543.004</a:t>
            </a:r>
            <a:endParaRPr lang="en-US" altLang="zh-TW" sz="1400" dirty="0" smtClean="0"/>
          </a:p>
          <a:p>
            <a:r>
              <a:rPr lang="en-US" altLang="zh-TW" sz="1400" b="1" dirty="0" smtClean="0">
                <a:latin typeface="Roboto-Regular"/>
              </a:rPr>
              <a:t>Tactics</a:t>
            </a:r>
            <a:r>
              <a:rPr lang="en-US" altLang="zh-TW" sz="1400" b="1" dirty="0">
                <a:latin typeface="Roboto-Regular"/>
              </a:rPr>
              <a:t>: </a:t>
            </a:r>
            <a:r>
              <a:rPr lang="en-US" altLang="zh-TW" sz="1400" dirty="0" smtClean="0">
                <a:hlinkClick r:id="rId10"/>
              </a:rPr>
              <a:t>Persistence</a:t>
            </a:r>
            <a:r>
              <a:rPr lang="en-US" altLang="zh-TW" sz="1400" dirty="0"/>
              <a:t>, </a:t>
            </a:r>
            <a:r>
              <a:rPr lang="en-US" altLang="zh-TW" sz="1400" dirty="0">
                <a:hlinkClick r:id="rId11"/>
              </a:rPr>
              <a:t>Privilege </a:t>
            </a:r>
            <a:r>
              <a:rPr lang="en-US" altLang="zh-TW" sz="1400" dirty="0" smtClean="0">
                <a:hlinkClick r:id="rId11"/>
              </a:rPr>
              <a:t>Escalation</a:t>
            </a:r>
            <a:endParaRPr lang="en-US" altLang="zh-TW" dirty="0" smtClean="0"/>
          </a:p>
          <a:p>
            <a:r>
              <a:rPr lang="en-US" altLang="zh-TW" sz="1400" b="1" dirty="0" smtClean="0">
                <a:latin typeface="Roboto-Regular"/>
              </a:rPr>
              <a:t>Platforms</a:t>
            </a:r>
            <a:r>
              <a:rPr lang="en-US" altLang="zh-TW" sz="1400" b="1" dirty="0">
                <a:latin typeface="Roboto-Regular"/>
              </a:rPr>
              <a:t>: Linux, Windows, </a:t>
            </a:r>
            <a:r>
              <a:rPr lang="en-US" altLang="zh-TW" sz="1400" b="1" dirty="0" err="1">
                <a:latin typeface="Roboto-Regular"/>
              </a:rPr>
              <a:t>macOS</a:t>
            </a:r>
            <a:endParaRPr lang="en-US" altLang="zh-TW" sz="1400" b="1" dirty="0">
              <a:latin typeface="Roboto-Regular"/>
            </a:endParaRPr>
          </a:p>
          <a:p>
            <a:r>
              <a:rPr lang="en-US" altLang="zh-TW" sz="1400" b="1" dirty="0">
                <a:latin typeface="Roboto-Regular"/>
              </a:rPr>
              <a:t>Version: 1.1</a:t>
            </a:r>
          </a:p>
          <a:p>
            <a:r>
              <a:rPr lang="en-US" altLang="zh-TW" sz="1400" b="1" dirty="0">
                <a:latin typeface="Roboto-Regular"/>
              </a:rPr>
              <a:t>Created: 10 January 2020</a:t>
            </a:r>
          </a:p>
          <a:p>
            <a:r>
              <a:rPr lang="en-US" altLang="zh-TW" sz="1400" b="1" dirty="0">
                <a:latin typeface="Roboto-Regular"/>
              </a:rPr>
              <a:t>Last Modified: 20 April 2022</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34</a:t>
            </a:fld>
            <a:endParaRPr lang="zh-TW" altLang="en-US"/>
          </a:p>
        </p:txBody>
      </p:sp>
    </p:spTree>
    <p:extLst>
      <p:ext uri="{BB962C8B-B14F-4D97-AF65-F5344CB8AC3E}">
        <p14:creationId xmlns:p14="http://schemas.microsoft.com/office/powerpoint/2010/main" val="42289551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242953554"/>
              </p:ext>
            </p:extLst>
          </p:nvPr>
        </p:nvGraphicFramePr>
        <p:xfrm>
          <a:off x="146223" y="1538669"/>
          <a:ext cx="11804985" cy="4068915"/>
        </p:xfrm>
        <a:graphic>
          <a:graphicData uri="http://schemas.openxmlformats.org/drawingml/2006/table">
            <a:tbl>
              <a:tblPr/>
              <a:tblGrid>
                <a:gridCol w="938755">
                  <a:extLst>
                    <a:ext uri="{9D8B030D-6E8A-4147-A177-3AD203B41FA5}">
                      <a16:colId xmlns:a16="http://schemas.microsoft.com/office/drawing/2014/main" val="3772659884"/>
                    </a:ext>
                  </a:extLst>
                </a:gridCol>
                <a:gridCol w="1614155">
                  <a:extLst>
                    <a:ext uri="{9D8B030D-6E8A-4147-A177-3AD203B41FA5}">
                      <a16:colId xmlns:a16="http://schemas.microsoft.com/office/drawing/2014/main" val="2877839457"/>
                    </a:ext>
                  </a:extLst>
                </a:gridCol>
                <a:gridCol w="9252075">
                  <a:extLst>
                    <a:ext uri="{9D8B030D-6E8A-4147-A177-3AD203B41FA5}">
                      <a16:colId xmlns:a16="http://schemas.microsoft.com/office/drawing/2014/main" val="3645969166"/>
                    </a:ext>
                  </a:extLst>
                </a:gridCol>
              </a:tblGrid>
              <a:tr h="67861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3390298">
                <a:tc>
                  <a:txBody>
                    <a:bodyPr/>
                    <a:lstStyle/>
                    <a:p>
                      <a:pPr fontAlgn="t"/>
                      <a:r>
                        <a:rPr lang="en-US" altLang="zh-TW" sz="1800" b="0" i="0" u="none" strike="noStrike" kern="1200" dirty="0" smtClean="0">
                          <a:solidFill>
                            <a:schemeClr val="tx1"/>
                          </a:solidFill>
                          <a:effectLst/>
                          <a:latin typeface="+mn-lt"/>
                          <a:ea typeface="+mn-ea"/>
                          <a:cs typeface="+mn-cs"/>
                          <a:hlinkClick r:id="rId2"/>
                        </a:rPr>
                        <a:t>S0401</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2"/>
                        </a:rPr>
                        <a:t>Exaramel</a:t>
                      </a:r>
                      <a:r>
                        <a:rPr lang="en-US" altLang="zh-TW" sz="1800" b="0" i="0" u="none" strike="noStrike" kern="1200" dirty="0" smtClean="0">
                          <a:solidFill>
                            <a:schemeClr val="tx1"/>
                          </a:solidFill>
                          <a:effectLst/>
                          <a:latin typeface="+mn-lt"/>
                          <a:ea typeface="+mn-ea"/>
                          <a:cs typeface="+mn-cs"/>
                          <a:hlinkClick r:id="rId2"/>
                        </a:rPr>
                        <a:t> for Linux</a:t>
                      </a:r>
                      <a:endParaRPr lang="en-US" altLang="zh-TW" sz="1800" b="0" i="0" u="none" strike="noStrike" kern="1200" dirty="0" smtClean="0">
                        <a:solidFill>
                          <a:schemeClr val="tx1"/>
                        </a:solidFill>
                        <a:effectLst/>
                        <a:latin typeface="+mn-lt"/>
                        <a:ea typeface="+mn-ea"/>
                        <a:cs typeface="+mn-cs"/>
                      </a:endParaRPr>
                    </a:p>
                    <a:p>
                      <a:pPr fontAlgn="t"/>
                      <a:r>
                        <a:rPr lang="zh-TW" altLang="en-US" sz="1600" b="1" dirty="0" smtClean="0">
                          <a:effectLst/>
                          <a:latin typeface="+mj-ea"/>
                          <a:ea typeface="+mj-ea"/>
                        </a:rPr>
                        <a:t>適用於 </a:t>
                      </a:r>
                      <a:r>
                        <a:rPr lang="en-US" sz="1600" b="1" dirty="0" smtClean="0">
                          <a:effectLst/>
                          <a:latin typeface="+mj-ea"/>
                          <a:ea typeface="+mj-ea"/>
                        </a:rPr>
                        <a:t>Linux </a:t>
                      </a:r>
                      <a:r>
                        <a:rPr lang="zh-TW" altLang="en-US" sz="1600" b="1" dirty="0" smtClean="0">
                          <a:effectLst/>
                          <a:latin typeface="+mj-ea"/>
                          <a:ea typeface="+mj-ea"/>
                        </a:rPr>
                        <a:t>的 </a:t>
                      </a:r>
                      <a:r>
                        <a:rPr lang="en-US" sz="1600" b="1" dirty="0" err="1" smtClean="0">
                          <a:effectLst/>
                          <a:latin typeface="+mj-ea"/>
                          <a:ea typeface="+mj-ea"/>
                        </a:rPr>
                        <a:t>Exaramel</a:t>
                      </a:r>
                      <a:endParaRPr lang="en-US" sz="1600" b="1" dirty="0">
                        <a:effectLst/>
                        <a:latin typeface="+mj-ea"/>
                        <a:ea typeface="+mj-ea"/>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Exaramel</a:t>
                      </a:r>
                      <a:r>
                        <a:rPr lang="en-US" altLang="zh-TW" sz="1800" b="0" i="0" u="none" strike="noStrike" kern="1200" dirty="0" smtClean="0">
                          <a:solidFill>
                            <a:schemeClr val="tx1"/>
                          </a:solidFill>
                          <a:effectLst/>
                          <a:latin typeface="+mn-lt"/>
                          <a:ea typeface="+mn-ea"/>
                          <a:cs typeface="+mn-cs"/>
                          <a:hlinkClick r:id="rId2"/>
                        </a:rPr>
                        <a:t> for Linux</a:t>
                      </a:r>
                      <a:r>
                        <a:rPr lang="en-US" altLang="zh-TW" sz="1800" b="0" i="0" kern="1200" dirty="0" smtClean="0">
                          <a:solidFill>
                            <a:schemeClr val="tx1"/>
                          </a:solidFill>
                          <a:effectLst/>
                          <a:latin typeface="+mn-lt"/>
                          <a:ea typeface="+mn-ea"/>
                          <a:cs typeface="+mn-cs"/>
                        </a:rPr>
                        <a:t> has a hardcoded location that it uses to achieve persistence if the startup system is Upstart or System V and it is running as root.</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Exaramel</a:t>
                      </a:r>
                      <a:r>
                        <a:rPr lang="en-US" altLang="zh-TW" sz="1800" b="0" i="0" u="none" strike="noStrike" kern="1200" dirty="0" smtClean="0">
                          <a:solidFill>
                            <a:schemeClr val="tx1"/>
                          </a:solidFill>
                          <a:effectLst/>
                          <a:latin typeface="+mn-lt"/>
                          <a:ea typeface="+mn-ea"/>
                          <a:cs typeface="+mn-cs"/>
                          <a:hlinkClick r:id="rId2"/>
                        </a:rPr>
                        <a:t> for Linux</a:t>
                      </a:r>
                      <a:r>
                        <a:rPr lang="zh-TW" altLang="en-US" sz="1800" b="0" i="0" kern="1200" dirty="0" smtClean="0">
                          <a:solidFill>
                            <a:schemeClr val="tx1"/>
                          </a:solidFill>
                          <a:effectLst/>
                          <a:latin typeface="+mn-lt"/>
                          <a:ea typeface="+mn-ea"/>
                          <a:cs typeface="+mn-cs"/>
                        </a:rPr>
                        <a:t>有一個硬編碼位置，如果啟動系統是 </a:t>
                      </a:r>
                      <a:r>
                        <a:rPr lang="en-US" altLang="zh-TW" sz="1800" b="0" i="0" kern="1200" dirty="0" smtClean="0">
                          <a:solidFill>
                            <a:schemeClr val="tx1"/>
                          </a:solidFill>
                          <a:effectLst/>
                          <a:latin typeface="+mn-lt"/>
                          <a:ea typeface="+mn-ea"/>
                          <a:cs typeface="+mn-cs"/>
                        </a:rPr>
                        <a:t>Upstart </a:t>
                      </a:r>
                      <a:r>
                        <a:rPr lang="zh-TW" altLang="en-US" sz="1800" b="0" i="0" kern="1200" dirty="0" smtClean="0">
                          <a:solidFill>
                            <a:schemeClr val="tx1"/>
                          </a:solidFill>
                          <a:effectLst/>
                          <a:latin typeface="+mn-lt"/>
                          <a:ea typeface="+mn-ea"/>
                          <a:cs typeface="+mn-cs"/>
                        </a:rPr>
                        <a:t>或 </a:t>
                      </a:r>
                      <a:r>
                        <a:rPr lang="en-US" altLang="zh-TW" sz="1800" b="0" i="0" kern="1200" dirty="0" smtClean="0">
                          <a:solidFill>
                            <a:schemeClr val="tx1"/>
                          </a:solidFill>
                          <a:effectLst/>
                          <a:latin typeface="+mn-lt"/>
                          <a:ea typeface="+mn-ea"/>
                          <a:cs typeface="+mn-cs"/>
                        </a:rPr>
                        <a:t>System V </a:t>
                      </a:r>
                      <a:r>
                        <a:rPr lang="zh-TW" altLang="en-US" sz="1800" b="0" i="0" kern="1200" dirty="0" smtClean="0">
                          <a:solidFill>
                            <a:schemeClr val="tx1"/>
                          </a:solidFill>
                          <a:effectLst/>
                          <a:latin typeface="+mn-lt"/>
                          <a:ea typeface="+mn-ea"/>
                          <a:cs typeface="+mn-cs"/>
                        </a:rPr>
                        <a:t>並且以 </a:t>
                      </a:r>
                      <a:r>
                        <a:rPr lang="en-US" altLang="zh-TW" sz="1800" b="0" i="0" kern="1200" dirty="0" smtClean="0">
                          <a:solidFill>
                            <a:schemeClr val="tx1"/>
                          </a:solidFill>
                          <a:effectLst/>
                          <a:latin typeface="+mn-lt"/>
                          <a:ea typeface="+mn-ea"/>
                          <a:cs typeface="+mn-cs"/>
                        </a:rPr>
                        <a:t>root </a:t>
                      </a:r>
                      <a:r>
                        <a:rPr lang="zh-TW" altLang="en-US" sz="1800" b="0" i="0" kern="1200" dirty="0" smtClean="0">
                          <a:solidFill>
                            <a:schemeClr val="tx1"/>
                          </a:solidFill>
                          <a:effectLst/>
                          <a:latin typeface="+mn-lt"/>
                          <a:ea typeface="+mn-ea"/>
                          <a:cs typeface="+mn-cs"/>
                        </a:rPr>
                        <a:t>身分運行，則可使用該位置來實現持久性。</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35</a:t>
            </a:fld>
            <a:endParaRPr lang="zh-TW" altLang="en-US"/>
          </a:p>
        </p:txBody>
      </p:sp>
      <p:sp>
        <p:nvSpPr>
          <p:cNvPr id="6" name="矩形 5"/>
          <p:cNvSpPr/>
          <p:nvPr/>
        </p:nvSpPr>
        <p:spPr>
          <a:xfrm>
            <a:off x="0" y="786243"/>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8" name="矩形 7"/>
          <p:cNvSpPr/>
          <p:nvPr/>
        </p:nvSpPr>
        <p:spPr>
          <a:xfrm>
            <a:off x="0" y="33818"/>
            <a:ext cx="13000931" cy="461665"/>
          </a:xfrm>
          <a:prstGeom prst="rect">
            <a:avLst/>
          </a:prstGeom>
        </p:spPr>
        <p:txBody>
          <a:bodyPr wrap="none">
            <a:spAutoFit/>
          </a:bodyPr>
          <a:lstStyle/>
          <a:p>
            <a:r>
              <a:rPr lang="en-US" altLang="zh-TW" sz="2400" dirty="0"/>
              <a:t>6</a:t>
            </a:r>
            <a:r>
              <a:rPr lang="en-US" altLang="zh-TW" sz="2400" dirty="0" smtClean="0"/>
              <a:t>.</a:t>
            </a:r>
            <a:r>
              <a:rPr lang="zh-TW" altLang="en-US" sz="2400" dirty="0" smtClean="0"/>
              <a:t>權限提升</a:t>
            </a:r>
            <a:r>
              <a:rPr lang="en-US" altLang="zh-TW" sz="2400" dirty="0" smtClean="0"/>
              <a:t>Privilege Escalation</a:t>
            </a:r>
            <a:r>
              <a:rPr lang="zh-TW" altLang="en-US" sz="2400" dirty="0" smtClean="0"/>
              <a:t> 戰術</a:t>
            </a:r>
            <a:r>
              <a:rPr lang="en-US" altLang="zh-TW" sz="2400" dirty="0" smtClean="0"/>
              <a:t>|</a:t>
            </a:r>
            <a:r>
              <a:rPr lang="en-US" altLang="zh-TW" sz="2000" dirty="0"/>
              <a:t>5</a:t>
            </a:r>
            <a:r>
              <a:rPr lang="en-US" altLang="zh-TW" sz="2000" dirty="0" smtClean="0"/>
              <a:t>.</a:t>
            </a:r>
            <a:r>
              <a:rPr lang="zh-TW" altLang="en-US" sz="2000" b="1" dirty="0" smtClean="0">
                <a:solidFill>
                  <a:srgbClr val="FF0000"/>
                </a:solidFill>
              </a:rPr>
              <a:t>建立或修改系統進程 </a:t>
            </a:r>
            <a:r>
              <a:rPr lang="en-US" altLang="zh-TW" sz="2000" b="1" dirty="0">
                <a:solidFill>
                  <a:srgbClr val="FF0000"/>
                </a:solidFill>
              </a:rPr>
              <a:t>Create or Modify System Process </a:t>
            </a:r>
            <a:r>
              <a:rPr lang="en-US" altLang="zh-TW" sz="2000" dirty="0" smtClean="0"/>
              <a:t>(4)</a:t>
            </a:r>
            <a:r>
              <a:rPr lang="zh-TW" altLang="en-US" sz="2000" dirty="0" smtClean="0"/>
              <a:t>技術</a:t>
            </a:r>
            <a:endParaRPr lang="en-US" altLang="zh-TW" sz="3200" dirty="0"/>
          </a:p>
        </p:txBody>
      </p:sp>
    </p:spTree>
    <p:extLst>
      <p:ext uri="{BB962C8B-B14F-4D97-AF65-F5344CB8AC3E}">
        <p14:creationId xmlns:p14="http://schemas.microsoft.com/office/powerpoint/2010/main" val="33559988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320340915"/>
              </p:ext>
            </p:extLst>
          </p:nvPr>
        </p:nvGraphicFramePr>
        <p:xfrm>
          <a:off x="146223" y="508054"/>
          <a:ext cx="11804985" cy="6151531"/>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M1047</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Audit</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Use auditing tools capable of detecting privilege and service abuse opportunities on systems within an enterprise and correct them.</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使用能夠檢測企業內系統上的特權和服務濫用機會並糾正它們的審核工具。</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3"/>
                        </a:rPr>
                        <a:t>M1040</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Behavior Prevention on Endpoint</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On Windows 10, enable Attack Surface Reduction (ASR) rules to prevent an application from writing a signed vulnerable driver to the system. On Windows 10 and 11, enable Microsoft Vulnerable Driver </a:t>
                      </a:r>
                      <a:r>
                        <a:rPr lang="en-US" altLang="zh-TW" sz="1800" b="0" i="0" kern="1200" dirty="0" err="1" smtClean="0">
                          <a:solidFill>
                            <a:schemeClr val="tx1"/>
                          </a:solidFill>
                          <a:effectLst/>
                          <a:latin typeface="+mn-lt"/>
                          <a:ea typeface="+mn-ea"/>
                          <a:cs typeface="+mn-cs"/>
                        </a:rPr>
                        <a:t>Blocklist</a:t>
                      </a:r>
                      <a:r>
                        <a:rPr lang="en-US" altLang="zh-TW" sz="1800" b="0" i="0" kern="1200" dirty="0" smtClean="0">
                          <a:solidFill>
                            <a:schemeClr val="tx1"/>
                          </a:solidFill>
                          <a:effectLst/>
                          <a:latin typeface="+mn-lt"/>
                          <a:ea typeface="+mn-ea"/>
                          <a:cs typeface="+mn-cs"/>
                        </a:rPr>
                        <a:t> to assist in hardening against third party-developed drivers.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在 </a:t>
                      </a:r>
                      <a:r>
                        <a:rPr lang="en-US" altLang="zh-TW" sz="1800" b="0" i="0" kern="1200" dirty="0" smtClean="0">
                          <a:solidFill>
                            <a:schemeClr val="tx1"/>
                          </a:solidFill>
                          <a:effectLst/>
                          <a:latin typeface="+mn-lt"/>
                          <a:ea typeface="+mn-ea"/>
                          <a:cs typeface="+mn-cs"/>
                        </a:rPr>
                        <a:t>Windows 10 </a:t>
                      </a:r>
                      <a:r>
                        <a:rPr lang="zh-TW" altLang="en-US" sz="1800" b="0" i="0" kern="1200" dirty="0" smtClean="0">
                          <a:solidFill>
                            <a:schemeClr val="tx1"/>
                          </a:solidFill>
                          <a:effectLst/>
                          <a:latin typeface="+mn-lt"/>
                          <a:ea typeface="+mn-ea"/>
                          <a:cs typeface="+mn-cs"/>
                        </a:rPr>
                        <a:t>上，啟用攻擊面減少 </a:t>
                      </a:r>
                      <a:r>
                        <a:rPr lang="en-US" altLang="zh-TW" sz="1800" b="0" i="0" kern="1200" dirty="0" smtClean="0">
                          <a:solidFill>
                            <a:schemeClr val="tx1"/>
                          </a:solidFill>
                          <a:effectLst/>
                          <a:latin typeface="+mn-lt"/>
                          <a:ea typeface="+mn-ea"/>
                          <a:cs typeface="+mn-cs"/>
                        </a:rPr>
                        <a:t>(ASR) </a:t>
                      </a:r>
                      <a:r>
                        <a:rPr lang="zh-TW" altLang="en-US" sz="1800" b="0" i="0" kern="1200" dirty="0" smtClean="0">
                          <a:solidFill>
                            <a:schemeClr val="tx1"/>
                          </a:solidFill>
                          <a:effectLst/>
                          <a:latin typeface="+mn-lt"/>
                          <a:ea typeface="+mn-ea"/>
                          <a:cs typeface="+mn-cs"/>
                        </a:rPr>
                        <a:t>規則以防止應用程式將簽署的易受攻擊的驅動程式寫入系統。在 </a:t>
                      </a:r>
                      <a:r>
                        <a:rPr lang="en-US" altLang="zh-TW" sz="1800" b="0" i="0" kern="1200" dirty="0" smtClean="0">
                          <a:solidFill>
                            <a:schemeClr val="tx1"/>
                          </a:solidFill>
                          <a:effectLst/>
                          <a:latin typeface="+mn-lt"/>
                          <a:ea typeface="+mn-ea"/>
                          <a:cs typeface="+mn-cs"/>
                        </a:rPr>
                        <a:t>Windows 10 </a:t>
                      </a:r>
                      <a:r>
                        <a:rPr lang="zh-TW" altLang="en-US" sz="1800" b="0" i="0" kern="1200" dirty="0" smtClean="0">
                          <a:solidFill>
                            <a:schemeClr val="tx1"/>
                          </a:solidFill>
                          <a:effectLst/>
                          <a:latin typeface="+mn-lt"/>
                          <a:ea typeface="+mn-ea"/>
                          <a:cs typeface="+mn-cs"/>
                        </a:rPr>
                        <a:t>和 </a:t>
                      </a:r>
                      <a:r>
                        <a:rPr lang="en-US" altLang="zh-TW" sz="1800" b="0" i="0" kern="1200" dirty="0" smtClean="0">
                          <a:solidFill>
                            <a:schemeClr val="tx1"/>
                          </a:solidFill>
                          <a:effectLst/>
                          <a:latin typeface="+mn-lt"/>
                          <a:ea typeface="+mn-ea"/>
                          <a:cs typeface="+mn-cs"/>
                        </a:rPr>
                        <a:t>11 </a:t>
                      </a:r>
                      <a:r>
                        <a:rPr lang="zh-TW" altLang="en-US" sz="1800" b="0" i="0" kern="1200" dirty="0" smtClean="0">
                          <a:solidFill>
                            <a:schemeClr val="tx1"/>
                          </a:solidFill>
                          <a:effectLst/>
                          <a:latin typeface="+mn-lt"/>
                          <a:ea typeface="+mn-ea"/>
                          <a:cs typeface="+mn-cs"/>
                        </a:rPr>
                        <a:t>上，啟用 </a:t>
                      </a:r>
                      <a:r>
                        <a:rPr lang="en-US" altLang="zh-TW" sz="1800" b="0" i="0" kern="1200" dirty="0" smtClean="0">
                          <a:solidFill>
                            <a:schemeClr val="tx1"/>
                          </a:solidFill>
                          <a:effectLst/>
                          <a:latin typeface="+mn-lt"/>
                          <a:ea typeface="+mn-ea"/>
                          <a:cs typeface="+mn-cs"/>
                        </a:rPr>
                        <a:t>Microsoft </a:t>
                      </a:r>
                      <a:r>
                        <a:rPr lang="zh-TW" altLang="en-US" sz="1800" b="0" i="0" kern="1200" dirty="0" smtClean="0">
                          <a:solidFill>
                            <a:schemeClr val="tx1"/>
                          </a:solidFill>
                          <a:effectLst/>
                          <a:latin typeface="+mn-lt"/>
                          <a:ea typeface="+mn-ea"/>
                          <a:cs typeface="+mn-cs"/>
                        </a:rPr>
                        <a:t>漏洞驅動程式阻止清單以協助針對第三方開發的驅動程式進行強化。</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4"/>
                        </a:rPr>
                        <a:t>M1045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Code Signing</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Enforce registration and execution of only legitimately signed service drivers where possible.</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盡可能強制註冊並執行僅合法簽署的服務驅動程式。</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91531576"/>
                  </a:ext>
                </a:extLst>
              </a:tr>
              <a:tr h="1337943">
                <a:tc>
                  <a:txBody>
                    <a:bodyPr/>
                    <a:lstStyle/>
                    <a:p>
                      <a:pPr fontAlgn="t"/>
                      <a:r>
                        <a:rPr lang="en-US" u="none" strike="noStrike" dirty="0">
                          <a:solidFill>
                            <a:srgbClr val="4F7CAC"/>
                          </a:solidFill>
                          <a:effectLst/>
                          <a:hlinkClick r:id="rId5"/>
                        </a:rPr>
                        <a:t>M1033</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Limit Software Installation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Restrict software installation to trusted repositories only and be cautious of orphaned software packages.</a:t>
                      </a:r>
                    </a:p>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僅將軟體安裝限製到受信任的儲存庫，並謹慎對待孤立的軟體包。</a:t>
                      </a:r>
                      <a:endParaRPr lang="en-US" altLang="zh-TW" sz="1800" b="0" i="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5953231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36</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34953855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a:xfrm>
            <a:off x="11322144" y="6294817"/>
            <a:ext cx="640080" cy="365125"/>
          </a:xfrm>
        </p:spPr>
        <p:txBody>
          <a:bodyPr/>
          <a:lstStyle/>
          <a:p>
            <a:fld id="{7F744221-BDCB-440C-89EF-463871313D3B}" type="slidenum">
              <a:rPr lang="zh-TW" altLang="en-US" smtClean="0"/>
              <a:t>37</a:t>
            </a:fld>
            <a:endParaRPr lang="zh-TW" altLang="en-US"/>
          </a:p>
        </p:txBody>
      </p:sp>
      <p:graphicFrame>
        <p:nvGraphicFramePr>
          <p:cNvPr id="3" name="表格 2"/>
          <p:cNvGraphicFramePr>
            <a:graphicFrameLocks noGrp="1"/>
          </p:cNvGraphicFramePr>
          <p:nvPr>
            <p:extLst>
              <p:ext uri="{D42A27DB-BD31-4B8C-83A1-F6EECF244321}">
                <p14:modId xmlns:p14="http://schemas.microsoft.com/office/powerpoint/2010/main" val="89783220"/>
              </p:ext>
            </p:extLst>
          </p:nvPr>
        </p:nvGraphicFramePr>
        <p:xfrm>
          <a:off x="1" y="1327686"/>
          <a:ext cx="11804985" cy="4555320"/>
        </p:xfrm>
        <a:graphic>
          <a:graphicData uri="http://schemas.openxmlformats.org/drawingml/2006/table">
            <a:tbl>
              <a:tblPr/>
              <a:tblGrid>
                <a:gridCol w="938755">
                  <a:extLst>
                    <a:ext uri="{9D8B030D-6E8A-4147-A177-3AD203B41FA5}">
                      <a16:colId xmlns:a16="http://schemas.microsoft.com/office/drawing/2014/main" val="2878006881"/>
                    </a:ext>
                  </a:extLst>
                </a:gridCol>
                <a:gridCol w="1609527">
                  <a:extLst>
                    <a:ext uri="{9D8B030D-6E8A-4147-A177-3AD203B41FA5}">
                      <a16:colId xmlns:a16="http://schemas.microsoft.com/office/drawing/2014/main" val="1452961722"/>
                    </a:ext>
                  </a:extLst>
                </a:gridCol>
                <a:gridCol w="9256703">
                  <a:extLst>
                    <a:ext uri="{9D8B030D-6E8A-4147-A177-3AD203B41FA5}">
                      <a16:colId xmlns:a16="http://schemas.microsoft.com/office/drawing/2014/main" val="612041098"/>
                    </a:ext>
                  </a:extLst>
                </a:gridCol>
              </a:tblGrid>
              <a:tr h="1260052">
                <a:tc>
                  <a:txBody>
                    <a:bodyPr/>
                    <a:lstStyle/>
                    <a:p>
                      <a:pPr fontAlgn="t"/>
                      <a:r>
                        <a:rPr lang="en-US" altLang="zh-TW" sz="1800" b="0" i="0" u="none" strike="noStrike" kern="1200" dirty="0" smtClean="0">
                          <a:solidFill>
                            <a:schemeClr val="tx1"/>
                          </a:solidFill>
                          <a:effectLst/>
                          <a:latin typeface="+mn-lt"/>
                          <a:ea typeface="+mn-ea"/>
                          <a:cs typeface="+mn-cs"/>
                          <a:hlinkClick r:id="rId2"/>
                        </a:rPr>
                        <a:t>M1028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Operating System Configuration</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 </a:t>
                      </a:r>
                      <a:r>
                        <a:rPr lang="en-US" altLang="zh-TW" sz="1800" b="0" i="0" kern="1200" dirty="0" smtClean="0">
                          <a:solidFill>
                            <a:schemeClr val="tx1"/>
                          </a:solidFill>
                          <a:effectLst/>
                          <a:latin typeface="+mn-lt"/>
                          <a:ea typeface="+mn-ea"/>
                          <a:cs typeface="+mn-cs"/>
                        </a:rPr>
                        <a:t>Ensure that Driver Signature Enforcement is enabled to restrict unsigned drivers from being installed.</a:t>
                      </a:r>
                    </a:p>
                    <a:p>
                      <a:pPr marL="171450" indent="-1714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確保啟用驅動程式簽章強制以限制安裝未簽署的驅動程式。</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4032700040"/>
                  </a:ext>
                </a:extLst>
              </a:tr>
              <a:tr h="1647634">
                <a:tc>
                  <a:txBody>
                    <a:bodyPr/>
                    <a:lstStyle/>
                    <a:p>
                      <a:pPr fontAlgn="t"/>
                      <a:r>
                        <a:rPr lang="en-US" altLang="zh-TW" sz="1800" b="0" i="0" u="none" strike="noStrike" kern="1200" dirty="0" smtClean="0">
                          <a:solidFill>
                            <a:schemeClr val="tx1"/>
                          </a:solidFill>
                          <a:effectLst/>
                          <a:latin typeface="+mn-lt"/>
                          <a:ea typeface="+mn-ea"/>
                          <a:cs typeface="+mn-cs"/>
                          <a:hlinkClick r:id="rId3"/>
                        </a:rPr>
                        <a:t>M1022</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Restrict File and Directory Permissions</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Restrict read/write access to system-level process files to only select privileged users who have a legitimate need to manage system services.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將對系統級進程檔案的讀取</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寫入存取權限限制為僅選擇具有管理系統服務合法需求的特權使用者。</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92305558"/>
                  </a:ext>
                </a:extLst>
              </a:tr>
              <a:tr h="1647634">
                <a:tc>
                  <a:txBody>
                    <a:bodyPr/>
                    <a:lstStyle/>
                    <a:p>
                      <a:pPr fontAlgn="t"/>
                      <a:r>
                        <a:rPr lang="en-US" altLang="zh-TW" sz="1800" b="0" i="0" u="none" strike="noStrike" kern="1200" dirty="0" smtClean="0">
                          <a:solidFill>
                            <a:schemeClr val="tx1"/>
                          </a:solidFill>
                          <a:effectLst/>
                          <a:latin typeface="+mn-lt"/>
                          <a:ea typeface="+mn-ea"/>
                          <a:cs typeface="+mn-cs"/>
                          <a:hlinkClick r:id="rId4"/>
                        </a:rPr>
                        <a:t>M1018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4"/>
                        </a:rPr>
                        <a:t>User Account Management</a:t>
                      </a:r>
                      <a:endParaRPr lang="en-US" altLang="zh-TW" sz="1400" b="1" dirty="0" smtClean="0">
                        <a:effectLst/>
                      </a:endParaRPr>
                    </a:p>
                    <a:p>
                      <a:pPr fontAlgn="t"/>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Limit privileges of user accounts and groups so that only authorized administrators can interact with system-level process changes and service configurations.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限制使用者帳戶和群組的權限，以便只有授權管理員才能與系統級流程變更和服務配置進行互動。</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13821677"/>
                  </a:ext>
                </a:extLst>
              </a:tr>
            </a:tbl>
          </a:graphicData>
        </a:graphic>
      </p:graphicFrame>
      <p:sp>
        <p:nvSpPr>
          <p:cNvPr id="4" name="矩形 3"/>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graphicFrame>
        <p:nvGraphicFramePr>
          <p:cNvPr id="5" name="表格 4"/>
          <p:cNvGraphicFramePr>
            <a:graphicFrameLocks noGrp="1"/>
          </p:cNvGraphicFramePr>
          <p:nvPr>
            <p:extLst>
              <p:ext uri="{D42A27DB-BD31-4B8C-83A1-F6EECF244321}">
                <p14:modId xmlns:p14="http://schemas.microsoft.com/office/powerpoint/2010/main" val="1993257062"/>
              </p:ext>
            </p:extLst>
          </p:nvPr>
        </p:nvGraphicFramePr>
        <p:xfrm>
          <a:off x="0" y="1045456"/>
          <a:ext cx="11804985" cy="282230"/>
        </p:xfrm>
        <a:graphic>
          <a:graphicData uri="http://schemas.openxmlformats.org/drawingml/2006/table">
            <a:tbl>
              <a:tblPr/>
              <a:tblGrid>
                <a:gridCol w="938755">
                  <a:extLst>
                    <a:ext uri="{9D8B030D-6E8A-4147-A177-3AD203B41FA5}">
                      <a16:colId xmlns:a16="http://schemas.microsoft.com/office/drawing/2014/main" val="82720451"/>
                    </a:ext>
                  </a:extLst>
                </a:gridCol>
                <a:gridCol w="1609527">
                  <a:extLst>
                    <a:ext uri="{9D8B030D-6E8A-4147-A177-3AD203B41FA5}">
                      <a16:colId xmlns:a16="http://schemas.microsoft.com/office/drawing/2014/main" val="1668877844"/>
                    </a:ext>
                  </a:extLst>
                </a:gridCol>
                <a:gridCol w="9256703">
                  <a:extLst>
                    <a:ext uri="{9D8B030D-6E8A-4147-A177-3AD203B41FA5}">
                      <a16:colId xmlns:a16="http://schemas.microsoft.com/office/drawing/2014/main" val="3299818424"/>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849550916"/>
                  </a:ext>
                </a:extLst>
              </a:tr>
            </a:tbl>
          </a:graphicData>
        </a:graphic>
      </p:graphicFrame>
    </p:spTree>
    <p:extLst>
      <p:ext uri="{BB962C8B-B14F-4D97-AF65-F5344CB8AC3E}">
        <p14:creationId xmlns:p14="http://schemas.microsoft.com/office/powerpoint/2010/main" val="1871391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2517620698"/>
              </p:ext>
            </p:extLst>
          </p:nvPr>
        </p:nvGraphicFramePr>
        <p:xfrm>
          <a:off x="0" y="466239"/>
          <a:ext cx="12192000" cy="636119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25737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2219176">
                <a:tc>
                  <a:txBody>
                    <a:bodyPr/>
                    <a:lstStyle/>
                    <a:p>
                      <a:pPr fontAlgn="t"/>
                      <a:r>
                        <a:rPr lang="en-US" altLang="zh-TW" sz="1800" b="0" i="0" u="none" strike="noStrike" kern="1200" dirty="0" smtClean="0">
                          <a:solidFill>
                            <a:schemeClr val="tx1"/>
                          </a:solidFill>
                          <a:effectLst/>
                          <a:latin typeface="+mn-lt"/>
                          <a:ea typeface="+mn-ea"/>
                          <a:cs typeface="+mn-cs"/>
                          <a:hlinkClick r:id="rId2"/>
                        </a:rPr>
                        <a:t>DS0017</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Command</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Command Execution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命令執行</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Command-line invocation of tools capable of modifying services may be unusual, depending on how systems are typically used in a particular environment. Look for abnormal process call trees from known services and for execution of other commands that could relate to Discovery or other adversary techniques.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能夠修改服務的工具的命令列呼叫可能不常見，這取決於系統在特定環境中的典型使用方式。從已知服務中尋找異常進程呼叫樹，並尋找可能與發現或其他對手技術相關的其他命令的執行。</a:t>
                      </a:r>
                      <a:endParaRPr lang="en-US" altLang="zh-TW" sz="1100" b="1" dirty="0" smtClean="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1163961">
                <a:tc>
                  <a:txBody>
                    <a:bodyPr/>
                    <a:lstStyle/>
                    <a:p>
                      <a:pPr fontAlgn="t"/>
                      <a:r>
                        <a:rPr lang="en-US" u="none" strike="noStrike" dirty="0">
                          <a:solidFill>
                            <a:srgbClr val="4F7CAC"/>
                          </a:solidFill>
                          <a:effectLst/>
                          <a:hlinkClick r:id="rId4"/>
                        </a:rPr>
                        <a:t>DS0027</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Driver</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Driver Load</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流程創建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 service driver installations and loads (ex: </a:t>
                      </a:r>
                      <a:r>
                        <a:rPr lang="en-US" altLang="zh-TW" sz="1800" b="0" i="0" kern="1200" dirty="0" err="1" smtClean="0">
                          <a:solidFill>
                            <a:schemeClr val="tx1"/>
                          </a:solidFill>
                          <a:effectLst/>
                          <a:latin typeface="+mn-lt"/>
                          <a:ea typeface="+mn-ea"/>
                          <a:cs typeface="+mn-cs"/>
                        </a:rPr>
                        <a:t>Sysmon</a:t>
                      </a:r>
                      <a:r>
                        <a:rPr lang="en-US" altLang="zh-TW" sz="1800" b="0" i="0" kern="1200" dirty="0" smtClean="0">
                          <a:solidFill>
                            <a:schemeClr val="tx1"/>
                          </a:solidFill>
                          <a:effectLst/>
                          <a:latin typeface="+mn-lt"/>
                          <a:ea typeface="+mn-ea"/>
                          <a:cs typeface="+mn-cs"/>
                        </a:rPr>
                        <a:t> Event ID 6) that are not part of known software update/patch cycles.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監視不屬於已知軟體更新</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修補程式週期的新服務驅動程式安裝和載入（例如：</a:t>
                      </a:r>
                      <a:r>
                        <a:rPr lang="en-US" altLang="zh-TW" sz="1800" b="0" i="0" kern="1200" dirty="0" err="1" smtClean="0">
                          <a:solidFill>
                            <a:schemeClr val="tx1"/>
                          </a:solidFill>
                          <a:effectLst/>
                          <a:latin typeface="+mn-lt"/>
                          <a:ea typeface="+mn-ea"/>
                          <a:cs typeface="+mn-cs"/>
                        </a:rPr>
                        <a:t>Sysmon</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事件 </a:t>
                      </a:r>
                      <a:r>
                        <a:rPr lang="en-US" altLang="zh-TW" sz="1800" b="0" i="0" kern="1200" dirty="0" smtClean="0">
                          <a:solidFill>
                            <a:schemeClr val="tx1"/>
                          </a:solidFill>
                          <a:effectLst/>
                          <a:latin typeface="+mn-lt"/>
                          <a:ea typeface="+mn-ea"/>
                          <a:cs typeface="+mn-cs"/>
                        </a:rPr>
                        <a:t>ID 6</a:t>
                      </a:r>
                      <a:r>
                        <a:rPr lang="zh-TW" altLang="en-US" sz="1800" b="0" i="0" kern="1200" dirty="0" smtClean="0">
                          <a:solidFill>
                            <a:schemeClr val="tx1"/>
                          </a:solidFill>
                          <a:effectLst/>
                          <a:latin typeface="+mn-lt"/>
                          <a:ea typeface="+mn-ea"/>
                          <a:cs typeface="+mn-cs"/>
                        </a:rPr>
                        <a:t>）。</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1502217">
                <a:tc rowSpan="2">
                  <a:txBody>
                    <a:bodyPr/>
                    <a:lstStyle/>
                    <a:p>
                      <a:r>
                        <a:rPr lang="en-US" altLang="zh-TW" sz="1800" b="0" i="0" u="none" strike="noStrike" kern="1200" dirty="0" smtClean="0">
                          <a:solidFill>
                            <a:schemeClr val="tx1"/>
                          </a:solidFill>
                          <a:effectLst/>
                          <a:latin typeface="+mn-lt"/>
                          <a:ea typeface="+mn-ea"/>
                          <a:cs typeface="+mn-cs"/>
                          <a:hlinkClick r:id="rId6"/>
                        </a:rPr>
                        <a:t>DS0022</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6"/>
                        </a:rPr>
                        <a:t>File</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u="none" strike="noStrike" dirty="0" smtClean="0">
                          <a:solidFill>
                            <a:srgbClr val="4F7CAC"/>
                          </a:solidFill>
                          <a:effectLst/>
                          <a:hlinkClick r:id="rId7"/>
                        </a:rPr>
                        <a:t>File </a:t>
                      </a:r>
                      <a:r>
                        <a:rPr lang="en-US" u="none" strike="noStrike" dirty="0">
                          <a:solidFill>
                            <a:srgbClr val="4F7CAC"/>
                          </a:solidFill>
                          <a:effectLst/>
                          <a:hlinkClick r:id="rId7"/>
                        </a:rPr>
                        <a:t>Creation</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files that may create or modify system-level processes to repeatedly execute malicious payloads as part of persistence.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監視新建置的文件，這些文件可能會建立或修改系統層級進程，以便作為持久性的一部分重複執行惡意負載</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r h="946066">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8"/>
                        </a:rPr>
                        <a:t>File Modification</a:t>
                      </a:r>
                      <a:endParaRPr lang="en-US" altLang="zh-TW" sz="1800" b="0" i="0" u="none" strike="noStrike" kern="1200" dirty="0" smtClean="0">
                        <a:solidFill>
                          <a:schemeClr val="tx1"/>
                        </a:solidFill>
                        <a:effectLst/>
                        <a:latin typeface="+mn-lt"/>
                        <a:ea typeface="+mn-ea"/>
                        <a:cs typeface="+mn-cs"/>
                      </a:endParaRPr>
                    </a:p>
                    <a:p>
                      <a:pPr marL="0" marR="0" indent="0" algn="l" defTabSz="914400" rtl="0" eaLnBrk="1" fontAlgn="t" latinLnBrk="0" hangingPunct="1">
                        <a:lnSpc>
                          <a:spcPct val="100000"/>
                        </a:lnSpc>
                        <a:spcBef>
                          <a:spcPts val="0"/>
                        </a:spcBef>
                        <a:spcAft>
                          <a:spcPts val="0"/>
                        </a:spcAft>
                        <a:buClrTx/>
                        <a:buSzTx/>
                        <a:buFontTx/>
                        <a:buNone/>
                        <a:tabLst/>
                        <a:defRPr/>
                      </a:pPr>
                      <a:r>
                        <a:rPr lang="zh-TW" altLang="en-US" sz="1800" b="1" u="none" dirty="0" smtClean="0">
                          <a:effectLst/>
                        </a:rPr>
                        <a:t>文件修改</a:t>
                      </a:r>
                      <a:endParaRPr lang="en-US" altLang="zh-TW" sz="1800" b="1" u="none" dirty="0" smtClean="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changes to files associated with system-level processes.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監視與系統級進程關聯的檔案的變更。</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36560312"/>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38</a:t>
            </a:fld>
            <a:endParaRPr lang="zh-TW" altLang="en-US"/>
          </a:p>
        </p:txBody>
      </p:sp>
    </p:spTree>
    <p:extLst>
      <p:ext uri="{BB962C8B-B14F-4D97-AF65-F5344CB8AC3E}">
        <p14:creationId xmlns:p14="http://schemas.microsoft.com/office/powerpoint/2010/main" val="18007569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3535064008"/>
              </p:ext>
            </p:extLst>
          </p:nvPr>
        </p:nvGraphicFramePr>
        <p:xfrm>
          <a:off x="0" y="466239"/>
          <a:ext cx="12192000" cy="567859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25737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153820">
                <a:tc rowSpan="2">
                  <a:txBody>
                    <a:bodyPr/>
                    <a:lstStyle/>
                    <a:p>
                      <a:pPr fontAlgn="t"/>
                      <a:r>
                        <a:rPr lang="en-US" altLang="zh-TW" sz="1800" b="0" i="0" u="none" strike="noStrike" kern="1200" dirty="0" smtClean="0">
                          <a:solidFill>
                            <a:schemeClr val="tx1"/>
                          </a:solidFill>
                          <a:effectLst/>
                          <a:latin typeface="+mn-lt"/>
                          <a:ea typeface="+mn-ea"/>
                          <a:cs typeface="+mn-cs"/>
                          <a:hlinkClick r:id="rId2"/>
                        </a:rPr>
                        <a:t>DS0009</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u="none" strike="noStrike" dirty="0" smtClean="0">
                          <a:solidFill>
                            <a:srgbClr val="4F7CAC"/>
                          </a:solidFill>
                          <a:effectLst/>
                          <a:hlinkClick r:id="rId2"/>
                        </a:rPr>
                        <a:t>Process</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OS API Execution</a:t>
                      </a:r>
                      <a:endParaRPr lang="en-US" altLang="zh-TW" sz="1800" b="0" i="0" u="none" strike="noStrike" kern="1200" dirty="0" smtClean="0">
                        <a:solidFill>
                          <a:schemeClr val="tx1"/>
                        </a:solidFill>
                        <a:effectLst/>
                        <a:latin typeface="+mn-lt"/>
                        <a:ea typeface="+mn-ea"/>
                        <a:cs typeface="+mn-cs"/>
                      </a:endParaRPr>
                    </a:p>
                    <a:p>
                      <a:pPr fontAlgn="t"/>
                      <a:r>
                        <a:rPr lang="zh-TW" altLang="en-US" dirty="0" smtClean="0">
                          <a:effectLst/>
                        </a:rPr>
                        <a:t>作業系統</a:t>
                      </a:r>
                      <a:r>
                        <a:rPr lang="en-US" altLang="zh-TW" dirty="0" smtClean="0">
                          <a:effectLst/>
                        </a:rPr>
                        <a:t>API</a:t>
                      </a:r>
                      <a:r>
                        <a:rPr lang="zh-TW" altLang="en-US" dirty="0" smtClean="0">
                          <a:effectLst/>
                        </a:rPr>
                        <a:t>執行</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API calls that may create or modify system-level processes to repeatedly execute malicious payloads as part of persistence.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監視可能會建立或修改系統層級進程以重複執行惡意負載作為持久性一部分的 </a:t>
                      </a:r>
                      <a:r>
                        <a:rPr lang="en-US" altLang="zh-TW" sz="1800" b="0" i="0" kern="1200" dirty="0" smtClean="0">
                          <a:solidFill>
                            <a:schemeClr val="tx1"/>
                          </a:solidFill>
                          <a:effectLst/>
                          <a:latin typeface="+mn-lt"/>
                          <a:ea typeface="+mn-ea"/>
                          <a:cs typeface="+mn-cs"/>
                        </a:rPr>
                        <a:t>API </a:t>
                      </a:r>
                      <a:r>
                        <a:rPr lang="zh-TW" altLang="en-US" sz="1800" b="0" i="0" kern="1200" dirty="0" smtClean="0">
                          <a:solidFill>
                            <a:schemeClr val="tx1"/>
                          </a:solidFill>
                          <a:effectLst/>
                          <a:latin typeface="+mn-lt"/>
                          <a:ea typeface="+mn-ea"/>
                          <a:cs typeface="+mn-cs"/>
                        </a:rPr>
                        <a:t>呼叫。</a:t>
                      </a:r>
                      <a:endParaRPr lang="en-US" altLang="zh-TW" sz="1100" b="1" dirty="0" smtClean="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1153820">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Process Creation</a:t>
                      </a:r>
                      <a:endParaRPr lang="en-US" altLang="zh-TW" sz="1800" b="0" i="0" u="none" strike="noStrike" kern="1200" dirty="0" smtClean="0">
                        <a:solidFill>
                          <a:schemeClr val="tx1"/>
                        </a:solidFill>
                        <a:effectLst/>
                        <a:latin typeface="+mn-lt"/>
                        <a:ea typeface="+mn-ea"/>
                        <a:cs typeface="+mn-cs"/>
                      </a:endParaRPr>
                    </a:p>
                    <a:p>
                      <a:pPr fontAlgn="t"/>
                      <a:r>
                        <a:rPr lang="zh-TW" altLang="en-US" dirty="0" smtClean="0">
                          <a:effectLst/>
                        </a:rPr>
                        <a:t>流程創建</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New, benign system processes may be created during installation of new software.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在安裝新軟體期間可能會建立新的良性系統進程。</a:t>
                      </a:r>
                      <a:endParaRPr lang="en-US" altLang="zh-TW" sz="1800" b="0" i="0"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92553248"/>
                  </a:ext>
                </a:extLst>
              </a:tr>
              <a:tr h="605180">
                <a:tc rowSpan="2">
                  <a:txBody>
                    <a:bodyPr/>
                    <a:lstStyle/>
                    <a:p>
                      <a:pPr fontAlgn="t"/>
                      <a:r>
                        <a:rPr lang="en-US" altLang="zh-TW" sz="1800" b="0" i="0" u="none" strike="noStrike" kern="1200" dirty="0" smtClean="0">
                          <a:solidFill>
                            <a:schemeClr val="tx1"/>
                          </a:solidFill>
                          <a:effectLst/>
                          <a:latin typeface="+mn-lt"/>
                          <a:ea typeface="+mn-ea"/>
                          <a:cs typeface="+mn-cs"/>
                          <a:hlinkClick r:id="rId5"/>
                        </a:rPr>
                        <a:t>DS0019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5"/>
                        </a:rPr>
                        <a:t>Service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6"/>
                        </a:rPr>
                        <a:t>Service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服務創造</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services/daemons that may create or modify system-level processes to repeatedly execute malicious payloads as part of persistence.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監視新建的服務</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守護程序，這些服務</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守護程序可能會建立或修改系統級進程，以便作為持久性的一部分重複執行惡意負載。</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605180">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Service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服務修改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changes to system processes that do not correlate with known software, patch cycles, etc., including by comparing results against a trusted system baseline.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監視與已知軟體、修補程式週期等不相關的系統進程的更改，包括將結果與可信任系統基準進行比較。</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60853462"/>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39</a:t>
            </a:fld>
            <a:endParaRPr lang="zh-TW" altLang="en-US"/>
          </a:p>
        </p:txBody>
      </p:sp>
    </p:spTree>
    <p:extLst>
      <p:ext uri="{BB962C8B-B14F-4D97-AF65-F5344CB8AC3E}">
        <p14:creationId xmlns:p14="http://schemas.microsoft.com/office/powerpoint/2010/main" val="303300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80955D-75BB-4C20-83B4-6938A2DB5099}"/>
              </a:ext>
            </a:extLst>
          </p:cNvPr>
          <p:cNvSpPr>
            <a:spLocks noGrp="1"/>
          </p:cNvSpPr>
          <p:nvPr>
            <p:ph type="title"/>
          </p:nvPr>
        </p:nvSpPr>
        <p:spPr>
          <a:xfrm>
            <a:off x="168897" y="136526"/>
            <a:ext cx="4409042" cy="546306"/>
          </a:xfrm>
        </p:spPr>
        <p:txBody>
          <a:bodyPr>
            <a:normAutofit/>
          </a:bodyPr>
          <a:lstStyle/>
          <a:p>
            <a:r>
              <a:rPr lang="en-US" altLang="zh-TW" sz="3200" b="1" dirty="0">
                <a:effectLst>
                  <a:outerShdw blurRad="38100" dist="38100" dir="2700000" algn="tl">
                    <a:srgbClr val="000000">
                      <a:alpha val="43137"/>
                    </a:srgbClr>
                  </a:outerShdw>
                </a:effectLst>
              </a:rPr>
              <a:t>Cyber Killing Chain</a:t>
            </a:r>
            <a:endParaRPr lang="zh-TW" altLang="en-US" sz="3200" b="1" dirty="0">
              <a:effectLst>
                <a:outerShdw blurRad="38100" dist="38100" dir="2700000" algn="tl">
                  <a:srgbClr val="000000">
                    <a:alpha val="43137"/>
                  </a:srgbClr>
                </a:outerShdw>
              </a:effectLst>
            </a:endParaRPr>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27091886"/>
              </p:ext>
            </p:extLst>
          </p:nvPr>
        </p:nvGraphicFramePr>
        <p:xfrm>
          <a:off x="4621194" y="1255584"/>
          <a:ext cx="7273467" cy="5638800"/>
        </p:xfrm>
        <a:graphic>
          <a:graphicData uri="http://schemas.openxmlformats.org/drawingml/2006/table">
            <a:tbl>
              <a:tblPr firstRow="1" bandRow="1">
                <a:tableStyleId>{5C22544A-7EE6-4342-B048-85BDC9FD1C3A}</a:tableStyleId>
              </a:tblPr>
              <a:tblGrid>
                <a:gridCol w="1787067">
                  <a:extLst>
                    <a:ext uri="{9D8B030D-6E8A-4147-A177-3AD203B41FA5}">
                      <a16:colId xmlns:a16="http://schemas.microsoft.com/office/drawing/2014/main" val="1371568623"/>
                    </a:ext>
                  </a:extLst>
                </a:gridCol>
                <a:gridCol w="5486400">
                  <a:extLst>
                    <a:ext uri="{9D8B030D-6E8A-4147-A177-3AD203B41FA5}">
                      <a16:colId xmlns:a16="http://schemas.microsoft.com/office/drawing/2014/main" val="3760210138"/>
                    </a:ext>
                  </a:extLst>
                </a:gridCol>
              </a:tblGrid>
              <a:tr h="172967">
                <a:tc gridSpan="2">
                  <a:txBody>
                    <a:bodyPr/>
                    <a:lstStyle/>
                    <a:p>
                      <a:r>
                        <a:rPr lang="zh-TW" altLang="en-US" sz="2000" dirty="0"/>
                        <a:t>網路攻擊鏈</a:t>
                      </a:r>
                      <a:r>
                        <a:rPr lang="en-US" altLang="zh-TW" sz="2000" dirty="0"/>
                        <a:t>(Cyber Kill Chain)</a:t>
                      </a:r>
                      <a:r>
                        <a:rPr lang="zh-TW" altLang="en-US" sz="2000" baseline="0" dirty="0"/>
                        <a:t> </a:t>
                      </a:r>
                      <a:r>
                        <a:rPr lang="en-US" altLang="zh-TW" sz="2000" dirty="0"/>
                        <a:t>7</a:t>
                      </a:r>
                      <a:r>
                        <a:rPr lang="zh-TW" altLang="en-US" sz="2000" dirty="0"/>
                        <a:t>個環節</a:t>
                      </a:r>
                    </a:p>
                  </a:txBody>
                  <a:tcPr>
                    <a:lnB w="12700" cap="flat" cmpd="sng" algn="ctr">
                      <a:solidFill>
                        <a:schemeClr val="tx1"/>
                      </a:solidFill>
                      <a:prstDash val="solid"/>
                      <a:round/>
                      <a:headEnd type="none" w="med" len="med"/>
                      <a:tailEnd type="none" w="med" len="med"/>
                    </a:lnB>
                  </a:tcPr>
                </a:tc>
                <a:tc hMerge="1">
                  <a:txBody>
                    <a:bodyPr/>
                    <a:lstStyle/>
                    <a:p>
                      <a:endParaRPr lang="zh-TW"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6111180"/>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1.</a:t>
                      </a:r>
                      <a:r>
                        <a:rPr lang="zh-TW" altLang="en-US" b="1" dirty="0">
                          <a:solidFill>
                            <a:srgbClr val="4C433F"/>
                          </a:solidFill>
                          <a:effectLst>
                            <a:outerShdw blurRad="38100" dist="38100" dir="2700000" algn="tl">
                              <a:srgbClr val="000000">
                                <a:alpha val="43137"/>
                              </a:srgbClr>
                            </a:outerShdw>
                          </a:effectLst>
                          <a:latin typeface="__Noto_Sans_TC_f99f41"/>
                        </a:rPr>
                        <a:t>偵查 </a:t>
                      </a:r>
                      <a:r>
                        <a:rPr lang="en-US" altLang="zh-TW" b="1" dirty="0">
                          <a:solidFill>
                            <a:srgbClr val="4C433F"/>
                          </a:solidFill>
                          <a:effectLst>
                            <a:outerShdw blurRad="38100" dist="38100" dir="2700000" algn="tl">
                              <a:srgbClr val="000000">
                                <a:alpha val="43137"/>
                              </a:srgbClr>
                            </a:outerShdw>
                          </a:effectLst>
                          <a:latin typeface="__Noto_Sans_TC_f99f41"/>
                        </a:rPr>
                        <a:t>Reconnaissance</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攻擊者收集目標對象的資料，如電子郵件信箱、社群平台的資料，以找到可以下手的弱點；或是透過工具，掃描目標對象的網站、系統，得知使用的系統種類、版本</a:t>
                      </a:r>
                      <a:endParaRPr lang="en-US" altLang="zh-TW" sz="1600" b="1" dirty="0">
                        <a:solidFill>
                          <a:srgbClr val="4C433F"/>
                        </a:solidFill>
                        <a:effectLst>
                          <a:outerShdw blurRad="38100" dist="38100" dir="2700000" algn="tl">
                            <a:srgbClr val="000000">
                              <a:alpha val="43137"/>
                            </a:srgbClr>
                          </a:outerShdw>
                        </a:effectLst>
                        <a:latin typeface="__Noto_Sans_TC_f99f41"/>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8888044"/>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2.</a:t>
                      </a:r>
                      <a:r>
                        <a:rPr lang="zh-TW" altLang="en-US" b="1" dirty="0">
                          <a:solidFill>
                            <a:srgbClr val="4C433F"/>
                          </a:solidFill>
                          <a:effectLst>
                            <a:outerShdw blurRad="38100" dist="38100" dir="2700000" algn="tl">
                              <a:srgbClr val="000000">
                                <a:alpha val="43137"/>
                              </a:srgbClr>
                            </a:outerShdw>
                          </a:effectLst>
                          <a:latin typeface="__Noto_Sans_TC_f99f41"/>
                        </a:rPr>
                        <a:t>武裝 </a:t>
                      </a:r>
                      <a:r>
                        <a:rPr lang="en-US" altLang="zh-TW" b="1" dirty="0" err="1">
                          <a:solidFill>
                            <a:srgbClr val="4C433F"/>
                          </a:solidFill>
                          <a:effectLst>
                            <a:outerShdw blurRad="38100" dist="38100" dir="2700000" algn="tl">
                              <a:srgbClr val="000000">
                                <a:alpha val="43137"/>
                              </a:srgbClr>
                            </a:outerShdw>
                          </a:effectLst>
                          <a:latin typeface="__Noto_Sans_TC_f99f41"/>
                        </a:rPr>
                        <a:t>Weaponization</a:t>
                      </a:r>
                      <a:r>
                        <a:rPr lang="en-US" altLang="zh-TW" b="1" dirty="0">
                          <a:solidFill>
                            <a:srgbClr val="4C433F"/>
                          </a:solidFill>
                          <a:effectLst>
                            <a:outerShdw blurRad="38100" dist="38100" dir="2700000" algn="tl">
                              <a:srgbClr val="000000">
                                <a:alpha val="43137"/>
                              </a:srgbClr>
                            </a:outerShdw>
                          </a:effectLst>
                          <a:latin typeface="__Noto_Sans_TC_f99f41"/>
                        </a:rPr>
                        <a:t> </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攻擊者使用現成的開源工具或是自行開發專屬的惡意程式</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5040170"/>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3.</a:t>
                      </a:r>
                      <a:r>
                        <a:rPr lang="zh-TW" altLang="en-US" b="1" dirty="0">
                          <a:solidFill>
                            <a:srgbClr val="4C433F"/>
                          </a:solidFill>
                          <a:effectLst>
                            <a:outerShdw blurRad="38100" dist="38100" dir="2700000" algn="tl">
                              <a:srgbClr val="000000">
                                <a:alpha val="43137"/>
                              </a:srgbClr>
                            </a:outerShdw>
                          </a:effectLst>
                          <a:latin typeface="__Noto_Sans_TC_f99f41"/>
                        </a:rPr>
                        <a:t>遞送 </a:t>
                      </a:r>
                      <a:r>
                        <a:rPr lang="en-US" altLang="zh-TW" b="1" dirty="0">
                          <a:solidFill>
                            <a:srgbClr val="4C433F"/>
                          </a:solidFill>
                          <a:effectLst>
                            <a:outerShdw blurRad="38100" dist="38100" dir="2700000" algn="tl">
                              <a:srgbClr val="000000">
                                <a:alpha val="43137"/>
                              </a:srgbClr>
                            </a:outerShdw>
                          </a:effectLst>
                          <a:latin typeface="__Noto_Sans_TC_f99f41"/>
                        </a:rPr>
                        <a:t>Delivery</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攻擊者將攻擊武器送入目標的系統內，如透過釣魚信件裡的連結、夾帶木馬的盜版軟體、隨身碟</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42135390"/>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4.</a:t>
                      </a:r>
                      <a:r>
                        <a:rPr lang="zh-TW" altLang="en-US" b="1" dirty="0">
                          <a:solidFill>
                            <a:srgbClr val="4C433F"/>
                          </a:solidFill>
                          <a:effectLst>
                            <a:outerShdw blurRad="38100" dist="38100" dir="2700000" algn="tl">
                              <a:srgbClr val="000000">
                                <a:alpha val="43137"/>
                              </a:srgbClr>
                            </a:outerShdw>
                          </a:effectLst>
                          <a:latin typeface="__Noto_Sans_TC_f99f41"/>
                        </a:rPr>
                        <a:t>漏洞利用 </a:t>
                      </a:r>
                      <a:r>
                        <a:rPr lang="en-US" altLang="zh-TW" b="1" dirty="0">
                          <a:solidFill>
                            <a:srgbClr val="4C433F"/>
                          </a:solidFill>
                          <a:effectLst>
                            <a:outerShdw blurRad="38100" dist="38100" dir="2700000" algn="tl">
                              <a:srgbClr val="000000">
                                <a:alpha val="43137"/>
                              </a:srgbClr>
                            </a:outerShdw>
                          </a:effectLst>
                          <a:latin typeface="__Noto_Sans_TC_f99f41"/>
                        </a:rPr>
                        <a:t>Exploitation</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確保遞送的惡意軟體，藉由目標對象的系統漏洞，得以順利開啟，並使攻擊者獲得控制權</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6089052"/>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5.</a:t>
                      </a:r>
                      <a:r>
                        <a:rPr lang="zh-TW" altLang="en-US" b="1" dirty="0">
                          <a:solidFill>
                            <a:srgbClr val="4C433F"/>
                          </a:solidFill>
                          <a:effectLst>
                            <a:outerShdw blurRad="38100" dist="38100" dir="2700000" algn="tl">
                              <a:srgbClr val="000000">
                                <a:alpha val="43137"/>
                              </a:srgbClr>
                            </a:outerShdw>
                          </a:effectLst>
                          <a:latin typeface="__Noto_Sans_TC_f99f41"/>
                        </a:rPr>
                        <a:t>安裝 </a:t>
                      </a:r>
                      <a:r>
                        <a:rPr lang="en-US" altLang="zh-TW" b="1" dirty="0">
                          <a:solidFill>
                            <a:srgbClr val="4C433F"/>
                          </a:solidFill>
                          <a:effectLst>
                            <a:outerShdw blurRad="38100" dist="38100" dir="2700000" algn="tl">
                              <a:srgbClr val="000000">
                                <a:alpha val="43137"/>
                              </a:srgbClr>
                            </a:outerShdw>
                          </a:effectLst>
                          <a:latin typeface="__Noto_Sans_TC_f99f41"/>
                        </a:rPr>
                        <a:t>Installation</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攻擊者確保自身可以長期控制目標的系統內，以有足夠的時間進行後續環節</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1689631"/>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6.</a:t>
                      </a:r>
                      <a:r>
                        <a:rPr lang="zh-TW" altLang="en-US" b="1" dirty="0">
                          <a:solidFill>
                            <a:srgbClr val="4C433F"/>
                          </a:solidFill>
                          <a:effectLst>
                            <a:outerShdw blurRad="38100" dist="38100" dir="2700000" algn="tl">
                              <a:srgbClr val="000000">
                                <a:alpha val="43137"/>
                              </a:srgbClr>
                            </a:outerShdw>
                          </a:effectLst>
                          <a:latin typeface="__Noto_Sans_TC_f99f41"/>
                        </a:rPr>
                        <a:t>發令與控制 </a:t>
                      </a:r>
                      <a:r>
                        <a:rPr lang="en-US" altLang="zh-TW" b="1" dirty="0">
                          <a:solidFill>
                            <a:srgbClr val="4C433F"/>
                          </a:solidFill>
                          <a:effectLst>
                            <a:outerShdw blurRad="38100" dist="38100" dir="2700000" algn="tl">
                              <a:srgbClr val="000000">
                                <a:alpha val="43137"/>
                              </a:srgbClr>
                            </a:outerShdw>
                          </a:effectLst>
                          <a:latin typeface="__Noto_Sans_TC_f99f41"/>
                        </a:rPr>
                        <a:t>Command &amp; Control</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b="1" dirty="0">
                          <a:solidFill>
                            <a:srgbClr val="4C433F"/>
                          </a:solidFill>
                          <a:effectLst>
                            <a:outerShdw blurRad="38100" dist="38100" dir="2700000" algn="tl">
                              <a:srgbClr val="000000">
                                <a:alpha val="43137"/>
                              </a:srgbClr>
                            </a:outerShdw>
                          </a:effectLst>
                          <a:latin typeface="__Noto_Sans_TC_f99f41"/>
                        </a:rPr>
                        <a:t>C2</a:t>
                      </a:r>
                      <a:r>
                        <a:rPr lang="en-US" altLang="zh-TW" sz="1600" b="1" baseline="0" dirty="0">
                          <a:solidFill>
                            <a:srgbClr val="4C433F"/>
                          </a:solidFill>
                          <a:effectLst>
                            <a:outerShdw blurRad="38100" dist="38100" dir="2700000" algn="tl">
                              <a:srgbClr val="000000">
                                <a:alpha val="43137"/>
                              </a:srgbClr>
                            </a:outerShdw>
                          </a:effectLst>
                          <a:latin typeface="__Noto_Sans_TC_f99f41"/>
                        </a:rPr>
                        <a:t> </a:t>
                      </a:r>
                      <a:r>
                        <a:rPr lang="zh-TW" altLang="en-US" sz="1600" b="1" dirty="0">
                          <a:solidFill>
                            <a:srgbClr val="4C433F"/>
                          </a:solidFill>
                          <a:effectLst>
                            <a:outerShdw blurRad="38100" dist="38100" dir="2700000" algn="tl">
                              <a:srgbClr val="000000">
                                <a:alpha val="43137"/>
                              </a:srgbClr>
                            </a:outerShdw>
                          </a:effectLst>
                          <a:latin typeface="__Noto_Sans_TC_f99f41"/>
                        </a:rPr>
                        <a:t>攻擊者潛伏在目標的系統內，收集資料，探索環境，以便審慎規劃後續行動。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922255372"/>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7.</a:t>
                      </a:r>
                      <a:r>
                        <a:rPr lang="zh-TW" altLang="en-US" b="1" dirty="0">
                          <a:solidFill>
                            <a:srgbClr val="4C433F"/>
                          </a:solidFill>
                          <a:effectLst>
                            <a:outerShdw blurRad="38100" dist="38100" dir="2700000" algn="tl">
                              <a:srgbClr val="000000">
                                <a:alpha val="43137"/>
                              </a:srgbClr>
                            </a:outerShdw>
                          </a:effectLst>
                          <a:latin typeface="__Noto_Sans_TC_f99f41"/>
                        </a:rPr>
                        <a:t>行動 </a:t>
                      </a:r>
                      <a:r>
                        <a:rPr lang="en-US" altLang="zh-TW" b="1" dirty="0">
                          <a:solidFill>
                            <a:srgbClr val="4C433F"/>
                          </a:solidFill>
                          <a:effectLst>
                            <a:outerShdw blurRad="38100" dist="38100" dir="2700000" algn="tl">
                              <a:srgbClr val="000000">
                                <a:alpha val="43137"/>
                              </a:srgbClr>
                            </a:outerShdw>
                          </a:effectLst>
                          <a:latin typeface="__Noto_Sans_TC_f99f41"/>
                        </a:rPr>
                        <a:t>Actions</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根據攻擊者的最終目標，採取行動，如破壞系統、竊取機密資料、勒索目標對象</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8896520"/>
                  </a:ext>
                </a:extLst>
              </a:tr>
            </a:tbl>
          </a:graphicData>
        </a:graphic>
      </p:graphicFrame>
      <p:sp>
        <p:nvSpPr>
          <p:cNvPr id="4" name="投影片編號版面配置區 3">
            <a:extLst>
              <a:ext uri="{FF2B5EF4-FFF2-40B4-BE49-F238E27FC236}">
                <a16:creationId xmlns:a16="http://schemas.microsoft.com/office/drawing/2014/main" id="{125BE0BE-CD19-4272-BA82-88075CADA992}"/>
              </a:ext>
            </a:extLst>
          </p:cNvPr>
          <p:cNvSpPr>
            <a:spLocks noGrp="1"/>
          </p:cNvSpPr>
          <p:nvPr>
            <p:ph type="sldNum" sz="quarter" idx="12"/>
          </p:nvPr>
        </p:nvSpPr>
        <p:spPr/>
        <p:txBody>
          <a:bodyPr/>
          <a:lstStyle/>
          <a:p>
            <a:fld id="{D16C3A51-89D0-4E4D-AA61-5A30A561532A}" type="slidenum">
              <a:rPr lang="zh-TW" altLang="en-US" smtClean="0"/>
              <a:t>4</a:t>
            </a:fld>
            <a:endParaRPr lang="zh-TW" altLang="en-US"/>
          </a:p>
        </p:txBody>
      </p:sp>
      <p:sp>
        <p:nvSpPr>
          <p:cNvPr id="7" name="矩形 6"/>
          <p:cNvSpPr/>
          <p:nvPr/>
        </p:nvSpPr>
        <p:spPr>
          <a:xfrm>
            <a:off x="4741213" y="6467664"/>
            <a:ext cx="5240987" cy="369332"/>
          </a:xfrm>
          <a:prstGeom prst="rect">
            <a:avLst/>
          </a:prstGeom>
        </p:spPr>
        <p:txBody>
          <a:bodyPr wrap="none">
            <a:spAutoFit/>
          </a:bodyPr>
          <a:lstStyle/>
          <a:p>
            <a:r>
              <a:rPr lang="en-US" altLang="zh-TW" dirty="0"/>
              <a:t>https://teamt5.org/tw/posts/what-is-cyber-kill-chain/</a:t>
            </a:r>
            <a:endParaRPr lang="zh-TW" altLang="en-US" dirty="0"/>
          </a:p>
        </p:txBody>
      </p:sp>
      <p:pic>
        <p:nvPicPr>
          <p:cNvPr id="9" name="圖片 8"/>
          <p:cNvPicPr>
            <a:picLocks noChangeAspect="1"/>
          </p:cNvPicPr>
          <p:nvPr/>
        </p:nvPicPr>
        <p:blipFill>
          <a:blip r:embed="rId2"/>
          <a:stretch>
            <a:fillRect/>
          </a:stretch>
        </p:blipFill>
        <p:spPr>
          <a:xfrm>
            <a:off x="168897" y="1015873"/>
            <a:ext cx="4097449" cy="5527431"/>
          </a:xfrm>
          <a:prstGeom prst="rect">
            <a:avLst/>
          </a:prstGeom>
        </p:spPr>
      </p:pic>
      <p:sp>
        <p:nvSpPr>
          <p:cNvPr id="10" name="矩形 9"/>
          <p:cNvSpPr/>
          <p:nvPr/>
        </p:nvSpPr>
        <p:spPr>
          <a:xfrm>
            <a:off x="5069844" y="71125"/>
            <a:ext cx="6942048" cy="338554"/>
          </a:xfrm>
          <a:prstGeom prst="rect">
            <a:avLst/>
          </a:prstGeom>
        </p:spPr>
        <p:txBody>
          <a:bodyPr wrap="square">
            <a:spAutoFit/>
          </a:bodyPr>
          <a:lstStyle/>
          <a:p>
            <a:r>
              <a:rPr lang="en-US" altLang="zh-TW" sz="1600" dirty="0"/>
              <a:t>https://www.lockheedmartin.com/en-us/capabilities/cyber/cyber-kill-chain.html</a:t>
            </a:r>
            <a:endParaRPr lang="zh-TW" altLang="en-US" sz="1600" dirty="0"/>
          </a:p>
        </p:txBody>
      </p:sp>
      <p:sp>
        <p:nvSpPr>
          <p:cNvPr id="11" name="矩形 10"/>
          <p:cNvSpPr/>
          <p:nvPr/>
        </p:nvSpPr>
        <p:spPr>
          <a:xfrm>
            <a:off x="4624924" y="886252"/>
            <a:ext cx="3915944" cy="369332"/>
          </a:xfrm>
          <a:prstGeom prst="rect">
            <a:avLst/>
          </a:prstGeom>
        </p:spPr>
        <p:txBody>
          <a:bodyPr wrap="none">
            <a:spAutoFit/>
          </a:bodyPr>
          <a:lstStyle/>
          <a:p>
            <a:r>
              <a:rPr lang="en-US" altLang="zh-TW" dirty="0"/>
              <a:t>https://en.wikipedia.org/wiki/Kill_chain</a:t>
            </a:r>
            <a:endParaRPr lang="zh-TW" altLang="en-US" dirty="0"/>
          </a:p>
        </p:txBody>
      </p:sp>
    </p:spTree>
    <p:extLst>
      <p:ext uri="{BB962C8B-B14F-4D97-AF65-F5344CB8AC3E}">
        <p14:creationId xmlns:p14="http://schemas.microsoft.com/office/powerpoint/2010/main" val="18937637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t>40</a:t>
            </a:fld>
            <a:endParaRPr lang="zh-TW" altLang="en-US"/>
          </a:p>
        </p:txBody>
      </p:sp>
      <p:graphicFrame>
        <p:nvGraphicFramePr>
          <p:cNvPr id="3" name="表格 2"/>
          <p:cNvGraphicFramePr>
            <a:graphicFrameLocks noGrp="1"/>
          </p:cNvGraphicFramePr>
          <p:nvPr>
            <p:extLst>
              <p:ext uri="{D42A27DB-BD31-4B8C-83A1-F6EECF244321}">
                <p14:modId xmlns:p14="http://schemas.microsoft.com/office/powerpoint/2010/main" val="711915705"/>
              </p:ext>
            </p:extLst>
          </p:nvPr>
        </p:nvGraphicFramePr>
        <p:xfrm>
          <a:off x="0" y="2098866"/>
          <a:ext cx="12192000" cy="3124200"/>
        </p:xfrm>
        <a:graphic>
          <a:graphicData uri="http://schemas.openxmlformats.org/drawingml/2006/table">
            <a:tbl>
              <a:tblPr/>
              <a:tblGrid>
                <a:gridCol w="991518">
                  <a:extLst>
                    <a:ext uri="{9D8B030D-6E8A-4147-A177-3AD203B41FA5}">
                      <a16:colId xmlns:a16="http://schemas.microsoft.com/office/drawing/2014/main" val="2692515554"/>
                    </a:ext>
                  </a:extLst>
                </a:gridCol>
                <a:gridCol w="1233889">
                  <a:extLst>
                    <a:ext uri="{9D8B030D-6E8A-4147-A177-3AD203B41FA5}">
                      <a16:colId xmlns:a16="http://schemas.microsoft.com/office/drawing/2014/main" val="76540352"/>
                    </a:ext>
                  </a:extLst>
                </a:gridCol>
                <a:gridCol w="1737536">
                  <a:extLst>
                    <a:ext uri="{9D8B030D-6E8A-4147-A177-3AD203B41FA5}">
                      <a16:colId xmlns:a16="http://schemas.microsoft.com/office/drawing/2014/main" val="1356543570"/>
                    </a:ext>
                  </a:extLst>
                </a:gridCol>
                <a:gridCol w="8229057">
                  <a:extLst>
                    <a:ext uri="{9D8B030D-6E8A-4147-A177-3AD203B41FA5}">
                      <a16:colId xmlns:a16="http://schemas.microsoft.com/office/drawing/2014/main" val="1671615187"/>
                    </a:ext>
                  </a:extLst>
                </a:gridCol>
              </a:tblGrid>
              <a:tr h="1502217">
                <a:tc rowSpan="2">
                  <a:txBody>
                    <a:bodyPr/>
                    <a:lstStyle/>
                    <a:p>
                      <a:r>
                        <a:rPr lang="en-US" altLang="zh-TW" sz="1800" b="0" i="0" u="none" strike="noStrike" kern="1200" dirty="0" smtClean="0">
                          <a:solidFill>
                            <a:schemeClr val="tx1"/>
                          </a:solidFill>
                          <a:effectLst/>
                          <a:latin typeface="+mn-lt"/>
                          <a:ea typeface="+mn-ea"/>
                          <a:cs typeface="+mn-cs"/>
                          <a:hlinkClick r:id="rId2"/>
                        </a:rPr>
                        <a:t>DS0024</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2"/>
                        </a:rPr>
                        <a:t>Windows Registry</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Windows Registry Key Creation</a:t>
                      </a:r>
                      <a:endParaRPr lang="en-US" altLang="zh-TW" sz="1800" b="0" i="0" u="none" strike="noStrike" kern="1200" dirty="0" smtClean="0">
                        <a:solidFill>
                          <a:schemeClr val="tx1"/>
                        </a:solidFill>
                        <a:effectLst/>
                        <a:latin typeface="+mn-lt"/>
                        <a:ea typeface="+mn-ea"/>
                        <a:cs typeface="+mn-cs"/>
                      </a:endParaRPr>
                    </a:p>
                    <a:p>
                      <a:pPr fontAlgn="t"/>
                      <a:r>
                        <a:rPr lang="en-US" dirty="0" smtClean="0">
                          <a:effectLst/>
                        </a:rPr>
                        <a:t>Windows </a:t>
                      </a:r>
                      <a:r>
                        <a:rPr lang="zh-TW" altLang="en-US" dirty="0" smtClean="0">
                          <a:effectLst/>
                        </a:rPr>
                        <a:t>登錄項目建立</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files that may create or modify system-level processes to repeatedly execute malicious payloads as part of persistence.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監視新建置的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登錄項，這些登錄項可能會建立或修改系統級進程，以便作為持久性的一部分重複執行惡意負載。</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09244831"/>
                  </a:ext>
                </a:extLst>
              </a:tr>
              <a:tr h="946066">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Windows Registry Key Modification</a:t>
                      </a:r>
                      <a:endParaRPr lang="en-US" altLang="zh-TW" sz="1800" b="0" i="0" u="none" strike="noStrike" kern="1200" dirty="0" smtClean="0">
                        <a:solidFill>
                          <a:schemeClr val="tx1"/>
                        </a:solidFill>
                        <a:effectLst/>
                        <a:latin typeface="+mn-lt"/>
                        <a:ea typeface="+mn-ea"/>
                        <a:cs typeface="+mn-cs"/>
                      </a:endParaRPr>
                    </a:p>
                    <a:p>
                      <a:pPr fontAlgn="t"/>
                      <a:r>
                        <a:rPr lang="en-US" dirty="0" smtClean="0">
                          <a:effectLst/>
                        </a:rPr>
                        <a:t>Windows </a:t>
                      </a:r>
                      <a:r>
                        <a:rPr lang="zh-TW" altLang="en-US" dirty="0" smtClean="0">
                          <a:effectLst/>
                        </a:rPr>
                        <a:t>登錄項目修改</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changes to files associated with system-level processes.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登錄項目和</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或值的更改，這些更改可能會建立或修改系統級進程，以便作為持久性的一部分重複執行惡意負載。</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80372496"/>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704807031"/>
              </p:ext>
            </p:extLst>
          </p:nvPr>
        </p:nvGraphicFramePr>
        <p:xfrm>
          <a:off x="0" y="1831228"/>
          <a:ext cx="12192000" cy="267638"/>
        </p:xfrm>
        <a:graphic>
          <a:graphicData uri="http://schemas.openxmlformats.org/drawingml/2006/table">
            <a:tbl>
              <a:tblPr/>
              <a:tblGrid>
                <a:gridCol w="991518">
                  <a:extLst>
                    <a:ext uri="{9D8B030D-6E8A-4147-A177-3AD203B41FA5}">
                      <a16:colId xmlns:a16="http://schemas.microsoft.com/office/drawing/2014/main" val="3278145735"/>
                    </a:ext>
                  </a:extLst>
                </a:gridCol>
                <a:gridCol w="1233889">
                  <a:extLst>
                    <a:ext uri="{9D8B030D-6E8A-4147-A177-3AD203B41FA5}">
                      <a16:colId xmlns:a16="http://schemas.microsoft.com/office/drawing/2014/main" val="131721670"/>
                    </a:ext>
                  </a:extLst>
                </a:gridCol>
                <a:gridCol w="1737536">
                  <a:extLst>
                    <a:ext uri="{9D8B030D-6E8A-4147-A177-3AD203B41FA5}">
                      <a16:colId xmlns:a16="http://schemas.microsoft.com/office/drawing/2014/main" val="144003903"/>
                    </a:ext>
                  </a:extLst>
                </a:gridCol>
                <a:gridCol w="8229057">
                  <a:extLst>
                    <a:ext uri="{9D8B030D-6E8A-4147-A177-3AD203B41FA5}">
                      <a16:colId xmlns:a16="http://schemas.microsoft.com/office/drawing/2014/main" val="405433100"/>
                    </a:ext>
                  </a:extLst>
                </a:gridCol>
              </a:tblGrid>
              <a:tr h="25737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590931019"/>
                  </a:ext>
                </a:extLst>
              </a:tr>
            </a:tbl>
          </a:graphicData>
        </a:graphic>
      </p:graphicFrame>
      <p:sp>
        <p:nvSpPr>
          <p:cNvPr id="5" name="矩形 4"/>
          <p:cNvSpPr/>
          <p:nvPr/>
        </p:nvSpPr>
        <p:spPr>
          <a:xfrm>
            <a:off x="0" y="0"/>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spTree>
    <p:extLst>
      <p:ext uri="{BB962C8B-B14F-4D97-AF65-F5344CB8AC3E}">
        <p14:creationId xmlns:p14="http://schemas.microsoft.com/office/powerpoint/2010/main" val="762302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064913843"/>
              </p:ext>
            </p:extLst>
          </p:nvPr>
        </p:nvGraphicFramePr>
        <p:xfrm>
          <a:off x="6878656" y="4259996"/>
          <a:ext cx="4918825" cy="1584960"/>
        </p:xfrm>
        <a:graphic>
          <a:graphicData uri="http://schemas.openxmlformats.org/drawingml/2006/table">
            <a:tbl>
              <a:tblPr/>
              <a:tblGrid>
                <a:gridCol w="1849562">
                  <a:extLst>
                    <a:ext uri="{9D8B030D-6E8A-4147-A177-3AD203B41FA5}">
                      <a16:colId xmlns:a16="http://schemas.microsoft.com/office/drawing/2014/main" val="2340207979"/>
                    </a:ext>
                  </a:extLst>
                </a:gridCol>
                <a:gridCol w="3069263">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2</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T1601.001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Patch System Image</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T1601.002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Downgrade System Image</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bl>
          </a:graphicData>
        </a:graphic>
      </p:graphicFrame>
      <p:sp>
        <p:nvSpPr>
          <p:cNvPr id="4" name="矩形 3"/>
          <p:cNvSpPr/>
          <p:nvPr/>
        </p:nvSpPr>
        <p:spPr>
          <a:xfrm>
            <a:off x="0" y="136525"/>
            <a:ext cx="11699100" cy="461665"/>
          </a:xfrm>
          <a:prstGeom prst="rect">
            <a:avLst/>
          </a:prstGeom>
        </p:spPr>
        <p:txBody>
          <a:bodyPr wrap="none">
            <a:spAutoFit/>
          </a:bodyPr>
          <a:lstStyle/>
          <a:p>
            <a:r>
              <a:rPr lang="en-US" altLang="zh-TW" sz="2400" dirty="0"/>
              <a:t>7</a:t>
            </a:r>
            <a:r>
              <a:rPr lang="en-US" altLang="zh-TW" sz="2400" dirty="0" smtClean="0"/>
              <a:t>.</a:t>
            </a:r>
            <a:r>
              <a:rPr lang="zh-TW" altLang="en-US" sz="2400" dirty="0" smtClean="0"/>
              <a:t>防禦規避</a:t>
            </a:r>
            <a:r>
              <a:rPr lang="en-US" altLang="zh-TW" sz="2400" dirty="0" smtClean="0"/>
              <a:t>Defense Evasion</a:t>
            </a:r>
            <a:r>
              <a:rPr lang="zh-TW" altLang="en-US" sz="2400" dirty="0" smtClean="0"/>
              <a:t> 戰術</a:t>
            </a:r>
            <a:r>
              <a:rPr lang="en-US" altLang="zh-TW" sz="2400" dirty="0" smtClean="0"/>
              <a:t>| </a:t>
            </a:r>
            <a:r>
              <a:rPr lang="en-US" altLang="zh-TW" sz="2400" dirty="0" smtClean="0"/>
              <a:t>22.</a:t>
            </a:r>
            <a:r>
              <a:rPr lang="zh-TW" altLang="en-US" sz="2400" b="1" dirty="0">
                <a:solidFill>
                  <a:srgbClr val="FF0000"/>
                </a:solidFill>
              </a:rPr>
              <a:t>修改系統鏡像 </a:t>
            </a:r>
            <a:r>
              <a:rPr lang="en-US" altLang="zh-TW" sz="2400" b="1" dirty="0" smtClean="0">
                <a:solidFill>
                  <a:srgbClr val="FF0000"/>
                </a:solidFill>
              </a:rPr>
              <a:t>Modify System Image </a:t>
            </a:r>
            <a:r>
              <a:rPr lang="en-US" altLang="zh-TW" sz="2400" dirty="0" smtClean="0"/>
              <a:t>(2)</a:t>
            </a:r>
            <a:r>
              <a:rPr lang="zh-TW" altLang="en-US" sz="2400" dirty="0" smtClean="0"/>
              <a:t>技術</a:t>
            </a:r>
            <a:endParaRPr lang="en-US" altLang="zh-TW" sz="2400" dirty="0"/>
          </a:p>
        </p:txBody>
      </p:sp>
      <p:sp>
        <p:nvSpPr>
          <p:cNvPr id="5" name="矩形 4"/>
          <p:cNvSpPr/>
          <p:nvPr/>
        </p:nvSpPr>
        <p:spPr>
          <a:xfrm>
            <a:off x="166643" y="889843"/>
            <a:ext cx="6096000" cy="5909310"/>
          </a:xfrm>
          <a:prstGeom prst="rect">
            <a:avLst/>
          </a:prstGeom>
        </p:spPr>
        <p:txBody>
          <a:bodyPr>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會更改嵌入式網路設備的作業系統，以削弱防禦並為自己提供新的功能。在此類設備上，作業系統通常是整體式的，並且大多數設備功能和能力都包含在單一檔案中</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要</a:t>
            </a:r>
            <a:r>
              <a:rPr lang="zh-TW" altLang="en-US" dirty="0"/>
              <a:t>更改作業系統，攻擊者通常只需要影響該文件，替換或修改它。這可以在系統運行時在內存中即時完成以立即生效，也可以在存儲中完成以在網路設備下次啟動時實現更改</a:t>
            </a:r>
            <a:r>
              <a:rPr lang="zh-TW" altLang="en-US" dirty="0" smtClean="0"/>
              <a:t>。</a:t>
            </a:r>
            <a:endParaRPr lang="en-US" altLang="zh-TW" dirty="0"/>
          </a:p>
          <a:p>
            <a:pPr marL="285750" indent="-285750">
              <a:buFont typeface="Wingdings" panose="05000000000000000000" pitchFamily="2" charset="2"/>
              <a:buChar char="n"/>
            </a:pPr>
            <a:r>
              <a:rPr lang="en-US" altLang="zh-TW" dirty="0" smtClean="0"/>
              <a:t>Adversaries </a:t>
            </a:r>
            <a:r>
              <a:rPr lang="en-US" altLang="zh-TW" dirty="0"/>
              <a:t>may make changes to the operating system of embedded network devices to weaken defenses and provide new capabilities for themselves. On such devices, the operating systems are typically monolithic and most of the device functionality and capabilities are contained within a single </a:t>
            </a:r>
            <a:r>
              <a:rPr lang="en-US" altLang="zh-TW" dirty="0" smtClean="0"/>
              <a:t>file.</a:t>
            </a:r>
          </a:p>
          <a:p>
            <a:pPr marL="285750" indent="-285750">
              <a:buFont typeface="Wingdings" panose="05000000000000000000" pitchFamily="2" charset="2"/>
              <a:buChar char="n"/>
            </a:pPr>
            <a:r>
              <a:rPr lang="en-US" altLang="zh-TW" dirty="0" smtClean="0"/>
              <a:t>To </a:t>
            </a:r>
            <a:r>
              <a:rPr lang="en-US" altLang="zh-TW" dirty="0"/>
              <a:t>change the operating system, the adversary typically only needs to affect this one file, replacing or modifying it. This can either be done live in memory during system runtime for immediate effect, or in storage to implement the change on the next boot of the network device</a:t>
            </a:r>
            <a:r>
              <a:rPr lang="en-US" altLang="zh-TW" dirty="0" smtClean="0"/>
              <a:t>.</a:t>
            </a:r>
            <a:endParaRPr lang="zh-TW" altLang="en-US" dirty="0" smtClean="0"/>
          </a:p>
        </p:txBody>
      </p:sp>
      <p:sp>
        <p:nvSpPr>
          <p:cNvPr id="6" name="矩形 5"/>
          <p:cNvSpPr/>
          <p:nvPr/>
        </p:nvSpPr>
        <p:spPr>
          <a:xfrm>
            <a:off x="6878656" y="1732297"/>
            <a:ext cx="4649189" cy="1877437"/>
          </a:xfrm>
          <a:prstGeom prst="rect">
            <a:avLst/>
          </a:prstGeom>
          <a:solidFill>
            <a:srgbClr val="D4F5D1"/>
          </a:solidFill>
        </p:spPr>
        <p:txBody>
          <a:bodyPr wrap="square">
            <a:spAutoFit/>
          </a:bodyPr>
          <a:lstStyle/>
          <a:p>
            <a:r>
              <a:rPr lang="en-US" altLang="zh-TW" sz="1400" b="1" dirty="0" smtClean="0">
                <a:latin typeface="Roboto-Regular"/>
              </a:rPr>
              <a:t>ID</a:t>
            </a:r>
            <a:r>
              <a:rPr lang="en-US" altLang="zh-TW" sz="1400" b="1" dirty="0">
                <a:latin typeface="Roboto-Regular"/>
              </a:rPr>
              <a:t>: T1601</a:t>
            </a:r>
          </a:p>
          <a:p>
            <a:r>
              <a:rPr lang="en-US" altLang="zh-TW" sz="1400" b="1" dirty="0" smtClean="0">
                <a:latin typeface="Roboto-Regular"/>
              </a:rPr>
              <a:t>Sub-techniques : </a:t>
            </a:r>
            <a:r>
              <a:rPr lang="en-US" altLang="zh-TW" sz="1400" dirty="0" smtClean="0">
                <a:hlinkClick r:id="rId2"/>
              </a:rPr>
              <a:t>T1601.001</a:t>
            </a:r>
            <a:r>
              <a:rPr lang="en-US" altLang="zh-TW" sz="1400" dirty="0"/>
              <a:t>, </a:t>
            </a:r>
            <a:r>
              <a:rPr lang="en-US" altLang="zh-TW" sz="1400" dirty="0">
                <a:hlinkClick r:id="rId4"/>
              </a:rPr>
              <a:t>T1601.002</a:t>
            </a:r>
            <a:endParaRPr lang="en-US" altLang="zh-TW" sz="1200" b="1" dirty="0">
              <a:latin typeface="Roboto-Regular"/>
            </a:endParaRPr>
          </a:p>
          <a:p>
            <a:r>
              <a:rPr lang="en-US" altLang="zh-TW" sz="1400" b="1" dirty="0" smtClean="0">
                <a:latin typeface="Roboto-Regular"/>
              </a:rPr>
              <a:t>Tactic : </a:t>
            </a:r>
            <a:r>
              <a:rPr lang="en-US" altLang="zh-TW" sz="1400" dirty="0">
                <a:hlinkClick r:id="rId6"/>
              </a:rPr>
              <a:t>Defense Evasion</a:t>
            </a:r>
            <a:endParaRPr lang="en-US" altLang="zh-TW" sz="1100" b="1" dirty="0">
              <a:latin typeface="Roboto-Regular"/>
            </a:endParaRPr>
          </a:p>
          <a:p>
            <a:r>
              <a:rPr lang="en-US" altLang="zh-TW" sz="1400" b="1" dirty="0" smtClean="0">
                <a:latin typeface="Roboto-Regular"/>
              </a:rPr>
              <a:t>Platforms : Network</a:t>
            </a:r>
            <a:endParaRPr lang="en-US" altLang="zh-TW" sz="1400" b="1" dirty="0">
              <a:latin typeface="Roboto-Regular"/>
            </a:endParaRPr>
          </a:p>
          <a:p>
            <a:r>
              <a:rPr lang="en-US" altLang="zh-TW" sz="1400" b="1" dirty="0">
                <a:latin typeface="Roboto-Regular"/>
              </a:rPr>
              <a:t>Permissions Required: Administrator</a:t>
            </a:r>
          </a:p>
          <a:p>
            <a:r>
              <a:rPr lang="en-US" altLang="zh-TW" sz="1400" b="1" dirty="0" smtClean="0">
                <a:latin typeface="Roboto-Regular"/>
              </a:rPr>
              <a:t>Version : </a:t>
            </a:r>
            <a:r>
              <a:rPr lang="en-US" altLang="zh-TW" sz="1400" b="1" dirty="0">
                <a:latin typeface="Roboto-Regular"/>
              </a:rPr>
              <a:t>1.0</a:t>
            </a:r>
          </a:p>
          <a:p>
            <a:r>
              <a:rPr lang="en-US" altLang="zh-TW" sz="1400" b="1" dirty="0" smtClean="0">
                <a:latin typeface="Roboto-Regular"/>
              </a:rPr>
              <a:t>Created : </a:t>
            </a:r>
            <a:r>
              <a:rPr lang="en-US" altLang="zh-TW" sz="1400" b="1" dirty="0">
                <a:latin typeface="Roboto-Regular"/>
              </a:rPr>
              <a:t>19 October 2020</a:t>
            </a:r>
          </a:p>
          <a:p>
            <a:r>
              <a:rPr lang="en-US" altLang="zh-TW" sz="1400" b="1" dirty="0">
                <a:latin typeface="Roboto-Regular"/>
              </a:rPr>
              <a:t>Last </a:t>
            </a:r>
            <a:r>
              <a:rPr lang="en-US" altLang="zh-TW" sz="1400" b="1" dirty="0" smtClean="0">
                <a:latin typeface="Roboto-Regular"/>
              </a:rPr>
              <a:t>Modified : </a:t>
            </a:r>
            <a:r>
              <a:rPr lang="en-US" altLang="zh-TW" sz="1400" b="1" dirty="0">
                <a:latin typeface="Roboto-Regular"/>
              </a:rPr>
              <a:t>22 October 2020</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41</a:t>
            </a:fld>
            <a:endParaRPr lang="zh-TW" altLang="en-US"/>
          </a:p>
        </p:txBody>
      </p:sp>
    </p:spTree>
    <p:extLst>
      <p:ext uri="{BB962C8B-B14F-4D97-AF65-F5344CB8AC3E}">
        <p14:creationId xmlns:p14="http://schemas.microsoft.com/office/powerpoint/2010/main" val="37909957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nvPr>
        </p:nvGraphicFramePr>
        <p:xfrm>
          <a:off x="146223" y="508054"/>
          <a:ext cx="11804985" cy="6151531"/>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M1046</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Boot Integrity</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Use auditing tools capable of detecting privilege and service abuse opportunities on systems within an enterprise and correct them.</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使用能夠檢測企業內系統上的特權和服務濫用機會並糾正它們的審核工具。</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3"/>
                        </a:rPr>
                        <a:t>M1045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Code Signing</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On Windows 10, enable Attack Surface Reduction (ASR) rules to prevent an application from writing a signed vulnerable driver to the system. On Windows 10 and 11, enable Microsoft Vulnerable Driver </a:t>
                      </a:r>
                      <a:r>
                        <a:rPr lang="en-US" altLang="zh-TW" sz="1800" b="0" i="0" kern="1200" dirty="0" err="1" smtClean="0">
                          <a:solidFill>
                            <a:schemeClr val="tx1"/>
                          </a:solidFill>
                          <a:effectLst/>
                          <a:latin typeface="+mn-lt"/>
                          <a:ea typeface="+mn-ea"/>
                          <a:cs typeface="+mn-cs"/>
                        </a:rPr>
                        <a:t>Blocklist</a:t>
                      </a:r>
                      <a:r>
                        <a:rPr lang="en-US" altLang="zh-TW" sz="1800" b="0" i="0" kern="1200" dirty="0" smtClean="0">
                          <a:solidFill>
                            <a:schemeClr val="tx1"/>
                          </a:solidFill>
                          <a:effectLst/>
                          <a:latin typeface="+mn-lt"/>
                          <a:ea typeface="+mn-ea"/>
                          <a:cs typeface="+mn-cs"/>
                        </a:rPr>
                        <a:t> to assist in hardening against third party-developed drivers.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在 </a:t>
                      </a:r>
                      <a:r>
                        <a:rPr lang="en-US" altLang="zh-TW" sz="1800" b="0" i="0" kern="1200" dirty="0" smtClean="0">
                          <a:solidFill>
                            <a:schemeClr val="tx1"/>
                          </a:solidFill>
                          <a:effectLst/>
                          <a:latin typeface="+mn-lt"/>
                          <a:ea typeface="+mn-ea"/>
                          <a:cs typeface="+mn-cs"/>
                        </a:rPr>
                        <a:t>Windows 10 </a:t>
                      </a:r>
                      <a:r>
                        <a:rPr lang="zh-TW" altLang="en-US" sz="1800" b="0" i="0" kern="1200" dirty="0" smtClean="0">
                          <a:solidFill>
                            <a:schemeClr val="tx1"/>
                          </a:solidFill>
                          <a:effectLst/>
                          <a:latin typeface="+mn-lt"/>
                          <a:ea typeface="+mn-ea"/>
                          <a:cs typeface="+mn-cs"/>
                        </a:rPr>
                        <a:t>上，啟用攻擊面減少 </a:t>
                      </a:r>
                      <a:r>
                        <a:rPr lang="en-US" altLang="zh-TW" sz="1800" b="0" i="0" kern="1200" dirty="0" smtClean="0">
                          <a:solidFill>
                            <a:schemeClr val="tx1"/>
                          </a:solidFill>
                          <a:effectLst/>
                          <a:latin typeface="+mn-lt"/>
                          <a:ea typeface="+mn-ea"/>
                          <a:cs typeface="+mn-cs"/>
                        </a:rPr>
                        <a:t>(ASR) </a:t>
                      </a:r>
                      <a:r>
                        <a:rPr lang="zh-TW" altLang="en-US" sz="1800" b="0" i="0" kern="1200" dirty="0" smtClean="0">
                          <a:solidFill>
                            <a:schemeClr val="tx1"/>
                          </a:solidFill>
                          <a:effectLst/>
                          <a:latin typeface="+mn-lt"/>
                          <a:ea typeface="+mn-ea"/>
                          <a:cs typeface="+mn-cs"/>
                        </a:rPr>
                        <a:t>規則以防止應用程式將簽署的易受攻擊的驅動程式寫入系統。在 </a:t>
                      </a:r>
                      <a:r>
                        <a:rPr lang="en-US" altLang="zh-TW" sz="1800" b="0" i="0" kern="1200" dirty="0" smtClean="0">
                          <a:solidFill>
                            <a:schemeClr val="tx1"/>
                          </a:solidFill>
                          <a:effectLst/>
                          <a:latin typeface="+mn-lt"/>
                          <a:ea typeface="+mn-ea"/>
                          <a:cs typeface="+mn-cs"/>
                        </a:rPr>
                        <a:t>Windows 10 </a:t>
                      </a:r>
                      <a:r>
                        <a:rPr lang="zh-TW" altLang="en-US" sz="1800" b="0" i="0" kern="1200" dirty="0" smtClean="0">
                          <a:solidFill>
                            <a:schemeClr val="tx1"/>
                          </a:solidFill>
                          <a:effectLst/>
                          <a:latin typeface="+mn-lt"/>
                          <a:ea typeface="+mn-ea"/>
                          <a:cs typeface="+mn-cs"/>
                        </a:rPr>
                        <a:t>和 </a:t>
                      </a:r>
                      <a:r>
                        <a:rPr lang="en-US" altLang="zh-TW" sz="1800" b="0" i="0" kern="1200" dirty="0" smtClean="0">
                          <a:solidFill>
                            <a:schemeClr val="tx1"/>
                          </a:solidFill>
                          <a:effectLst/>
                          <a:latin typeface="+mn-lt"/>
                          <a:ea typeface="+mn-ea"/>
                          <a:cs typeface="+mn-cs"/>
                        </a:rPr>
                        <a:t>11 </a:t>
                      </a:r>
                      <a:r>
                        <a:rPr lang="zh-TW" altLang="en-US" sz="1800" b="0" i="0" kern="1200" dirty="0" smtClean="0">
                          <a:solidFill>
                            <a:schemeClr val="tx1"/>
                          </a:solidFill>
                          <a:effectLst/>
                          <a:latin typeface="+mn-lt"/>
                          <a:ea typeface="+mn-ea"/>
                          <a:cs typeface="+mn-cs"/>
                        </a:rPr>
                        <a:t>上，啟用 </a:t>
                      </a:r>
                      <a:r>
                        <a:rPr lang="en-US" altLang="zh-TW" sz="1800" b="0" i="0" kern="1200" dirty="0" smtClean="0">
                          <a:solidFill>
                            <a:schemeClr val="tx1"/>
                          </a:solidFill>
                          <a:effectLst/>
                          <a:latin typeface="+mn-lt"/>
                          <a:ea typeface="+mn-ea"/>
                          <a:cs typeface="+mn-cs"/>
                        </a:rPr>
                        <a:t>Microsoft </a:t>
                      </a:r>
                      <a:r>
                        <a:rPr lang="zh-TW" altLang="en-US" sz="1800" b="0" i="0" kern="1200" dirty="0" smtClean="0">
                          <a:solidFill>
                            <a:schemeClr val="tx1"/>
                          </a:solidFill>
                          <a:effectLst/>
                          <a:latin typeface="+mn-lt"/>
                          <a:ea typeface="+mn-ea"/>
                          <a:cs typeface="+mn-cs"/>
                        </a:rPr>
                        <a:t>漏洞驅動程式阻止清單以協助針對第三方開發的驅動程式進行強化。</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4"/>
                        </a:rPr>
                        <a:t>M1043</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smtClean="0">
                          <a:solidFill>
                            <a:schemeClr val="tx1"/>
                          </a:solidFill>
                          <a:effectLst/>
                          <a:latin typeface="+mn-lt"/>
                          <a:ea typeface="+mn-ea"/>
                          <a:cs typeface="+mn-cs"/>
                          <a:hlinkClick r:id="rId4"/>
                        </a:rPr>
                        <a:t>Credential Access Protection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Enforce registration and execution of only legitimately signed service drivers where possible.</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盡可能強制註冊並執行僅合法簽署的服務驅動程式。</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91531576"/>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5"/>
                        </a:rPr>
                        <a:t>M1032</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Multi-factor Authentication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Restrict software installation to trusted repositories only and be cautious of orphaned software packages.</a:t>
                      </a:r>
                    </a:p>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僅將軟體安裝限製到受信任的儲存庫，並謹慎對待孤立的軟體包。</a:t>
                      </a:r>
                      <a:endParaRPr lang="en-US" altLang="zh-TW" sz="1800" b="0" i="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5953231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42</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27885266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207085204"/>
              </p:ext>
            </p:extLst>
          </p:nvPr>
        </p:nvGraphicFramePr>
        <p:xfrm>
          <a:off x="146223" y="508054"/>
          <a:ext cx="11804985" cy="4603773"/>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59386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511437">
                <a:tc>
                  <a:txBody>
                    <a:bodyPr/>
                    <a:lstStyle/>
                    <a:p>
                      <a:pPr fontAlgn="t"/>
                      <a:r>
                        <a:rPr lang="en-US" altLang="zh-TW" sz="1800" b="0" i="0" u="none" strike="noStrike" kern="1200" dirty="0" smtClean="0">
                          <a:solidFill>
                            <a:schemeClr val="tx1"/>
                          </a:solidFill>
                          <a:effectLst/>
                          <a:latin typeface="+mn-lt"/>
                          <a:ea typeface="+mn-ea"/>
                          <a:cs typeface="+mn-cs"/>
                          <a:hlinkClick r:id="rId2"/>
                        </a:rPr>
                        <a:t>M1027</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Password Policies</a:t>
                      </a:r>
                      <a:endParaRPr lang="en-US" altLang="zh-TW" sz="1800" b="0" i="0" u="none" strike="noStrike" kern="1200" dirty="0" smtClean="0">
                        <a:solidFill>
                          <a:schemeClr val="tx1"/>
                        </a:solidFill>
                        <a:effectLst/>
                        <a:latin typeface="+mn-lt"/>
                        <a:ea typeface="+mn-ea"/>
                        <a:cs typeface="+mn-cs"/>
                      </a:endParaRPr>
                    </a:p>
                    <a:p>
                      <a:pPr fontAlgn="t"/>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Refer to NIST guidelines when creating password policies.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建立密碼原則時請參閱 </a:t>
                      </a:r>
                      <a:r>
                        <a:rPr lang="en-US" altLang="zh-TW" sz="1800" b="0" i="0" kern="1200" dirty="0" smtClean="0">
                          <a:solidFill>
                            <a:schemeClr val="tx1"/>
                          </a:solidFill>
                          <a:effectLst/>
                          <a:latin typeface="+mn-lt"/>
                          <a:ea typeface="+mn-ea"/>
                          <a:cs typeface="+mn-cs"/>
                        </a:rPr>
                        <a:t>NIST </a:t>
                      </a:r>
                      <a:r>
                        <a:rPr lang="zh-TW" altLang="en-US" sz="1800" b="0" i="0" kern="1200" dirty="0" smtClean="0">
                          <a:solidFill>
                            <a:schemeClr val="tx1"/>
                          </a:solidFill>
                          <a:effectLst/>
                          <a:latin typeface="+mn-lt"/>
                          <a:ea typeface="+mn-ea"/>
                          <a:cs typeface="+mn-cs"/>
                        </a:rPr>
                        <a:t>指南。</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2498469">
                <a:tc>
                  <a:txBody>
                    <a:bodyPr/>
                    <a:lstStyle/>
                    <a:p>
                      <a:pPr fontAlgn="t"/>
                      <a:r>
                        <a:rPr lang="en-US" altLang="zh-TW" sz="1800" b="0" i="0" u="none" strike="noStrike" kern="1200" dirty="0" smtClean="0">
                          <a:solidFill>
                            <a:schemeClr val="tx1"/>
                          </a:solidFill>
                          <a:effectLst/>
                          <a:latin typeface="+mn-lt"/>
                          <a:ea typeface="+mn-ea"/>
                          <a:cs typeface="+mn-cs"/>
                          <a:hlinkClick r:id="rId3"/>
                        </a:rPr>
                        <a:t>M1026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Privileged Account Management</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Restrict administrator accounts to as few individuals as possible, following least privilege principles. Prevent credential overlap across systems of administrator and privileged accounts, particularly between network and non-network platforms, such as servers or endpoints.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遵循最小權限原則，將管理員帳戶限制為盡可能少的個人。防止管理員和特權帳戶系統之間的憑證重疊，特別是網路和非網路平台（例如伺服器或端點）之間的憑證重疊。</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43</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18710053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8036" y="90783"/>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2103530768"/>
              </p:ext>
            </p:extLst>
          </p:nvPr>
        </p:nvGraphicFramePr>
        <p:xfrm>
          <a:off x="0" y="954306"/>
          <a:ext cx="12192000" cy="531847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25737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2219176">
                <a:tc>
                  <a:txBody>
                    <a:bodyPr/>
                    <a:lstStyle/>
                    <a:p>
                      <a:pPr fontAlgn="t"/>
                      <a:r>
                        <a:rPr lang="en-US" altLang="zh-TW" sz="1800" b="0" i="0" u="none" strike="noStrike" kern="1200" dirty="0" smtClean="0">
                          <a:solidFill>
                            <a:schemeClr val="tx1"/>
                          </a:solidFill>
                          <a:effectLst/>
                          <a:latin typeface="+mn-lt"/>
                          <a:ea typeface="+mn-ea"/>
                          <a:cs typeface="+mn-cs"/>
                          <a:hlinkClick r:id="rId2"/>
                        </a:rPr>
                        <a:t>DS0022</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smtClean="0">
                          <a:solidFill>
                            <a:schemeClr val="tx1"/>
                          </a:solidFill>
                          <a:effectLst/>
                          <a:latin typeface="+mn-lt"/>
                          <a:ea typeface="+mn-ea"/>
                          <a:cs typeface="+mn-cs"/>
                          <a:hlinkClick r:id="rId2"/>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File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文件修改</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Most embedded network devices provide a command to print the version of the currently running operating system. Use this command to query the operating system for its version number and compare it to what is expected for the device in question. Because this method may be used in conjunction with  </a:t>
                      </a:r>
                      <a:r>
                        <a:rPr lang="en-US" altLang="zh-TW" sz="1800" b="0" i="0" u="none" strike="noStrike" kern="1200" dirty="0" smtClean="0">
                          <a:solidFill>
                            <a:schemeClr val="tx1"/>
                          </a:solidFill>
                          <a:effectLst/>
                          <a:latin typeface="+mn-lt"/>
                          <a:ea typeface="+mn-ea"/>
                          <a:cs typeface="+mn-cs"/>
                          <a:hlinkClick r:id="rId4"/>
                        </a:rPr>
                        <a:t>Patch System Image</a:t>
                      </a:r>
                      <a:r>
                        <a:rPr lang="en-US" altLang="zh-TW" sz="1800" b="0" i="0" kern="1200" dirty="0" smtClean="0">
                          <a:solidFill>
                            <a:schemeClr val="tx1"/>
                          </a:solidFill>
                          <a:effectLst/>
                          <a:latin typeface="+mn-lt"/>
                          <a:ea typeface="+mn-ea"/>
                          <a:cs typeface="+mn-cs"/>
                        </a:rPr>
                        <a:t>, it may be appropriate to also verify the integrity of the vendor provided operating system image file.</a:t>
                      </a:r>
                    </a:p>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Compare the checksum of the operating system file with the checksum of a known good copy from a trusted source. Some embedded network device platforms may have the capability to calculate the checksum of the file, while others may not. Even for those platforms that have the capability, it is recommended to download a copy of the file to a trusted computer to calculate the checksum with software that is not compromised. </a:t>
                      </a:r>
                      <a:endParaRPr lang="en-US" altLang="zh-TW" sz="1800" b="0" i="0" u="none" strike="noStrike" kern="1200" baseline="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Many vendors of embedded network devices can provide advanced debugging support that will allow them to work with device owners to validate the integrity of the operating system running in memory. If a compromise of the operating system is suspected, contact the vendor technical support and seek such services for a more thorough inspection of the current running system.</a:t>
                      </a:r>
                      <a:endParaRPr lang="en-US" altLang="zh-TW" sz="1800" b="0" i="0" kern="1200" dirty="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44</a:t>
            </a:fld>
            <a:endParaRPr lang="zh-TW" altLang="en-US"/>
          </a:p>
        </p:txBody>
      </p:sp>
    </p:spTree>
    <p:extLst>
      <p:ext uri="{BB962C8B-B14F-4D97-AF65-F5344CB8AC3E}">
        <p14:creationId xmlns:p14="http://schemas.microsoft.com/office/powerpoint/2010/main" val="7076728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78069"/>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419905475"/>
              </p:ext>
            </p:extLst>
          </p:nvPr>
        </p:nvGraphicFramePr>
        <p:xfrm>
          <a:off x="0" y="1303521"/>
          <a:ext cx="12192000" cy="367255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25737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2219176">
                <a:tc>
                  <a:txBody>
                    <a:bodyPr/>
                    <a:lstStyle/>
                    <a:p>
                      <a:pPr fontAlgn="t"/>
                      <a:r>
                        <a:rPr lang="en-US" altLang="zh-TW" sz="1800" b="0" i="0" u="none" strike="noStrike" kern="1200" dirty="0" smtClean="0">
                          <a:solidFill>
                            <a:schemeClr val="tx1"/>
                          </a:solidFill>
                          <a:effectLst/>
                          <a:latin typeface="+mn-lt"/>
                          <a:ea typeface="+mn-ea"/>
                          <a:cs typeface="+mn-cs"/>
                          <a:hlinkClick r:id="rId2"/>
                        </a:rPr>
                        <a:t>DS0022</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smtClean="0">
                          <a:solidFill>
                            <a:schemeClr val="tx1"/>
                          </a:solidFill>
                          <a:effectLst/>
                          <a:latin typeface="+mn-lt"/>
                          <a:ea typeface="+mn-ea"/>
                          <a:cs typeface="+mn-cs"/>
                          <a:hlinkClick r:id="rId2"/>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File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文件修改</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大多數嵌入式網路設備都提供命令來列印目前運行的作業系統的版本。使用此指令查詢作業系統的版本號，並與相關設備的預期版本號進行比較。</a:t>
                      </a:r>
                      <a:r>
                        <a:rPr lang="zh-TW" altLang="en-US" sz="1800" b="0" i="0" u="none" strike="noStrike" kern="1200" dirty="0" smtClean="0">
                          <a:solidFill>
                            <a:schemeClr val="tx1"/>
                          </a:solidFill>
                          <a:effectLst/>
                          <a:latin typeface="+mn-lt"/>
                          <a:ea typeface="+mn-ea"/>
                          <a:cs typeface="+mn-cs"/>
                          <a:hlinkClick r:id="rId4"/>
                        </a:rPr>
                        <a:t>由於此方法可以與修補程式系統映像</a:t>
                      </a:r>
                      <a:r>
                        <a:rPr lang="zh-TW" altLang="en-US" sz="1800" b="0" i="0" kern="1200" dirty="0" smtClean="0">
                          <a:solidFill>
                            <a:schemeClr val="tx1"/>
                          </a:solidFill>
                          <a:effectLst/>
                          <a:latin typeface="+mn-lt"/>
                          <a:ea typeface="+mn-ea"/>
                          <a:cs typeface="+mn-cs"/>
                        </a:rPr>
                        <a:t>結合使用  ，因此也可以驗證供應商提供的作業系統映像檔的完整性。</a:t>
                      </a:r>
                      <a:endParaRPr lang="en-US" altLang="zh-TW" sz="1800" b="0" i="0" kern="120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將作業系統檔案的校驗和與來自可信任來源的已知良好副本的校驗和進行比較。一些嵌入式網路設備平台可能具有計算文件校驗和的能力，而其他平台可能沒有。即使對於那些有能力的平台，也建議將文件的副本下載到受信任的計算機，以使用未受損的軟體計算校驗和。</a:t>
                      </a:r>
                      <a:endParaRPr lang="en-US" altLang="zh-TW" sz="1800" b="0" i="0" u="none" strike="noStrike" kern="1200" baseline="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許多嵌入式網路設備供應商可以提供高級調試支持，使他們能夠與設備所有者合作，驗證記憶體中運行的作業系統的完整性。如果懷疑作業系統受到損害，請聯絡供應商技術支援並尋求此類服務，以便對目前運行的系統進行更徹底的檢查。</a:t>
                      </a:r>
                      <a:endParaRPr lang="zh-TW" altLang="en-US" sz="1800" b="0" i="0" kern="1200" dirty="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45</a:t>
            </a:fld>
            <a:endParaRPr lang="zh-TW" altLang="en-US"/>
          </a:p>
        </p:txBody>
      </p:sp>
    </p:spTree>
    <p:extLst>
      <p:ext uri="{BB962C8B-B14F-4D97-AF65-F5344CB8AC3E}">
        <p14:creationId xmlns:p14="http://schemas.microsoft.com/office/powerpoint/2010/main" val="22934430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553591257"/>
              </p:ext>
            </p:extLst>
          </p:nvPr>
        </p:nvGraphicFramePr>
        <p:xfrm>
          <a:off x="6878656" y="4259996"/>
          <a:ext cx="4918825" cy="2225040"/>
        </p:xfrm>
        <a:graphic>
          <a:graphicData uri="http://schemas.openxmlformats.org/drawingml/2006/table">
            <a:tbl>
              <a:tblPr/>
              <a:tblGrid>
                <a:gridCol w="1849562">
                  <a:extLst>
                    <a:ext uri="{9D8B030D-6E8A-4147-A177-3AD203B41FA5}">
                      <a16:colId xmlns:a16="http://schemas.microsoft.com/office/drawing/2014/main" val="2340207979"/>
                    </a:ext>
                  </a:extLst>
                </a:gridCol>
                <a:gridCol w="3069263">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3</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T1557.001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LLMNR/NBT-NS Poisoning and SMB Relay</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T1557.002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ARP Cache Poisoning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hlinkClick r:id="rId6"/>
                        </a:rPr>
                        <a:t>T1557.003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DHCP Spoofing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546879"/>
                  </a:ext>
                </a:extLst>
              </a:tr>
            </a:tbl>
          </a:graphicData>
        </a:graphic>
      </p:graphicFrame>
      <p:sp>
        <p:nvSpPr>
          <p:cNvPr id="4" name="矩形 3"/>
          <p:cNvSpPr/>
          <p:nvPr/>
        </p:nvSpPr>
        <p:spPr>
          <a:xfrm>
            <a:off x="0" y="136525"/>
            <a:ext cx="11581055" cy="461665"/>
          </a:xfrm>
          <a:prstGeom prst="rect">
            <a:avLst/>
          </a:prstGeom>
        </p:spPr>
        <p:txBody>
          <a:bodyPr wrap="none">
            <a:spAutoFit/>
          </a:bodyPr>
          <a:lstStyle/>
          <a:p>
            <a:r>
              <a:rPr lang="en-US" altLang="zh-TW" sz="2400" dirty="0"/>
              <a:t>8</a:t>
            </a:r>
            <a:r>
              <a:rPr lang="en-US" altLang="zh-TW" sz="2400" dirty="0" smtClean="0"/>
              <a:t>.</a:t>
            </a:r>
            <a:r>
              <a:rPr lang="zh-TW" altLang="en-US" sz="2400" dirty="0" smtClean="0"/>
              <a:t>憑證存取</a:t>
            </a:r>
            <a:r>
              <a:rPr lang="en-US" altLang="zh-TW" sz="2400" dirty="0" smtClean="0"/>
              <a:t>Credential Access</a:t>
            </a:r>
            <a:r>
              <a:rPr lang="zh-TW" altLang="en-US" sz="2400" dirty="0" smtClean="0"/>
              <a:t> 戰術</a:t>
            </a:r>
            <a:r>
              <a:rPr lang="en-US" altLang="zh-TW" sz="2400" dirty="0" smtClean="0"/>
              <a:t>| 1.</a:t>
            </a:r>
            <a:r>
              <a:rPr lang="zh-TW" altLang="en-US" sz="2400" b="1" dirty="0" smtClean="0">
                <a:solidFill>
                  <a:srgbClr val="FF0000"/>
                </a:solidFill>
              </a:rPr>
              <a:t>中間對手 </a:t>
            </a:r>
            <a:r>
              <a:rPr lang="en-US" altLang="zh-TW" sz="2400" b="1" dirty="0">
                <a:solidFill>
                  <a:srgbClr val="FF0000"/>
                </a:solidFill>
              </a:rPr>
              <a:t>Adversary-in-the-Middle </a:t>
            </a:r>
            <a:r>
              <a:rPr lang="en-US" altLang="zh-TW" sz="2400" dirty="0" smtClean="0"/>
              <a:t>(3)</a:t>
            </a:r>
            <a:r>
              <a:rPr lang="zh-TW" altLang="en-US" sz="2400" dirty="0" smtClean="0"/>
              <a:t>技術</a:t>
            </a:r>
            <a:endParaRPr lang="en-US" altLang="zh-TW" sz="2400" dirty="0"/>
          </a:p>
        </p:txBody>
      </p:sp>
      <p:sp>
        <p:nvSpPr>
          <p:cNvPr id="5" name="矩形 4"/>
          <p:cNvSpPr/>
          <p:nvPr/>
        </p:nvSpPr>
        <p:spPr>
          <a:xfrm>
            <a:off x="133593" y="598190"/>
            <a:ext cx="6591336" cy="6186309"/>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會嘗試使用</a:t>
            </a:r>
            <a:r>
              <a:rPr lang="zh-TW" altLang="en-US" dirty="0" smtClean="0"/>
              <a:t>中間</a:t>
            </a:r>
            <a:r>
              <a:rPr lang="en-US" altLang="zh-TW" dirty="0" smtClean="0"/>
              <a:t>Adversaries</a:t>
            </a:r>
            <a:r>
              <a:rPr lang="zh-TW" altLang="en-US" dirty="0" smtClean="0"/>
              <a:t> </a:t>
            </a:r>
            <a:r>
              <a:rPr lang="en-US" altLang="zh-TW" dirty="0"/>
              <a:t>(</a:t>
            </a:r>
            <a:r>
              <a:rPr lang="en-US" altLang="zh-TW" dirty="0" err="1"/>
              <a:t>AiTM</a:t>
            </a:r>
            <a:r>
              <a:rPr lang="en-US" altLang="zh-TW" dirty="0"/>
              <a:t>) </a:t>
            </a:r>
            <a:r>
              <a:rPr lang="zh-TW" altLang="en-US" dirty="0"/>
              <a:t>技術將自己定位在兩個或多個連網裝置之間，以支援後續行為，例如網路嗅探或傳輸資料操縱。透過濫用可以確定網路流量的常見網路協定的功能（例如 </a:t>
            </a:r>
            <a:r>
              <a:rPr lang="en-US" altLang="zh-TW" dirty="0"/>
              <a:t>ARP</a:t>
            </a:r>
            <a:r>
              <a:rPr lang="zh-TW" altLang="en-US" dirty="0"/>
              <a:t>、</a:t>
            </a:r>
            <a:r>
              <a:rPr lang="en-US" altLang="zh-TW" dirty="0"/>
              <a:t>DNS</a:t>
            </a:r>
            <a:r>
              <a:rPr lang="zh-TW" altLang="en-US" dirty="0"/>
              <a:t>、</a:t>
            </a:r>
            <a:r>
              <a:rPr lang="en-US" altLang="zh-TW" dirty="0"/>
              <a:t>LLMNR </a:t>
            </a:r>
            <a:r>
              <a:rPr lang="zh-TW" altLang="en-US" dirty="0"/>
              <a:t>等），攻擊者可能會強制設備透過攻擊者控制的系統進行通信，以便他們可以收集資訊或執行其他</a:t>
            </a:r>
            <a:r>
              <a:rPr lang="zh-TW" altLang="en-US" dirty="0" smtClean="0"/>
              <a:t>操作。</a:t>
            </a:r>
            <a:endParaRPr lang="en-US" altLang="zh-TW" dirty="0"/>
          </a:p>
          <a:p>
            <a:pPr marL="285750" indent="-285750">
              <a:buFont typeface="Wingdings" panose="05000000000000000000" pitchFamily="2" charset="2"/>
              <a:buChar char="n"/>
            </a:pPr>
            <a:r>
              <a:rPr lang="zh-TW" altLang="en-US" dirty="0" smtClean="0"/>
              <a:t>例如，</a:t>
            </a:r>
            <a:r>
              <a:rPr lang="en-US" altLang="zh-TW" dirty="0"/>
              <a:t> </a:t>
            </a:r>
            <a:r>
              <a:rPr lang="en-US" altLang="zh-TW" dirty="0" smtClean="0"/>
              <a:t>Adversaries</a:t>
            </a:r>
            <a:r>
              <a:rPr lang="zh-TW" altLang="en-US" dirty="0" smtClean="0"/>
              <a:t>可能</a:t>
            </a:r>
            <a:r>
              <a:rPr lang="zh-TW" altLang="en-US" dirty="0"/>
              <a:t>會操縱受害者的 </a:t>
            </a:r>
            <a:r>
              <a:rPr lang="en-US" altLang="zh-TW" dirty="0"/>
              <a:t>DNS </a:t>
            </a:r>
            <a:r>
              <a:rPr lang="zh-TW" altLang="en-US" dirty="0"/>
              <a:t>設定來啟用其他惡意活動，例如封鎖</a:t>
            </a:r>
            <a:r>
              <a:rPr lang="en-US" altLang="zh-TW" dirty="0"/>
              <a:t>/</a:t>
            </a:r>
            <a:r>
              <a:rPr lang="zh-TW" altLang="en-US" dirty="0"/>
              <a:t>重新導向使用者造訪合法網站和</a:t>
            </a:r>
            <a:r>
              <a:rPr lang="en-US" altLang="zh-TW" dirty="0"/>
              <a:t>/</a:t>
            </a:r>
            <a:r>
              <a:rPr lang="zh-TW" altLang="en-US" dirty="0"/>
              <a:t>或推送其他惡意</a:t>
            </a:r>
            <a:r>
              <a:rPr lang="zh-TW" altLang="en-US" dirty="0" smtClean="0"/>
              <a:t>軟體。對手</a:t>
            </a:r>
            <a:r>
              <a:rPr lang="zh-TW" altLang="en-US" dirty="0"/>
              <a:t>也可能操縱 </a:t>
            </a:r>
            <a:r>
              <a:rPr lang="en-US" altLang="zh-TW" dirty="0"/>
              <a:t>DNS </a:t>
            </a:r>
            <a:r>
              <a:rPr lang="zh-TW" altLang="en-US" dirty="0"/>
              <a:t>並利用其地位來攔截使用者憑證和會話 </a:t>
            </a:r>
            <a:r>
              <a:rPr lang="en-US" altLang="zh-TW" dirty="0"/>
              <a:t>cookie</a:t>
            </a:r>
            <a:r>
              <a:rPr lang="zh-TW" altLang="en-US" dirty="0" smtClean="0"/>
              <a:t>。降級</a:t>
            </a:r>
            <a:r>
              <a:rPr lang="zh-TW" altLang="en-US" dirty="0"/>
              <a:t>攻擊也可用於建立 </a:t>
            </a:r>
            <a:r>
              <a:rPr lang="en-US" altLang="zh-TW" dirty="0" err="1"/>
              <a:t>AiTM</a:t>
            </a:r>
            <a:r>
              <a:rPr lang="en-US" altLang="zh-TW" dirty="0"/>
              <a:t> </a:t>
            </a:r>
            <a:r>
              <a:rPr lang="zh-TW" altLang="en-US" dirty="0"/>
              <a:t>地位，例如透過協商安全性較低、已棄用或較弱版本的通訊協定 </a:t>
            </a:r>
            <a:r>
              <a:rPr lang="en-US" altLang="zh-TW" dirty="0"/>
              <a:t>(SSL/TLS) </a:t>
            </a:r>
            <a:r>
              <a:rPr lang="zh-TW" altLang="en-US" dirty="0"/>
              <a:t>或加密演算法</a:t>
            </a:r>
            <a:r>
              <a:rPr lang="zh-TW" altLang="en-US" dirty="0" smtClean="0"/>
              <a:t>。</a:t>
            </a:r>
            <a:endParaRPr lang="en-US" altLang="zh-TW" dirty="0"/>
          </a:p>
          <a:p>
            <a:pPr marL="285750" indent="-285750">
              <a:buFont typeface="Wingdings" panose="05000000000000000000" pitchFamily="2" charset="2"/>
              <a:buChar char="n"/>
            </a:pPr>
            <a:r>
              <a:rPr lang="en-US" altLang="zh-TW" dirty="0" smtClean="0"/>
              <a:t>Adversaries</a:t>
            </a:r>
            <a:r>
              <a:rPr lang="zh-TW" altLang="en-US" dirty="0" smtClean="0"/>
              <a:t>也</a:t>
            </a:r>
            <a:r>
              <a:rPr lang="zh-TW" altLang="en-US" dirty="0"/>
              <a:t>可能利用 </a:t>
            </a:r>
            <a:r>
              <a:rPr lang="en-US" altLang="zh-TW" dirty="0" err="1"/>
              <a:t>AiTM</a:t>
            </a:r>
            <a:r>
              <a:rPr lang="en-US" altLang="zh-TW" dirty="0"/>
              <a:t> </a:t>
            </a:r>
            <a:r>
              <a:rPr lang="zh-TW" altLang="en-US" dirty="0"/>
              <a:t>位置來嘗試監視和</a:t>
            </a:r>
            <a:r>
              <a:rPr lang="en-US" altLang="zh-TW" dirty="0"/>
              <a:t>/</a:t>
            </a:r>
            <a:r>
              <a:rPr lang="zh-TW" altLang="en-US" dirty="0"/>
              <a:t>或修改流量，例如在傳輸資料操縱中。對手可以設定類似 </a:t>
            </a:r>
            <a:r>
              <a:rPr lang="en-US" altLang="zh-TW" dirty="0" err="1"/>
              <a:t>AiTM</a:t>
            </a:r>
            <a:r>
              <a:rPr lang="en-US" altLang="zh-TW" dirty="0"/>
              <a:t> </a:t>
            </a:r>
            <a:r>
              <a:rPr lang="zh-TW" altLang="en-US" dirty="0"/>
              <a:t>的位置，以阻止流量流向適當的目的地，這可能會削弱防禦和</a:t>
            </a:r>
            <a:r>
              <a:rPr lang="en-US" altLang="zh-TW" dirty="0"/>
              <a:t>/</a:t>
            </a:r>
            <a:r>
              <a:rPr lang="zh-TW" altLang="en-US" dirty="0"/>
              <a:t>或支援網路拒絕服務。</a:t>
            </a:r>
          </a:p>
          <a:p>
            <a:pPr marL="285750" indent="-285750">
              <a:buFont typeface="Wingdings" panose="05000000000000000000" pitchFamily="2" charset="2"/>
              <a:buChar char="n"/>
            </a:pPr>
            <a:r>
              <a:rPr lang="en-US" altLang="zh-TW" dirty="0"/>
              <a:t>Adversaries may also leverage the </a:t>
            </a:r>
            <a:r>
              <a:rPr lang="en-US" altLang="zh-TW" dirty="0" err="1"/>
              <a:t>AiTM</a:t>
            </a:r>
            <a:r>
              <a:rPr lang="en-US" altLang="zh-TW" dirty="0"/>
              <a:t> position to attempt to monitor and/or modify traffic, such as in Transmitted Data Manipulation. Adversaries can setup a position similar to </a:t>
            </a:r>
            <a:r>
              <a:rPr lang="en-US" altLang="zh-TW" dirty="0" err="1"/>
              <a:t>AiTM</a:t>
            </a:r>
            <a:r>
              <a:rPr lang="en-US" altLang="zh-TW" dirty="0"/>
              <a:t> to prevent traffic from flowing to the appropriate destination, potentially to Impair Defenses and/or in support of a Network Denial of Service</a:t>
            </a:r>
            <a:r>
              <a:rPr lang="en-US" altLang="zh-TW" dirty="0" smtClean="0"/>
              <a:t>.</a:t>
            </a:r>
            <a:endParaRPr lang="zh-TW" altLang="en-US" dirty="0"/>
          </a:p>
        </p:txBody>
      </p:sp>
      <p:sp>
        <p:nvSpPr>
          <p:cNvPr id="6" name="矩形 5"/>
          <p:cNvSpPr/>
          <p:nvPr/>
        </p:nvSpPr>
        <p:spPr>
          <a:xfrm>
            <a:off x="6878656" y="1732297"/>
            <a:ext cx="4649189" cy="2092881"/>
          </a:xfrm>
          <a:prstGeom prst="rect">
            <a:avLst/>
          </a:prstGeom>
          <a:solidFill>
            <a:srgbClr val="D4D67C"/>
          </a:solidFill>
        </p:spPr>
        <p:txBody>
          <a:bodyPr wrap="square">
            <a:spAutoFit/>
          </a:bodyPr>
          <a:lstStyle/>
          <a:p>
            <a:r>
              <a:rPr lang="en-US" altLang="zh-TW" sz="1400" b="1" dirty="0" smtClean="0">
                <a:latin typeface="Roboto-Regular"/>
              </a:rPr>
              <a:t>ID</a:t>
            </a:r>
            <a:r>
              <a:rPr lang="en-US" altLang="zh-TW" sz="1400" b="1" dirty="0">
                <a:latin typeface="Roboto-Regular"/>
              </a:rPr>
              <a:t>: T1557</a:t>
            </a:r>
          </a:p>
          <a:p>
            <a:r>
              <a:rPr lang="en-US" altLang="zh-TW" sz="1400" b="1" dirty="0" smtClean="0">
                <a:latin typeface="Roboto-Regular"/>
              </a:rPr>
              <a:t>Sub-techniques</a:t>
            </a:r>
            <a:r>
              <a:rPr lang="zh-TW" altLang="en-US" sz="1400" b="1" dirty="0" smtClean="0">
                <a:latin typeface="Roboto-Regular"/>
              </a:rPr>
              <a:t> </a:t>
            </a:r>
            <a:r>
              <a:rPr lang="en-US" altLang="zh-TW" sz="1400" b="1" dirty="0" smtClean="0">
                <a:latin typeface="Roboto-Regular"/>
              </a:rPr>
              <a:t>: </a:t>
            </a:r>
            <a:r>
              <a:rPr lang="en-US" altLang="zh-TW" sz="1400" dirty="0" smtClean="0">
                <a:hlinkClick r:id="rId2"/>
              </a:rPr>
              <a:t>T1557.001</a:t>
            </a:r>
            <a:r>
              <a:rPr lang="en-US" altLang="zh-TW" sz="1400" dirty="0" smtClean="0"/>
              <a:t>, </a:t>
            </a:r>
            <a:r>
              <a:rPr lang="en-US" altLang="zh-TW" sz="1400" dirty="0" smtClean="0">
                <a:hlinkClick r:id="rId4"/>
              </a:rPr>
              <a:t>T1557.002</a:t>
            </a:r>
            <a:r>
              <a:rPr lang="en-US" altLang="zh-TW" sz="1400" dirty="0" smtClean="0"/>
              <a:t>, </a:t>
            </a:r>
            <a:r>
              <a:rPr lang="en-US" altLang="zh-TW" sz="1400" dirty="0" smtClean="0">
                <a:hlinkClick r:id="rId6"/>
              </a:rPr>
              <a:t>T1557.003</a:t>
            </a:r>
            <a:endParaRPr lang="en-US" altLang="zh-TW" sz="1400" dirty="0" smtClean="0"/>
          </a:p>
          <a:p>
            <a:r>
              <a:rPr lang="en-US" altLang="zh-TW" sz="1400" b="1" dirty="0" smtClean="0">
                <a:latin typeface="Roboto-Regular"/>
              </a:rPr>
              <a:t>Tactics</a:t>
            </a:r>
            <a:r>
              <a:rPr lang="zh-TW" altLang="en-US" sz="1400" b="1" dirty="0" smtClean="0">
                <a:latin typeface="Roboto-Regular"/>
              </a:rPr>
              <a:t> </a:t>
            </a:r>
            <a:r>
              <a:rPr lang="en-US" altLang="zh-TW" sz="1400" b="1" dirty="0" smtClean="0">
                <a:latin typeface="Roboto-Regular"/>
              </a:rPr>
              <a:t>:</a:t>
            </a:r>
            <a:r>
              <a:rPr lang="zh-TW" altLang="en-US" sz="1400" b="1" dirty="0" smtClean="0">
                <a:latin typeface="Roboto-Regular"/>
              </a:rPr>
              <a:t> </a:t>
            </a:r>
            <a:r>
              <a:rPr lang="en-US" altLang="zh-TW" sz="1400" dirty="0" smtClean="0">
                <a:hlinkClick r:id="rId8"/>
              </a:rPr>
              <a:t>Credential </a:t>
            </a:r>
            <a:r>
              <a:rPr lang="en-US" altLang="zh-TW" sz="1400" dirty="0">
                <a:hlinkClick r:id="rId8"/>
              </a:rPr>
              <a:t>Access</a:t>
            </a:r>
            <a:r>
              <a:rPr lang="en-US" altLang="zh-TW" sz="1400" dirty="0"/>
              <a:t>, </a:t>
            </a:r>
            <a:r>
              <a:rPr lang="en-US" altLang="zh-TW" sz="1400" dirty="0" smtClean="0">
                <a:hlinkClick r:id="rId9"/>
              </a:rPr>
              <a:t>Collection</a:t>
            </a:r>
            <a:endParaRPr lang="en-US" altLang="zh-TW" sz="1400" b="1" dirty="0">
              <a:latin typeface="Roboto-Regular"/>
            </a:endParaRPr>
          </a:p>
          <a:p>
            <a:r>
              <a:rPr lang="en-US" altLang="zh-TW" sz="1400" b="1" dirty="0" smtClean="0">
                <a:latin typeface="Roboto-Regular"/>
              </a:rPr>
              <a:t>Platforms</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Linux, Network, Windows, </a:t>
            </a:r>
            <a:r>
              <a:rPr lang="en-US" altLang="zh-TW" sz="1400" b="1" dirty="0" err="1">
                <a:latin typeface="Roboto-Regular"/>
              </a:rPr>
              <a:t>macOS</a:t>
            </a:r>
            <a:endParaRPr lang="en-US" altLang="zh-TW" sz="1400" b="1" dirty="0">
              <a:latin typeface="Roboto-Regular"/>
            </a:endParaRPr>
          </a:p>
          <a:p>
            <a:r>
              <a:rPr lang="en-US" altLang="zh-TW" sz="1400" b="1" dirty="0" smtClean="0">
                <a:latin typeface="Roboto-Regular"/>
              </a:rPr>
              <a:t>Contributors</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Daniil </a:t>
            </a:r>
            <a:r>
              <a:rPr lang="en-US" altLang="zh-TW" sz="1400" b="1" dirty="0" err="1">
                <a:latin typeface="Roboto-Regular"/>
              </a:rPr>
              <a:t>Yugoslavskiy</a:t>
            </a:r>
            <a:r>
              <a:rPr lang="en-US" altLang="zh-TW" sz="1400" b="1" dirty="0">
                <a:latin typeface="Roboto-Regular"/>
              </a:rPr>
              <a:t>, @</a:t>
            </a:r>
            <a:r>
              <a:rPr lang="en-US" altLang="zh-TW" sz="1400" b="1" dirty="0" err="1">
                <a:latin typeface="Roboto-Regular"/>
              </a:rPr>
              <a:t>yugoslavskiy</a:t>
            </a:r>
            <a:r>
              <a:rPr lang="en-US" altLang="zh-TW" sz="1400" b="1" dirty="0">
                <a:latin typeface="Roboto-Regular"/>
              </a:rPr>
              <a:t>, Atomic Threat Coverage project; </a:t>
            </a:r>
            <a:r>
              <a:rPr lang="en-US" altLang="zh-TW" sz="1400" b="1" dirty="0" err="1">
                <a:latin typeface="Roboto-Regular"/>
              </a:rPr>
              <a:t>Mayuresh</a:t>
            </a:r>
            <a:r>
              <a:rPr lang="en-US" altLang="zh-TW" sz="1400" b="1" dirty="0">
                <a:latin typeface="Roboto-Regular"/>
              </a:rPr>
              <a:t> Dani, </a:t>
            </a:r>
            <a:r>
              <a:rPr lang="en-US" altLang="zh-TW" sz="1400" b="1" dirty="0" err="1">
                <a:latin typeface="Roboto-Regular"/>
              </a:rPr>
              <a:t>Qualys</a:t>
            </a:r>
            <a:r>
              <a:rPr lang="en-US" altLang="zh-TW" sz="1400" b="1" dirty="0">
                <a:latin typeface="Roboto-Regular"/>
              </a:rPr>
              <a:t>; NEC</a:t>
            </a:r>
          </a:p>
          <a:p>
            <a:r>
              <a:rPr lang="en-US" altLang="zh-TW" sz="1400" b="1" dirty="0" smtClean="0">
                <a:latin typeface="Roboto-Regular"/>
              </a:rPr>
              <a:t>Version</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2.2</a:t>
            </a:r>
          </a:p>
          <a:p>
            <a:r>
              <a:rPr lang="en-US" altLang="zh-TW" sz="1400" b="1" dirty="0" smtClean="0">
                <a:latin typeface="Roboto-Regular"/>
              </a:rPr>
              <a:t>Created</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11 February 2020</a:t>
            </a:r>
          </a:p>
          <a:p>
            <a:r>
              <a:rPr lang="en-US" altLang="zh-TW" sz="1400" b="1" dirty="0">
                <a:latin typeface="Roboto-Regular"/>
              </a:rPr>
              <a:t>Last </a:t>
            </a:r>
            <a:r>
              <a:rPr lang="en-US" altLang="zh-TW" sz="1400" b="1" dirty="0" smtClean="0">
                <a:latin typeface="Roboto-Regular"/>
              </a:rPr>
              <a:t>Modified</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30 March 2023</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46</a:t>
            </a:fld>
            <a:endParaRPr lang="zh-TW" altLang="en-US"/>
          </a:p>
        </p:txBody>
      </p:sp>
    </p:spTree>
    <p:extLst>
      <p:ext uri="{BB962C8B-B14F-4D97-AF65-F5344CB8AC3E}">
        <p14:creationId xmlns:p14="http://schemas.microsoft.com/office/powerpoint/2010/main" val="39291317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211502086"/>
              </p:ext>
            </p:extLst>
          </p:nvPr>
        </p:nvGraphicFramePr>
        <p:xfrm>
          <a:off x="146223" y="1247908"/>
          <a:ext cx="11804985" cy="4101967"/>
        </p:xfrm>
        <a:graphic>
          <a:graphicData uri="http://schemas.openxmlformats.org/drawingml/2006/table">
            <a:tbl>
              <a:tblPr/>
              <a:tblGrid>
                <a:gridCol w="938755">
                  <a:extLst>
                    <a:ext uri="{9D8B030D-6E8A-4147-A177-3AD203B41FA5}">
                      <a16:colId xmlns:a16="http://schemas.microsoft.com/office/drawing/2014/main" val="3772659884"/>
                    </a:ext>
                  </a:extLst>
                </a:gridCol>
                <a:gridCol w="1614155">
                  <a:extLst>
                    <a:ext uri="{9D8B030D-6E8A-4147-A177-3AD203B41FA5}">
                      <a16:colId xmlns:a16="http://schemas.microsoft.com/office/drawing/2014/main" val="2877839457"/>
                    </a:ext>
                  </a:extLst>
                </a:gridCol>
                <a:gridCol w="9252075">
                  <a:extLst>
                    <a:ext uri="{9D8B030D-6E8A-4147-A177-3AD203B41FA5}">
                      <a16:colId xmlns:a16="http://schemas.microsoft.com/office/drawing/2014/main" val="3645969166"/>
                    </a:ext>
                  </a:extLst>
                </a:gridCol>
              </a:tblGrid>
              <a:tr h="67861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969124">
                <a:tc>
                  <a:txBody>
                    <a:bodyPr/>
                    <a:lstStyle/>
                    <a:p>
                      <a:pPr fontAlgn="t"/>
                      <a:r>
                        <a:rPr lang="en-US" u="none" strike="noStrike" dirty="0">
                          <a:solidFill>
                            <a:srgbClr val="4F7CAC"/>
                          </a:solidFill>
                          <a:effectLst/>
                          <a:hlinkClick r:id="rId2"/>
                        </a:rPr>
                        <a:t>S0281</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2"/>
                        </a:rPr>
                        <a:t>Dok</a:t>
                      </a:r>
                      <a:endParaRPr lang="en-US" sz="1600" b="1" dirty="0">
                        <a:effectLst/>
                        <a:latin typeface="+mj-ea"/>
                        <a:ea typeface="+mj-ea"/>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Dok</a:t>
                      </a:r>
                      <a:r>
                        <a:rPr lang="en-US" altLang="zh-TW" sz="1800" b="0" i="0" kern="1200" dirty="0" smtClean="0">
                          <a:solidFill>
                            <a:schemeClr val="tx1"/>
                          </a:solidFill>
                          <a:effectLst/>
                          <a:latin typeface="+mn-lt"/>
                          <a:ea typeface="+mn-ea"/>
                          <a:cs typeface="+mn-cs"/>
                        </a:rPr>
                        <a:t> proxies web traffic to potentially monitor and alter victim HTTP(S) traffic.</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Dok</a:t>
                      </a:r>
                      <a:r>
                        <a:rPr lang="zh-TW" altLang="en-US" sz="1800" b="0" i="0" kern="1200" dirty="0" smtClean="0">
                          <a:solidFill>
                            <a:schemeClr val="tx1"/>
                          </a:solidFill>
                          <a:effectLst/>
                          <a:latin typeface="+mn-lt"/>
                          <a:ea typeface="+mn-ea"/>
                          <a:cs typeface="+mn-cs"/>
                        </a:rPr>
                        <a:t>代理程式 </a:t>
                      </a:r>
                      <a:r>
                        <a:rPr lang="en-US" altLang="zh-TW" sz="1800" b="0" i="0" kern="1200" dirty="0" smtClean="0">
                          <a:solidFill>
                            <a:schemeClr val="tx1"/>
                          </a:solidFill>
                          <a:effectLst/>
                          <a:latin typeface="+mn-lt"/>
                          <a:ea typeface="+mn-ea"/>
                          <a:cs typeface="+mn-cs"/>
                        </a:rPr>
                        <a:t>Web </a:t>
                      </a:r>
                      <a:r>
                        <a:rPr lang="zh-TW" altLang="en-US" sz="1800" b="0" i="0" kern="1200" dirty="0" smtClean="0">
                          <a:solidFill>
                            <a:schemeClr val="tx1"/>
                          </a:solidFill>
                          <a:effectLst/>
                          <a:latin typeface="+mn-lt"/>
                          <a:ea typeface="+mn-ea"/>
                          <a:cs typeface="+mn-cs"/>
                        </a:rPr>
                        <a:t>流量，以潛在地監視和更改受害者 </a:t>
                      </a:r>
                      <a:r>
                        <a:rPr lang="en-US" altLang="zh-TW" sz="1800" b="0" i="0" kern="1200" dirty="0" smtClean="0">
                          <a:solidFill>
                            <a:schemeClr val="tx1"/>
                          </a:solidFill>
                          <a:effectLst/>
                          <a:latin typeface="+mn-lt"/>
                          <a:ea typeface="+mn-ea"/>
                          <a:cs typeface="+mn-cs"/>
                        </a:rPr>
                        <a:t>HTTP(S) </a:t>
                      </a:r>
                      <a:r>
                        <a:rPr lang="zh-TW" altLang="en-US" sz="1800" b="0" i="0" kern="1200" dirty="0" smtClean="0">
                          <a:solidFill>
                            <a:schemeClr val="tx1"/>
                          </a:solidFill>
                          <a:effectLst/>
                          <a:latin typeface="+mn-lt"/>
                          <a:ea typeface="+mn-ea"/>
                          <a:cs typeface="+mn-cs"/>
                        </a:rPr>
                        <a:t>流量。</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454226">
                <a:tc>
                  <a:txBody>
                    <a:bodyPr/>
                    <a:lstStyle/>
                    <a:p>
                      <a:pPr fontAlgn="t"/>
                      <a:r>
                        <a:rPr lang="en-US" altLang="zh-TW" sz="1800" b="0" i="0" u="none" strike="noStrike" kern="1200" dirty="0" smtClean="0">
                          <a:solidFill>
                            <a:schemeClr val="tx1"/>
                          </a:solidFill>
                          <a:effectLst/>
                          <a:latin typeface="+mn-lt"/>
                          <a:ea typeface="+mn-ea"/>
                          <a:cs typeface="+mn-cs"/>
                          <a:hlinkClick r:id="rId3"/>
                        </a:rPr>
                        <a:t>G0094</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u="none" strike="noStrike" dirty="0" err="1" smtClean="0">
                          <a:solidFill>
                            <a:srgbClr val="4F7CAC"/>
                          </a:solidFill>
                          <a:effectLst/>
                          <a:hlinkClick r:id="rId3"/>
                        </a:rPr>
                        <a:t>Kimsuky</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3"/>
                        </a:rPr>
                        <a:t>Kimsuky</a:t>
                      </a:r>
                      <a:r>
                        <a:rPr lang="zh-TW" altLang="en-US" sz="1800" b="0" i="0" kern="1200" dirty="0" smtClean="0">
                          <a:solidFill>
                            <a:schemeClr val="tx1"/>
                          </a:solidFill>
                          <a:effectLst/>
                          <a:latin typeface="+mn-lt"/>
                          <a:ea typeface="+mn-ea"/>
                          <a:cs typeface="+mn-cs"/>
                        </a:rPr>
                        <a:t>使用 </a:t>
                      </a:r>
                      <a:r>
                        <a:rPr lang="en-US" altLang="zh-TW" sz="1800" b="0" i="0" kern="1200" dirty="0" err="1" smtClean="0">
                          <a:solidFill>
                            <a:schemeClr val="tx1"/>
                          </a:solidFill>
                          <a:effectLst/>
                          <a:latin typeface="+mn-lt"/>
                          <a:ea typeface="+mn-ea"/>
                          <a:cs typeface="+mn-cs"/>
                        </a:rPr>
                        <a:t>PHProxy</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的修改版本來檢查受害者和被訪問網站之間的網路流量。</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920989960"/>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47</a:t>
            </a:fld>
            <a:endParaRPr lang="zh-TW" altLang="en-US"/>
          </a:p>
        </p:txBody>
      </p:sp>
      <p:sp>
        <p:nvSpPr>
          <p:cNvPr id="6" name="矩形 5"/>
          <p:cNvSpPr/>
          <p:nvPr/>
        </p:nvSpPr>
        <p:spPr>
          <a:xfrm>
            <a:off x="0" y="495482"/>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10" name="矩形 9"/>
          <p:cNvSpPr/>
          <p:nvPr/>
        </p:nvSpPr>
        <p:spPr>
          <a:xfrm>
            <a:off x="0" y="33817"/>
            <a:ext cx="11581055" cy="461665"/>
          </a:xfrm>
          <a:prstGeom prst="rect">
            <a:avLst/>
          </a:prstGeom>
        </p:spPr>
        <p:txBody>
          <a:bodyPr wrap="none">
            <a:spAutoFit/>
          </a:bodyPr>
          <a:lstStyle/>
          <a:p>
            <a:r>
              <a:rPr lang="en-US" altLang="zh-TW" sz="2400" dirty="0"/>
              <a:t>8</a:t>
            </a:r>
            <a:r>
              <a:rPr lang="en-US" altLang="zh-TW" sz="2400" dirty="0" smtClean="0"/>
              <a:t>.</a:t>
            </a:r>
            <a:r>
              <a:rPr lang="zh-TW" altLang="en-US" sz="2400" dirty="0" smtClean="0"/>
              <a:t>憑證存取</a:t>
            </a:r>
            <a:r>
              <a:rPr lang="en-US" altLang="zh-TW" sz="2400" dirty="0" smtClean="0"/>
              <a:t>Credential Access</a:t>
            </a:r>
            <a:r>
              <a:rPr lang="zh-TW" altLang="en-US" sz="2400" dirty="0" smtClean="0"/>
              <a:t> 戰術</a:t>
            </a:r>
            <a:r>
              <a:rPr lang="en-US" altLang="zh-TW" sz="2400" dirty="0" smtClean="0"/>
              <a:t>| 1.</a:t>
            </a:r>
            <a:r>
              <a:rPr lang="zh-TW" altLang="en-US" sz="2400" b="1" dirty="0" smtClean="0">
                <a:solidFill>
                  <a:srgbClr val="FF0000"/>
                </a:solidFill>
              </a:rPr>
              <a:t>中間對手 </a:t>
            </a:r>
            <a:r>
              <a:rPr lang="en-US" altLang="zh-TW" sz="2400" b="1" dirty="0">
                <a:solidFill>
                  <a:srgbClr val="FF0000"/>
                </a:solidFill>
              </a:rPr>
              <a:t>Adversary-in-the-Middle </a:t>
            </a:r>
            <a:r>
              <a:rPr lang="en-US" altLang="zh-TW" sz="2400" dirty="0" smtClean="0"/>
              <a:t>(3)</a:t>
            </a:r>
            <a:r>
              <a:rPr lang="zh-TW" altLang="en-US" sz="2400" dirty="0" smtClean="0"/>
              <a:t>技術</a:t>
            </a:r>
            <a:endParaRPr lang="en-US" altLang="zh-TW" sz="2400" dirty="0"/>
          </a:p>
        </p:txBody>
      </p:sp>
    </p:spTree>
    <p:extLst>
      <p:ext uri="{BB962C8B-B14F-4D97-AF65-F5344CB8AC3E}">
        <p14:creationId xmlns:p14="http://schemas.microsoft.com/office/powerpoint/2010/main" val="14400540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740269562"/>
              </p:ext>
            </p:extLst>
          </p:nvPr>
        </p:nvGraphicFramePr>
        <p:xfrm>
          <a:off x="146223" y="508054"/>
          <a:ext cx="11804985" cy="5865700"/>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M1042</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Disable or Remove Feature or Program</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Disable legacy network protocols that may be used to intercept network traffic if applicable, especially those that are not needed within an environment.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停用可用於攔截網路流量的舊網路協定（如果適用），尤其是環境中不需要的協定。</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3"/>
                        </a:rPr>
                        <a:t>M1041</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Encrypt Sensitive Information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Ensure that all wired and/or wireless traffic is encrypted appropriately. Use best practices for authentication protocols, such as Kerberos, and ensure web traffic that may contain credentials is protected by SSL/TLS.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確保所有有線和</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或無線流量均經過適當加密。使用身分驗證協定的最佳實務（例如 </a:t>
                      </a:r>
                      <a:r>
                        <a:rPr lang="en-US" altLang="zh-TW" sz="1800" b="0" i="0" kern="1200" dirty="0" smtClean="0">
                          <a:solidFill>
                            <a:schemeClr val="tx1"/>
                          </a:solidFill>
                          <a:effectLst/>
                          <a:latin typeface="+mn-lt"/>
                          <a:ea typeface="+mn-ea"/>
                          <a:cs typeface="+mn-cs"/>
                        </a:rPr>
                        <a:t>Kerberos</a:t>
                      </a:r>
                      <a:r>
                        <a:rPr lang="zh-TW" altLang="en-US" sz="1800" b="0" i="0" kern="1200" dirty="0" smtClean="0">
                          <a:solidFill>
                            <a:schemeClr val="tx1"/>
                          </a:solidFill>
                          <a:effectLst/>
                          <a:latin typeface="+mn-lt"/>
                          <a:ea typeface="+mn-ea"/>
                          <a:cs typeface="+mn-cs"/>
                        </a:rPr>
                        <a:t>），並確保可能包含憑證的 </a:t>
                      </a:r>
                      <a:r>
                        <a:rPr lang="en-US" altLang="zh-TW" sz="1800" b="0" i="0" kern="1200" dirty="0" smtClean="0">
                          <a:solidFill>
                            <a:schemeClr val="tx1"/>
                          </a:solidFill>
                          <a:effectLst/>
                          <a:latin typeface="+mn-lt"/>
                          <a:ea typeface="+mn-ea"/>
                          <a:cs typeface="+mn-cs"/>
                        </a:rPr>
                        <a:t>Web </a:t>
                      </a:r>
                      <a:r>
                        <a:rPr lang="zh-TW" altLang="en-US" sz="1800" b="0" i="0" kern="1200" dirty="0" smtClean="0">
                          <a:solidFill>
                            <a:schemeClr val="tx1"/>
                          </a:solidFill>
                          <a:effectLst/>
                          <a:latin typeface="+mn-lt"/>
                          <a:ea typeface="+mn-ea"/>
                          <a:cs typeface="+mn-cs"/>
                        </a:rPr>
                        <a:t>流量受到 </a:t>
                      </a:r>
                      <a:r>
                        <a:rPr lang="en-US" altLang="zh-TW" sz="1800" b="0" i="0" kern="1200" dirty="0" smtClean="0">
                          <a:solidFill>
                            <a:schemeClr val="tx1"/>
                          </a:solidFill>
                          <a:effectLst/>
                          <a:latin typeface="+mn-lt"/>
                          <a:ea typeface="+mn-ea"/>
                          <a:cs typeface="+mn-cs"/>
                        </a:rPr>
                        <a:t>SSL/TLS </a:t>
                      </a:r>
                      <a:r>
                        <a:rPr lang="zh-TW" altLang="en-US" sz="1800" b="0" i="0" kern="1200" dirty="0" smtClean="0">
                          <a:solidFill>
                            <a:schemeClr val="tx1"/>
                          </a:solidFill>
                          <a:effectLst/>
                          <a:latin typeface="+mn-lt"/>
                          <a:ea typeface="+mn-ea"/>
                          <a:cs typeface="+mn-cs"/>
                        </a:rPr>
                        <a:t>的保護。</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4"/>
                        </a:rPr>
                        <a:t>M1037</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Filter Network Traffic</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Use network appliances and host-based security software to block network traffic that is not necessary within the environment, such as legacy protocols that may be leveraged for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conditions.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使用網路設備和基於主機的安全軟體來阻止環境中不必要的網路流量，例如可能用於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條件的遺留協定。</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91531576"/>
                  </a:ext>
                </a:extLst>
              </a:tr>
              <a:tr h="1337943">
                <a:tc>
                  <a:txBody>
                    <a:bodyPr/>
                    <a:lstStyle/>
                    <a:p>
                      <a:pPr fontAlgn="t"/>
                      <a:r>
                        <a:rPr lang="en-US" altLang="zh-TW" sz="1800" b="0" i="0" u="sng" kern="1200" dirty="0" smtClean="0">
                          <a:solidFill>
                            <a:schemeClr val="tx1"/>
                          </a:solidFill>
                          <a:effectLst/>
                          <a:latin typeface="+mn-lt"/>
                          <a:ea typeface="+mn-ea"/>
                          <a:cs typeface="+mn-cs"/>
                          <a:hlinkClick r:id="rId5"/>
                        </a:rPr>
                        <a:t>M1035</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Limit Access to Resource Over Network</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Limit access to network infrastructure and resources that can be used to reshape traffic or otherwise produce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conditions.</a:t>
                      </a:r>
                    </a:p>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限制可用於重塑流量或以其他方式產生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條件的網路基礎設施和資源的存取。</a:t>
                      </a:r>
                      <a:endParaRPr lang="en-US" altLang="zh-TW" sz="1800" b="0" i="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5953231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48</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19944431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280880442"/>
              </p:ext>
            </p:extLst>
          </p:nvPr>
        </p:nvGraphicFramePr>
        <p:xfrm>
          <a:off x="146223" y="508054"/>
          <a:ext cx="11804985" cy="4505187"/>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M1031</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u="none" strike="noStrike" dirty="0" smtClean="0">
                          <a:solidFill>
                            <a:srgbClr val="4F7CAC"/>
                          </a:solidFill>
                          <a:effectLst/>
                          <a:hlinkClick r:id="rId2"/>
                        </a:rPr>
                        <a:t>Network </a:t>
                      </a:r>
                      <a:r>
                        <a:rPr lang="en-US" u="none" strike="noStrike" dirty="0">
                          <a:solidFill>
                            <a:srgbClr val="4F7CAC"/>
                          </a:solidFill>
                          <a:effectLst/>
                          <a:hlinkClick r:id="rId2"/>
                        </a:rPr>
                        <a:t>Intrusion Prevention</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Network intrusion detection and prevention systems that can identify traffic patterns indicative of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activity can be used to mitigate activity at the network level.</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網路入侵偵測和防禦系統可以識別指示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活動的流量模式，可用於緩解網路層級的活動。</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3"/>
                        </a:rPr>
                        <a:t>M1030</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Segmentation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Network segmentation can be used to isolate infrastructure components that do not require broad network access. This may mitigate, or at least alleviate, the scope of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activity.</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網路分段可用於隔離不需要廣泛網路存取的基礎架構元件。這可能會減輕或至少減輕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活動的範圍。</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1337943">
                <a:tc>
                  <a:txBody>
                    <a:bodyPr/>
                    <a:lstStyle/>
                    <a:p>
                      <a:pPr fontAlgn="t"/>
                      <a:r>
                        <a:rPr lang="en-US" altLang="zh-TW" sz="1800" b="0" i="0" u="sng" kern="1200" dirty="0" smtClean="0">
                          <a:solidFill>
                            <a:schemeClr val="tx1"/>
                          </a:solidFill>
                          <a:effectLst/>
                          <a:latin typeface="+mn-lt"/>
                          <a:ea typeface="+mn-ea"/>
                          <a:cs typeface="+mn-cs"/>
                          <a:hlinkClick r:id="rId4"/>
                        </a:rPr>
                        <a:t>M1017</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User Training</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Train users to be suspicious about certificate errors. Adversaries may use their own certificates in an attempt to intercept HTTPS traffic. Certificate errors may arise when the application’s certificate does not match the one expected by the host.</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訓練使用者對證書錯誤保持懷疑。攻擊者可能會使用自己的憑證來嘗試攔截 </a:t>
                      </a:r>
                      <a:r>
                        <a:rPr lang="en-US" altLang="zh-TW" sz="1800" b="0" i="0" kern="1200" dirty="0" smtClean="0">
                          <a:solidFill>
                            <a:schemeClr val="tx1"/>
                          </a:solidFill>
                          <a:effectLst/>
                          <a:latin typeface="+mn-lt"/>
                          <a:ea typeface="+mn-ea"/>
                          <a:cs typeface="+mn-cs"/>
                        </a:rPr>
                        <a:t>HTTPS </a:t>
                      </a:r>
                      <a:r>
                        <a:rPr lang="zh-TW" altLang="en-US" sz="1800" b="0" i="0" kern="1200" dirty="0" smtClean="0">
                          <a:solidFill>
                            <a:schemeClr val="tx1"/>
                          </a:solidFill>
                          <a:effectLst/>
                          <a:latin typeface="+mn-lt"/>
                          <a:ea typeface="+mn-ea"/>
                          <a:cs typeface="+mn-cs"/>
                        </a:rPr>
                        <a:t>流量。當應用程式的憑證與主機期望的憑證不符時，可能會出現憑證錯誤。</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91531576"/>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49</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16168686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9456" y="83289"/>
            <a:ext cx="9152985" cy="594070"/>
          </a:xfrm>
        </p:spPr>
        <p:txBody>
          <a:bodyPr>
            <a:normAutofit fontScale="90000"/>
          </a:bodyPr>
          <a:lstStyle/>
          <a:p>
            <a:r>
              <a:rPr lang="zh-TW" altLang="en-US" dirty="0"/>
              <a:t>資安威脅趨勢   </a:t>
            </a:r>
            <a:r>
              <a:rPr lang="en-US" altLang="zh-TW" dirty="0" err="1"/>
              <a:t>MiTRE</a:t>
            </a:r>
            <a:r>
              <a:rPr lang="en-US" altLang="zh-TW" dirty="0"/>
              <a:t> </a:t>
            </a:r>
            <a:r>
              <a:rPr lang="en-US" altLang="zh-TW" dirty="0" err="1"/>
              <a:t>Att@ck</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289579" y="557205"/>
            <a:ext cx="11902421" cy="5241331"/>
          </a:xfrm>
          <a:prstGeom prst="rect">
            <a:avLst/>
          </a:prstGeom>
        </p:spPr>
      </p:pic>
      <p:sp>
        <p:nvSpPr>
          <p:cNvPr id="7" name="投影片編號版面配置區 6"/>
          <p:cNvSpPr>
            <a:spLocks noGrp="1"/>
          </p:cNvSpPr>
          <p:nvPr>
            <p:ph type="sldNum" sz="quarter" idx="12"/>
          </p:nvPr>
        </p:nvSpPr>
        <p:spPr/>
        <p:txBody>
          <a:bodyPr/>
          <a:lstStyle/>
          <a:p>
            <a:fld id="{D16C3A51-89D0-4E4D-AA61-5A30A561532A}" type="slidenum">
              <a:rPr lang="zh-TW" altLang="en-US" smtClean="0"/>
              <a:t>5</a:t>
            </a:fld>
            <a:endParaRPr lang="zh-TW" altLang="en-US"/>
          </a:p>
        </p:txBody>
      </p:sp>
      <p:sp>
        <p:nvSpPr>
          <p:cNvPr id="5" name="矩形 4"/>
          <p:cNvSpPr/>
          <p:nvPr/>
        </p:nvSpPr>
        <p:spPr>
          <a:xfrm>
            <a:off x="8659090" y="453806"/>
            <a:ext cx="1924053" cy="300082"/>
          </a:xfrm>
          <a:prstGeom prst="rect">
            <a:avLst/>
          </a:prstGeom>
        </p:spPr>
        <p:txBody>
          <a:bodyPr wrap="none">
            <a:spAutoFit/>
          </a:bodyPr>
          <a:lstStyle/>
          <a:p>
            <a:r>
              <a:rPr lang="en-US" altLang="zh-TW" sz="1350" dirty="0"/>
              <a:t>https://attack.mitre.org/</a:t>
            </a:r>
            <a:endParaRPr lang="zh-TW" altLang="en-US" sz="1350" dirty="0"/>
          </a:p>
        </p:txBody>
      </p:sp>
      <p:pic>
        <p:nvPicPr>
          <p:cNvPr id="3" name="圖片 2"/>
          <p:cNvPicPr>
            <a:picLocks noChangeAspect="1"/>
          </p:cNvPicPr>
          <p:nvPr/>
        </p:nvPicPr>
        <p:blipFill>
          <a:blip r:embed="rId3"/>
          <a:stretch>
            <a:fillRect/>
          </a:stretch>
        </p:blipFill>
        <p:spPr>
          <a:xfrm>
            <a:off x="2865625" y="4232294"/>
            <a:ext cx="908487" cy="2379649"/>
          </a:xfrm>
          <a:prstGeom prst="rect">
            <a:avLst/>
          </a:prstGeom>
        </p:spPr>
      </p:pic>
      <p:sp>
        <p:nvSpPr>
          <p:cNvPr id="6" name="矩形 5"/>
          <p:cNvSpPr/>
          <p:nvPr/>
        </p:nvSpPr>
        <p:spPr>
          <a:xfrm>
            <a:off x="3954789" y="6064703"/>
            <a:ext cx="4572000" cy="415498"/>
          </a:xfrm>
          <a:prstGeom prst="rect">
            <a:avLst/>
          </a:prstGeom>
        </p:spPr>
        <p:txBody>
          <a:bodyPr>
            <a:spAutoFit/>
          </a:bodyPr>
          <a:lstStyle/>
          <a:p>
            <a:r>
              <a:rPr lang="en-US" altLang="zh-TW" sz="1050" dirty="0"/>
              <a:t>https://go.crowdstrike.com/rs/281-OBQ-266/images/CrowdStrike2023GlobalThreatReport.pdf</a:t>
            </a:r>
          </a:p>
        </p:txBody>
      </p:sp>
      <p:pic>
        <p:nvPicPr>
          <p:cNvPr id="8" name="圖片 7">
            <a:extLst>
              <a:ext uri="{FF2B5EF4-FFF2-40B4-BE49-F238E27FC236}">
                <a16:creationId xmlns:a16="http://schemas.microsoft.com/office/drawing/2014/main" id="{D7154090-6BFC-4B0B-9D20-3FA1DD675C3B}"/>
              </a:ext>
            </a:extLst>
          </p:cNvPr>
          <p:cNvPicPr>
            <a:picLocks noChangeAspect="1"/>
          </p:cNvPicPr>
          <p:nvPr/>
        </p:nvPicPr>
        <p:blipFill>
          <a:blip r:embed="rId4"/>
          <a:stretch>
            <a:fillRect/>
          </a:stretch>
        </p:blipFill>
        <p:spPr>
          <a:xfrm>
            <a:off x="289579" y="1151275"/>
            <a:ext cx="1855996" cy="5241332"/>
          </a:xfrm>
          <a:prstGeom prst="rect">
            <a:avLst/>
          </a:prstGeom>
        </p:spPr>
      </p:pic>
    </p:spTree>
    <p:extLst>
      <p:ext uri="{BB962C8B-B14F-4D97-AF65-F5344CB8AC3E}">
        <p14:creationId xmlns:p14="http://schemas.microsoft.com/office/powerpoint/2010/main" val="24445775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757112492"/>
              </p:ext>
            </p:extLst>
          </p:nvPr>
        </p:nvGraphicFramePr>
        <p:xfrm>
          <a:off x="0" y="466238"/>
          <a:ext cx="12192000" cy="6011679"/>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2574556">
                <a:tc>
                  <a:txBody>
                    <a:bodyPr/>
                    <a:lstStyle/>
                    <a:p>
                      <a:pPr fontAlgn="t"/>
                      <a:r>
                        <a:rPr lang="en-US" altLang="zh-TW" sz="1800" b="0" i="0" u="none" strike="noStrike" kern="1200" dirty="0" smtClean="0">
                          <a:solidFill>
                            <a:schemeClr val="tx1"/>
                          </a:solidFill>
                          <a:effectLst/>
                          <a:latin typeface="+mn-lt"/>
                          <a:ea typeface="+mn-ea"/>
                          <a:cs typeface="+mn-cs"/>
                          <a:hlinkClick r:id="rId2"/>
                        </a:rPr>
                        <a:t>DS0015</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Application Log</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Application Log Content</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應用程式日誌內容</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application logs for changes to settings and other events associated with network protocols and other services commonly abused for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監視應用程式日誌以了解與網路協定和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經常濫用的其他服務相關的設定變更和其他事件。</a:t>
                      </a:r>
                      <a:endParaRPr lang="en-US" altLang="zh-TW" sz="1100" b="1" dirty="0" smtClean="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1085938">
                <a:tc rowSpan="2">
                  <a:txBody>
                    <a:bodyPr/>
                    <a:lstStyle/>
                    <a:p>
                      <a:pPr fontAlgn="t"/>
                      <a:r>
                        <a:rPr lang="en-US" altLang="zh-TW" sz="1800" b="0" i="0" u="none" strike="noStrike" kern="1200" dirty="0" smtClean="0">
                          <a:solidFill>
                            <a:schemeClr val="tx1"/>
                          </a:solidFill>
                          <a:effectLst/>
                          <a:latin typeface="+mn-lt"/>
                          <a:ea typeface="+mn-ea"/>
                          <a:cs typeface="+mn-cs"/>
                          <a:hlinkClick r:id="rId4"/>
                        </a:rPr>
                        <a:t>DS0029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4"/>
                        </a:rPr>
                        <a:t>Network Traffic</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Network Traffic Content</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網路流量內容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network traffic for anomalies associated with known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behavior.</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監控網路流量是否存在與已知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行為相關的異常情況。</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2040687">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6"/>
                        </a:rPr>
                        <a:t>Network Traffic Flow</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網路流量</a:t>
                      </a:r>
                      <a:endParaRPr lang="en-US" altLang="zh-TW" sz="1800" b="0" i="0" u="none" strike="noStrike"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network traffic originating from unknown/unexpected hardware devices. Local network traffic metadata (such as source MAC addressing) as well as usage of network management protocols such as DHCP may be helpful in identifying hardware.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監控源自未知</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意外硬體設備的網路流量。本地網路流量元資料（例如來源 </a:t>
                      </a:r>
                      <a:r>
                        <a:rPr lang="en-US" altLang="zh-TW" sz="1800" b="0" i="0" kern="1200" dirty="0" smtClean="0">
                          <a:solidFill>
                            <a:schemeClr val="tx1"/>
                          </a:solidFill>
                          <a:effectLst/>
                          <a:latin typeface="+mn-lt"/>
                          <a:ea typeface="+mn-ea"/>
                          <a:cs typeface="+mn-cs"/>
                        </a:rPr>
                        <a:t>MAC </a:t>
                      </a:r>
                      <a:r>
                        <a:rPr lang="zh-TW" altLang="en-US" sz="1800" b="0" i="0" kern="1200" dirty="0" smtClean="0">
                          <a:solidFill>
                            <a:schemeClr val="tx1"/>
                          </a:solidFill>
                          <a:effectLst/>
                          <a:latin typeface="+mn-lt"/>
                          <a:ea typeface="+mn-ea"/>
                          <a:cs typeface="+mn-cs"/>
                        </a:rPr>
                        <a:t>尋址）以及網路管理協定（例如 </a:t>
                      </a:r>
                      <a:r>
                        <a:rPr lang="en-US" altLang="zh-TW" sz="1800" b="0" i="0" kern="1200" dirty="0" smtClean="0">
                          <a:solidFill>
                            <a:schemeClr val="tx1"/>
                          </a:solidFill>
                          <a:effectLst/>
                          <a:latin typeface="+mn-lt"/>
                          <a:ea typeface="+mn-ea"/>
                          <a:cs typeface="+mn-cs"/>
                        </a:rPr>
                        <a:t>DHCP</a:t>
                      </a:r>
                      <a:r>
                        <a:rPr lang="zh-TW" altLang="en-US" sz="1800" b="0" i="0" kern="1200" dirty="0" smtClean="0">
                          <a:solidFill>
                            <a:schemeClr val="tx1"/>
                          </a:solidFill>
                          <a:effectLst/>
                          <a:latin typeface="+mn-lt"/>
                          <a:ea typeface="+mn-ea"/>
                          <a:cs typeface="+mn-cs"/>
                        </a:rPr>
                        <a:t>）的使用可能有助於識別硬體。</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3945484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50</a:t>
            </a:fld>
            <a:endParaRPr lang="zh-TW" altLang="en-US"/>
          </a:p>
        </p:txBody>
      </p:sp>
    </p:spTree>
    <p:extLst>
      <p:ext uri="{BB962C8B-B14F-4D97-AF65-F5344CB8AC3E}">
        <p14:creationId xmlns:p14="http://schemas.microsoft.com/office/powerpoint/2010/main" val="35963880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727292489"/>
              </p:ext>
            </p:extLst>
          </p:nvPr>
        </p:nvGraphicFramePr>
        <p:xfrm>
          <a:off x="0" y="466238"/>
          <a:ext cx="12192000" cy="5295584"/>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76286">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3120047">
                <a:tc>
                  <a:txBody>
                    <a:bodyPr/>
                    <a:lstStyle/>
                    <a:p>
                      <a:pPr fontAlgn="t"/>
                      <a:r>
                        <a:rPr lang="en-US" altLang="zh-TW" sz="1800" b="0" i="0" u="none" strike="noStrike" kern="1200" dirty="0" smtClean="0">
                          <a:solidFill>
                            <a:schemeClr val="tx1"/>
                          </a:solidFill>
                          <a:effectLst/>
                          <a:latin typeface="+mn-lt"/>
                          <a:ea typeface="+mn-ea"/>
                          <a:cs typeface="+mn-cs"/>
                          <a:hlinkClick r:id="rId2"/>
                        </a:rPr>
                        <a:t>DS0019</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Service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Service Creation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應用程式日誌內容</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services/daemons through Windows event logs for event IDs 4697 and 7045. Data and events should not be viewed in isolation, but as part of a chain of behavior that could lead to other activities, such as remote logins or process creation events.</a:t>
                      </a:r>
                    </a:p>
                    <a:p>
                      <a:pPr marL="285750" indent="-285750" fontAlgn="t">
                        <a:buFont typeface="Wingdings" panose="05000000000000000000" pitchFamily="2" charset="2"/>
                        <a:buChar char="n"/>
                      </a:pPr>
                      <a:r>
                        <a:rPr lang="zh-TW" altLang="en-US" sz="1800" dirty="0" smtClean="0">
                          <a:effectLst/>
                        </a:rPr>
                        <a:t>透過事件 </a:t>
                      </a:r>
                      <a:r>
                        <a:rPr lang="en-US" altLang="zh-TW" sz="1800" dirty="0" smtClean="0">
                          <a:effectLst/>
                        </a:rPr>
                        <a:t>ID 4697 </a:t>
                      </a:r>
                      <a:r>
                        <a:rPr lang="zh-TW" altLang="en-US" sz="1800" dirty="0" smtClean="0">
                          <a:effectLst/>
                        </a:rPr>
                        <a:t>和 </a:t>
                      </a:r>
                      <a:r>
                        <a:rPr lang="en-US" altLang="zh-TW" sz="1800" dirty="0" smtClean="0">
                          <a:effectLst/>
                        </a:rPr>
                        <a:t>7045 </a:t>
                      </a:r>
                      <a:r>
                        <a:rPr lang="zh-TW" altLang="en-US" sz="1800" dirty="0" smtClean="0">
                          <a:effectLst/>
                        </a:rPr>
                        <a:t>的 </a:t>
                      </a:r>
                      <a:r>
                        <a:rPr lang="en-US" altLang="zh-TW" sz="1800" dirty="0" smtClean="0">
                          <a:effectLst/>
                        </a:rPr>
                        <a:t>Windows </a:t>
                      </a:r>
                      <a:r>
                        <a:rPr lang="zh-TW" altLang="en-US" sz="1800" dirty="0" smtClean="0">
                          <a:effectLst/>
                        </a:rPr>
                        <a:t>事件日誌監視新建的服務</a:t>
                      </a:r>
                      <a:r>
                        <a:rPr lang="en-US" altLang="zh-TW" sz="1800" dirty="0" smtClean="0">
                          <a:effectLst/>
                        </a:rPr>
                        <a:t>/</a:t>
                      </a:r>
                      <a:r>
                        <a:rPr lang="zh-TW" altLang="en-US" sz="1800" dirty="0" smtClean="0">
                          <a:effectLst/>
                        </a:rPr>
                        <a:t>守護程序。不應單獨查看資料和事件，而應將其作為可能導致其他活動（例如遠端登入或進程建立）的行為鏈的一部分事件。</a:t>
                      </a:r>
                      <a:endParaRPr lang="zh-TW" altLang="en-US" sz="18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1799251">
                <a:tc>
                  <a:txBody>
                    <a:bodyPr/>
                    <a:lstStyle/>
                    <a:p>
                      <a:pPr fontAlgn="t"/>
                      <a:r>
                        <a:rPr lang="en-US" altLang="zh-TW" sz="1800" b="0" i="0" u="none" strike="noStrike" kern="1200" dirty="0" smtClean="0">
                          <a:solidFill>
                            <a:schemeClr val="tx1"/>
                          </a:solidFill>
                          <a:effectLst/>
                          <a:latin typeface="+mn-lt"/>
                          <a:ea typeface="+mn-ea"/>
                          <a:cs typeface="+mn-cs"/>
                          <a:hlinkClick r:id="rId4"/>
                        </a:rPr>
                        <a:t>DS0024</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Windows Registry</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Windows Registry Key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網路流量內容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HKLM\Software\Policies\Microsoft\Windows NT\</a:t>
                      </a:r>
                      <a:r>
                        <a:rPr lang="en-US" altLang="zh-TW" sz="1800" b="0" i="0" kern="1200" dirty="0" err="1" smtClean="0">
                          <a:solidFill>
                            <a:schemeClr val="tx1"/>
                          </a:solidFill>
                          <a:effectLst/>
                          <a:latin typeface="+mn-lt"/>
                          <a:ea typeface="+mn-ea"/>
                          <a:cs typeface="+mn-cs"/>
                        </a:rPr>
                        <a:t>DNSClient</a:t>
                      </a:r>
                      <a:r>
                        <a:rPr lang="en-US" altLang="zh-TW" sz="1800" b="0" i="0" kern="1200" dirty="0" smtClean="0">
                          <a:solidFill>
                            <a:schemeClr val="tx1"/>
                          </a:solidFill>
                          <a:effectLst/>
                          <a:latin typeface="+mn-lt"/>
                          <a:ea typeface="+mn-ea"/>
                          <a:cs typeface="+mn-cs"/>
                        </a:rPr>
                        <a:t> for changes to the "</a:t>
                      </a:r>
                      <a:r>
                        <a:rPr lang="en-US" altLang="zh-TW" sz="1800" b="0" i="0" kern="1200" dirty="0" err="1" smtClean="0">
                          <a:solidFill>
                            <a:schemeClr val="tx1"/>
                          </a:solidFill>
                          <a:effectLst/>
                          <a:latin typeface="+mn-lt"/>
                          <a:ea typeface="+mn-ea"/>
                          <a:cs typeface="+mn-cs"/>
                        </a:rPr>
                        <a:t>EnableMulticast</a:t>
                      </a:r>
                      <a:r>
                        <a:rPr lang="en-US" altLang="zh-TW" sz="1800" b="0" i="0" kern="1200" dirty="0" smtClean="0">
                          <a:solidFill>
                            <a:schemeClr val="tx1"/>
                          </a:solidFill>
                          <a:effectLst/>
                          <a:latin typeface="+mn-lt"/>
                          <a:ea typeface="+mn-ea"/>
                          <a:cs typeface="+mn-cs"/>
                        </a:rPr>
                        <a:t>" DWORD value. A value of "0" indicates LLMNR is disabled.</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 </a:t>
                      </a:r>
                      <a:r>
                        <a:rPr lang="en-US" altLang="zh-TW" sz="1800" b="0" i="0" kern="1200" dirty="0" smtClean="0">
                          <a:solidFill>
                            <a:schemeClr val="tx1"/>
                          </a:solidFill>
                          <a:effectLst/>
                          <a:latin typeface="+mn-lt"/>
                          <a:ea typeface="+mn-ea"/>
                          <a:cs typeface="+mn-cs"/>
                        </a:rPr>
                        <a:t>HKLM\Software\Policies\Microsoft\Windows NT\</a:t>
                      </a:r>
                      <a:r>
                        <a:rPr lang="en-US" altLang="zh-TW" sz="1800" b="0" i="0" kern="1200" dirty="0" err="1" smtClean="0">
                          <a:solidFill>
                            <a:schemeClr val="tx1"/>
                          </a:solidFill>
                          <a:effectLst/>
                          <a:latin typeface="+mn-lt"/>
                          <a:ea typeface="+mn-ea"/>
                          <a:cs typeface="+mn-cs"/>
                        </a:rPr>
                        <a:t>DNSClient</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中「</a:t>
                      </a:r>
                      <a:r>
                        <a:rPr lang="en-US" altLang="zh-TW" sz="1800" b="0" i="0" kern="1200" dirty="0" err="1" smtClean="0">
                          <a:solidFill>
                            <a:schemeClr val="tx1"/>
                          </a:solidFill>
                          <a:effectLst/>
                          <a:latin typeface="+mn-lt"/>
                          <a:ea typeface="+mn-ea"/>
                          <a:cs typeface="+mn-cs"/>
                        </a:rPr>
                        <a:t>EnableMulticast</a:t>
                      </a:r>
                      <a:r>
                        <a:rPr lang="zh-TW" altLang="en-US" sz="1800" b="0" i="0" kern="1200" dirty="0" smtClean="0">
                          <a:solidFill>
                            <a:schemeClr val="tx1"/>
                          </a:solidFill>
                          <a:effectLst/>
                          <a:latin typeface="+mn-lt"/>
                          <a:ea typeface="+mn-ea"/>
                          <a:cs typeface="+mn-cs"/>
                        </a:rPr>
                        <a:t>」</a:t>
                      </a:r>
                      <a:r>
                        <a:rPr lang="en-US" altLang="zh-TW" sz="1800" b="0" i="0" kern="1200" dirty="0" smtClean="0">
                          <a:solidFill>
                            <a:schemeClr val="tx1"/>
                          </a:solidFill>
                          <a:effectLst/>
                          <a:latin typeface="+mn-lt"/>
                          <a:ea typeface="+mn-ea"/>
                          <a:cs typeface="+mn-cs"/>
                        </a:rPr>
                        <a:t>DWORD </a:t>
                      </a:r>
                      <a:r>
                        <a:rPr lang="zh-TW" altLang="en-US" sz="1800" b="0" i="0" kern="1200" dirty="0" smtClean="0">
                          <a:solidFill>
                            <a:schemeClr val="tx1"/>
                          </a:solidFill>
                          <a:effectLst/>
                          <a:latin typeface="+mn-lt"/>
                          <a:ea typeface="+mn-ea"/>
                          <a:cs typeface="+mn-cs"/>
                        </a:rPr>
                        <a:t>值的變更。值「</a:t>
                      </a:r>
                      <a:r>
                        <a:rPr lang="en-US" altLang="zh-TW" sz="1800" b="0" i="0" kern="1200" dirty="0" smtClean="0">
                          <a:solidFill>
                            <a:schemeClr val="tx1"/>
                          </a:solidFill>
                          <a:effectLst/>
                          <a:latin typeface="+mn-lt"/>
                          <a:ea typeface="+mn-ea"/>
                          <a:cs typeface="+mn-cs"/>
                        </a:rPr>
                        <a:t>0</a:t>
                      </a:r>
                      <a:r>
                        <a:rPr lang="zh-TW" altLang="en-US" sz="1800" b="0" i="0" kern="1200" dirty="0" smtClean="0">
                          <a:solidFill>
                            <a:schemeClr val="tx1"/>
                          </a:solidFill>
                          <a:effectLst/>
                          <a:latin typeface="+mn-lt"/>
                          <a:ea typeface="+mn-ea"/>
                          <a:cs typeface="+mn-cs"/>
                        </a:rPr>
                        <a:t>」表示 </a:t>
                      </a:r>
                      <a:r>
                        <a:rPr lang="en-US" altLang="zh-TW" sz="1800" b="0" i="0" kern="1200" dirty="0" smtClean="0">
                          <a:solidFill>
                            <a:schemeClr val="tx1"/>
                          </a:solidFill>
                          <a:effectLst/>
                          <a:latin typeface="+mn-lt"/>
                          <a:ea typeface="+mn-ea"/>
                          <a:cs typeface="+mn-cs"/>
                        </a:rPr>
                        <a:t>LLMNR </a:t>
                      </a:r>
                      <a:r>
                        <a:rPr lang="zh-TW" altLang="en-US" sz="1800" b="0" i="0" kern="1200" dirty="0" smtClean="0">
                          <a:solidFill>
                            <a:schemeClr val="tx1"/>
                          </a:solidFill>
                          <a:effectLst/>
                          <a:latin typeface="+mn-lt"/>
                          <a:ea typeface="+mn-ea"/>
                          <a:cs typeface="+mn-cs"/>
                        </a:rPr>
                        <a:t>已停用。</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51</a:t>
            </a:fld>
            <a:endParaRPr lang="zh-TW" altLang="en-US"/>
          </a:p>
        </p:txBody>
      </p:sp>
    </p:spTree>
    <p:extLst>
      <p:ext uri="{BB962C8B-B14F-4D97-AF65-F5344CB8AC3E}">
        <p14:creationId xmlns:p14="http://schemas.microsoft.com/office/powerpoint/2010/main" val="33863906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489231549"/>
              </p:ext>
            </p:extLst>
          </p:nvPr>
        </p:nvGraphicFramePr>
        <p:xfrm>
          <a:off x="6878656" y="3834066"/>
          <a:ext cx="4918825" cy="2377440"/>
        </p:xfrm>
        <a:graphic>
          <a:graphicData uri="http://schemas.openxmlformats.org/drawingml/2006/table">
            <a:tbl>
              <a:tblPr/>
              <a:tblGrid>
                <a:gridCol w="1849562">
                  <a:extLst>
                    <a:ext uri="{9D8B030D-6E8A-4147-A177-3AD203B41FA5}">
                      <a16:colId xmlns:a16="http://schemas.microsoft.com/office/drawing/2014/main" val="2340207979"/>
                    </a:ext>
                  </a:extLst>
                </a:gridCol>
                <a:gridCol w="3069263">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4</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T1087.001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Local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T1087.002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Domain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hlinkClick r:id="rId6"/>
                        </a:rPr>
                        <a:t>T1087.003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Email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546879"/>
                  </a:ext>
                </a:extLst>
              </a:tr>
              <a:tr h="0">
                <a:tc>
                  <a:txBody>
                    <a:bodyPr/>
                    <a:lstStyle/>
                    <a:p>
                      <a:pPr fontAlgn="t"/>
                      <a:r>
                        <a:rPr lang="en-US" altLang="zh-TW" sz="2000" dirty="0" smtClean="0">
                          <a:hlinkClick r:id="rId8"/>
                        </a:rPr>
                        <a:t>T1087.004</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9"/>
                        </a:rPr>
                        <a:t>Cloud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672352"/>
                  </a:ext>
                </a:extLst>
              </a:tr>
            </a:tbl>
          </a:graphicData>
        </a:graphic>
      </p:graphicFrame>
      <p:sp>
        <p:nvSpPr>
          <p:cNvPr id="4" name="矩形 3"/>
          <p:cNvSpPr/>
          <p:nvPr/>
        </p:nvSpPr>
        <p:spPr>
          <a:xfrm>
            <a:off x="0" y="136525"/>
            <a:ext cx="8910196" cy="461665"/>
          </a:xfrm>
          <a:prstGeom prst="rect">
            <a:avLst/>
          </a:prstGeom>
        </p:spPr>
        <p:txBody>
          <a:bodyPr wrap="none">
            <a:spAutoFit/>
          </a:bodyPr>
          <a:lstStyle/>
          <a:p>
            <a:r>
              <a:rPr lang="en-US" altLang="zh-TW" sz="2400" dirty="0"/>
              <a:t>9</a:t>
            </a:r>
            <a:r>
              <a:rPr lang="en-US" altLang="zh-TW" sz="2400" dirty="0" smtClean="0"/>
              <a:t>.</a:t>
            </a:r>
            <a:r>
              <a:rPr lang="zh-TW" altLang="en-US" sz="2400" dirty="0" smtClean="0"/>
              <a:t>發現</a:t>
            </a:r>
            <a:r>
              <a:rPr lang="en-US" altLang="zh-TW" sz="2400" dirty="0" smtClean="0"/>
              <a:t>Discovery </a:t>
            </a:r>
            <a:r>
              <a:rPr lang="zh-TW" altLang="en-US" sz="2400" dirty="0" smtClean="0"/>
              <a:t>戰術</a:t>
            </a:r>
            <a:r>
              <a:rPr lang="en-US" altLang="zh-TW" sz="2400" dirty="0" smtClean="0"/>
              <a:t>| 1.</a:t>
            </a:r>
            <a:r>
              <a:rPr lang="zh-TW" altLang="en-US" sz="2400" b="1" dirty="0" smtClean="0">
                <a:solidFill>
                  <a:srgbClr val="FF0000"/>
                </a:solidFill>
              </a:rPr>
              <a:t>帳戶發現 </a:t>
            </a:r>
            <a:r>
              <a:rPr lang="en-US" altLang="zh-TW" sz="2400" b="1" dirty="0">
                <a:solidFill>
                  <a:srgbClr val="FF0000"/>
                </a:solidFill>
              </a:rPr>
              <a:t>Account Discovery </a:t>
            </a:r>
            <a:r>
              <a:rPr lang="en-US" altLang="zh-TW" sz="2400" dirty="0" smtClean="0"/>
              <a:t>(4)</a:t>
            </a:r>
            <a:r>
              <a:rPr lang="zh-TW" altLang="en-US" sz="2400" dirty="0" smtClean="0"/>
              <a:t>技術</a:t>
            </a:r>
            <a:endParaRPr lang="en-US" altLang="zh-TW" sz="2400" dirty="0"/>
          </a:p>
        </p:txBody>
      </p:sp>
      <p:sp>
        <p:nvSpPr>
          <p:cNvPr id="5" name="矩形 4"/>
          <p:cNvSpPr/>
          <p:nvPr/>
        </p:nvSpPr>
        <p:spPr>
          <a:xfrm>
            <a:off x="133593" y="598190"/>
            <a:ext cx="6591336" cy="6463308"/>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嘗試取得系統上或受感染環境中的有效帳戶、使用者名稱或電子郵件地址清單。這些資訊可以幫助對手確定存在哪些帳戶，從而有助於後續行為，例如暴力破解、魚叉式網路釣魚攻擊或帳戶接管（例如，有效帳戶）</a:t>
            </a:r>
            <a:r>
              <a:rPr lang="zh-TW" altLang="en-US" dirty="0" smtClean="0"/>
              <a:t>。</a:t>
            </a:r>
            <a:endParaRPr lang="en-US" altLang="zh-TW" dirty="0" smtClean="0"/>
          </a:p>
          <a:p>
            <a:pPr marL="285750" indent="-285750">
              <a:buFont typeface="Wingdings" panose="05000000000000000000" pitchFamily="2" charset="2"/>
              <a:buChar char="n"/>
            </a:pPr>
            <a:r>
              <a:rPr lang="en-US" altLang="zh-TW" dirty="0" smtClean="0"/>
              <a:t>Adversaries</a:t>
            </a:r>
            <a:r>
              <a:rPr lang="zh-TW" altLang="en-US" dirty="0" smtClean="0"/>
              <a:t>可能</a:t>
            </a:r>
            <a:r>
              <a:rPr lang="zh-TW" altLang="en-US" dirty="0"/>
              <a:t>會使用多種方法來列舉帳戶，包括濫用現有工具、內建命令以及可能洩露目標環境中的帳戶名稱和角色或權限的錯誤配置</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例如</a:t>
            </a:r>
            <a:r>
              <a:rPr lang="zh-TW" altLang="en-US" dirty="0"/>
              <a:t>，雲端環境通常提供易於存取的介面來取得使用者清單。在主機上，攻擊者可以使用預設的</a:t>
            </a:r>
            <a:r>
              <a:rPr lang="en-US" altLang="zh-TW" dirty="0"/>
              <a:t>PowerShell</a:t>
            </a:r>
            <a:r>
              <a:rPr lang="zh-TW" altLang="en-US" dirty="0"/>
              <a:t>和其他命令列功能來識別帳戶。有關電子郵件地址和帳戶的資訊也可以透過搜尋受感染系統的文件來提取</a:t>
            </a:r>
            <a:r>
              <a:rPr lang="zh-TW" altLang="en-US" dirty="0" smtClean="0"/>
              <a:t>。</a:t>
            </a:r>
            <a:endParaRPr lang="en-US" altLang="zh-TW" dirty="0" smtClean="0"/>
          </a:p>
          <a:p>
            <a:pPr marL="285750" indent="-285750">
              <a:buFont typeface="Wingdings" panose="05000000000000000000" pitchFamily="2" charset="2"/>
              <a:buChar char="n"/>
            </a:pPr>
            <a:r>
              <a:rPr lang="en-US" altLang="zh-TW" dirty="0" smtClean="0"/>
              <a:t>Adversaries </a:t>
            </a:r>
            <a:r>
              <a:rPr lang="en-US" altLang="zh-TW" dirty="0"/>
              <a:t>may use several methods to enumerate accounts, including abuse of existing tools, built-in commands, and potential misconfigurations that leak account names and roles or permissions in the targeted </a:t>
            </a:r>
            <a:r>
              <a:rPr lang="en-US" altLang="zh-TW" dirty="0" smtClean="0"/>
              <a:t>environment.</a:t>
            </a:r>
          </a:p>
          <a:p>
            <a:pPr marL="285750" indent="-285750">
              <a:buFont typeface="Wingdings" panose="05000000000000000000" pitchFamily="2" charset="2"/>
              <a:buChar char="n"/>
            </a:pPr>
            <a:r>
              <a:rPr lang="en-US" altLang="zh-TW" dirty="0" smtClean="0"/>
              <a:t>For </a:t>
            </a:r>
            <a:r>
              <a:rPr lang="en-US" altLang="zh-TW" dirty="0"/>
              <a:t>examples, cloud environments typically provide easily accessible interfaces to obtain user lists. On hosts, adversaries can use default PowerShell and other command line functionality to identify accounts. Information about email addresses and accounts may also be extracted by searching an infected system’s files</a:t>
            </a:r>
            <a:r>
              <a:rPr lang="en-US" altLang="zh-TW" dirty="0" smtClean="0"/>
              <a:t>.</a:t>
            </a:r>
            <a:endParaRPr lang="en-US" altLang="zh-TW" dirty="0"/>
          </a:p>
        </p:txBody>
      </p:sp>
      <p:sp>
        <p:nvSpPr>
          <p:cNvPr id="6" name="矩形 5"/>
          <p:cNvSpPr/>
          <p:nvPr/>
        </p:nvSpPr>
        <p:spPr>
          <a:xfrm>
            <a:off x="6858522" y="985021"/>
            <a:ext cx="4938959" cy="2739211"/>
          </a:xfrm>
          <a:prstGeom prst="rect">
            <a:avLst/>
          </a:prstGeom>
          <a:solidFill>
            <a:srgbClr val="80D299"/>
          </a:solidFill>
        </p:spPr>
        <p:txBody>
          <a:bodyPr wrap="square">
            <a:spAutoFit/>
          </a:bodyPr>
          <a:lstStyle/>
          <a:p>
            <a:r>
              <a:rPr lang="en-US" altLang="zh-TW" sz="1400" b="1" dirty="0">
                <a:latin typeface="Roboto-Regular"/>
              </a:rPr>
              <a:t>ID: T1087</a:t>
            </a:r>
          </a:p>
          <a:p>
            <a:r>
              <a:rPr lang="en-US" altLang="zh-TW" sz="1400" b="1" dirty="0" smtClean="0">
                <a:latin typeface="Roboto-Regular"/>
              </a:rPr>
              <a:t>Sub-techniques : </a:t>
            </a:r>
            <a:r>
              <a:rPr lang="en-US" altLang="zh-TW" sz="1400" dirty="0" smtClean="0">
                <a:hlinkClick r:id="rId2"/>
              </a:rPr>
              <a:t>T1087.001</a:t>
            </a:r>
            <a:r>
              <a:rPr lang="en-US" altLang="zh-TW" sz="1400" dirty="0"/>
              <a:t>, </a:t>
            </a:r>
            <a:r>
              <a:rPr lang="en-US" altLang="zh-TW" sz="1400" dirty="0">
                <a:hlinkClick r:id="rId4"/>
              </a:rPr>
              <a:t>T1087.002</a:t>
            </a:r>
            <a:r>
              <a:rPr lang="en-US" altLang="zh-TW" sz="1400" dirty="0"/>
              <a:t>, </a:t>
            </a:r>
            <a:r>
              <a:rPr lang="en-US" altLang="zh-TW" sz="1400" dirty="0">
                <a:hlinkClick r:id="rId6"/>
              </a:rPr>
              <a:t>T1087.003</a:t>
            </a:r>
            <a:r>
              <a:rPr lang="en-US" altLang="zh-TW" sz="1400" dirty="0"/>
              <a:t>, </a:t>
            </a:r>
            <a:r>
              <a:rPr lang="en-US" altLang="zh-TW" sz="1400" dirty="0" smtClean="0">
                <a:hlinkClick r:id="rId8"/>
              </a:rPr>
              <a:t>T1087.004</a:t>
            </a:r>
            <a:endParaRPr lang="en-US" altLang="zh-TW" sz="1400" dirty="0" smtClean="0"/>
          </a:p>
          <a:p>
            <a:r>
              <a:rPr lang="en-US" altLang="zh-TW" sz="1400" b="1" dirty="0" smtClean="0">
                <a:latin typeface="Roboto-Regular"/>
              </a:rPr>
              <a:t>Tactic</a:t>
            </a:r>
            <a:r>
              <a:rPr lang="en-US" altLang="zh-TW" sz="1400" b="1" dirty="0">
                <a:latin typeface="Roboto-Regular"/>
              </a:rPr>
              <a:t>: </a:t>
            </a:r>
            <a:r>
              <a:rPr lang="en-US" altLang="zh-TW" sz="1400" dirty="0">
                <a:hlinkClick r:id="rId10"/>
              </a:rPr>
              <a:t>Discovery</a:t>
            </a:r>
            <a:r>
              <a:rPr lang="en-US" altLang="zh-TW" dirty="0">
                <a:hlinkClick r:id="rId10"/>
              </a:rPr>
              <a:t> </a:t>
            </a:r>
            <a:endParaRPr lang="en-US" altLang="zh-TW" dirty="0" smtClean="0"/>
          </a:p>
          <a:p>
            <a:r>
              <a:rPr lang="en-US" altLang="zh-TW" sz="1400" b="1" dirty="0" smtClean="0">
                <a:latin typeface="Roboto-Regular"/>
              </a:rPr>
              <a:t>Platforms</a:t>
            </a:r>
            <a:r>
              <a:rPr lang="en-US" altLang="zh-TW" sz="1400" b="1" dirty="0">
                <a:latin typeface="Roboto-Regular"/>
              </a:rPr>
              <a:t>: Azure AD, Google Workspace, IaaS, Linux, Office 365, SaaS, Windows, </a:t>
            </a:r>
            <a:r>
              <a:rPr lang="en-US" altLang="zh-TW" sz="1400" b="1" dirty="0" err="1">
                <a:latin typeface="Roboto-Regular"/>
              </a:rPr>
              <a:t>macOS</a:t>
            </a:r>
            <a:endParaRPr lang="en-US" altLang="zh-TW" sz="1400" b="1" dirty="0">
              <a:latin typeface="Roboto-Regular"/>
            </a:endParaRPr>
          </a:p>
          <a:p>
            <a:r>
              <a:rPr lang="en-US" altLang="zh-TW" sz="1400" b="1" dirty="0">
                <a:latin typeface="Roboto-Regular"/>
              </a:rPr>
              <a:t>Contributors: Daniel </a:t>
            </a:r>
            <a:r>
              <a:rPr lang="en-US" altLang="zh-TW" sz="1400" b="1" dirty="0" err="1">
                <a:latin typeface="Roboto-Regular"/>
              </a:rPr>
              <a:t>Stepanic</a:t>
            </a:r>
            <a:r>
              <a:rPr lang="en-US" altLang="zh-TW" sz="1400" b="1" dirty="0">
                <a:latin typeface="Roboto-Regular"/>
              </a:rPr>
              <a:t>, Elastic; Microsoft Threat Intelligence Center (MSTIC); Travis Smith, Tripwire</a:t>
            </a:r>
          </a:p>
          <a:p>
            <a:r>
              <a:rPr lang="en-US" altLang="zh-TW" sz="1400" b="1" dirty="0">
                <a:latin typeface="Roboto-Regular"/>
              </a:rPr>
              <a:t>Version: 2.4</a:t>
            </a:r>
          </a:p>
          <a:p>
            <a:r>
              <a:rPr lang="en-US" altLang="zh-TW" sz="1400" b="1" dirty="0">
                <a:latin typeface="Roboto-Regular"/>
              </a:rPr>
              <a:t>Created: 31 May 2017</a:t>
            </a:r>
          </a:p>
          <a:p>
            <a:r>
              <a:rPr lang="en-US" altLang="zh-TW" sz="1400" b="1" dirty="0">
                <a:latin typeface="Roboto-Regular"/>
              </a:rPr>
              <a:t>Last Modified: 15 April </a:t>
            </a:r>
            <a:r>
              <a:rPr lang="en-US" altLang="zh-TW" sz="1400" b="1" dirty="0" smtClean="0">
                <a:latin typeface="Roboto-Regular"/>
              </a:rPr>
              <a:t>2023</a:t>
            </a: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52</a:t>
            </a:fld>
            <a:endParaRPr lang="zh-TW" altLang="en-US"/>
          </a:p>
        </p:txBody>
      </p:sp>
    </p:spTree>
    <p:extLst>
      <p:ext uri="{BB962C8B-B14F-4D97-AF65-F5344CB8AC3E}">
        <p14:creationId xmlns:p14="http://schemas.microsoft.com/office/powerpoint/2010/main" val="11760814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620751979"/>
              </p:ext>
            </p:extLst>
          </p:nvPr>
        </p:nvGraphicFramePr>
        <p:xfrm>
          <a:off x="146223" y="910709"/>
          <a:ext cx="11804985" cy="5067606"/>
        </p:xfrm>
        <a:graphic>
          <a:graphicData uri="http://schemas.openxmlformats.org/drawingml/2006/table">
            <a:tbl>
              <a:tblPr/>
              <a:tblGrid>
                <a:gridCol w="938755">
                  <a:extLst>
                    <a:ext uri="{9D8B030D-6E8A-4147-A177-3AD203B41FA5}">
                      <a16:colId xmlns:a16="http://schemas.microsoft.com/office/drawing/2014/main" val="3772659884"/>
                    </a:ext>
                  </a:extLst>
                </a:gridCol>
                <a:gridCol w="1415851">
                  <a:extLst>
                    <a:ext uri="{9D8B030D-6E8A-4147-A177-3AD203B41FA5}">
                      <a16:colId xmlns:a16="http://schemas.microsoft.com/office/drawing/2014/main" val="2877839457"/>
                    </a:ext>
                  </a:extLst>
                </a:gridCol>
                <a:gridCol w="9450379">
                  <a:extLst>
                    <a:ext uri="{9D8B030D-6E8A-4147-A177-3AD203B41FA5}">
                      <a16:colId xmlns:a16="http://schemas.microsoft.com/office/drawing/2014/main" val="3645969166"/>
                    </a:ext>
                  </a:extLst>
                </a:gridCol>
              </a:tblGrid>
              <a:tr h="296285">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480208">
                <a:tc>
                  <a:txBody>
                    <a:bodyPr/>
                    <a:lstStyle/>
                    <a:p>
                      <a:pPr fontAlgn="t"/>
                      <a:r>
                        <a:rPr lang="en-US" altLang="zh-TW" sz="1800" b="0" i="0" u="none" strike="noStrike" kern="1200" dirty="0" smtClean="0">
                          <a:solidFill>
                            <a:schemeClr val="tx1"/>
                          </a:solidFill>
                          <a:effectLst/>
                          <a:latin typeface="+mn-lt"/>
                          <a:ea typeface="+mn-ea"/>
                          <a:cs typeface="+mn-cs"/>
                          <a:hlinkClick r:id="rId2"/>
                        </a:rPr>
                        <a:t>S0445</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2"/>
                        </a:rPr>
                        <a:t>ShimRatReporter</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ShimRatReporter</a:t>
                      </a:r>
                      <a:r>
                        <a:rPr lang="en-US" altLang="zh-TW" sz="1800" b="0" i="0" kern="1200" dirty="0" smtClean="0">
                          <a:solidFill>
                            <a:schemeClr val="tx1"/>
                          </a:solidFill>
                          <a:effectLst/>
                          <a:latin typeface="+mn-lt"/>
                          <a:ea typeface="+mn-ea"/>
                          <a:cs typeface="+mn-cs"/>
                        </a:rPr>
                        <a:t> listed all non-privileged and privileged accounts available on the machine.</a:t>
                      </a:r>
                      <a:endParaRPr lang="en-US" altLang="zh-TW" sz="1600" b="0" i="0" kern="120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ShimRatReporter</a:t>
                      </a:r>
                      <a:r>
                        <a:rPr lang="zh-TW" altLang="en-US" sz="1800" b="0" i="0" kern="1200" dirty="0" smtClean="0">
                          <a:solidFill>
                            <a:schemeClr val="tx1"/>
                          </a:solidFill>
                          <a:effectLst/>
                          <a:latin typeface="+mn-lt"/>
                          <a:ea typeface="+mn-ea"/>
                          <a:cs typeface="+mn-cs"/>
                        </a:rPr>
                        <a:t>列出了電腦上可用的所有非特權和特權帳戶。</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959937">
                <a:tc>
                  <a:txBody>
                    <a:bodyPr/>
                    <a:lstStyle/>
                    <a:p>
                      <a:pPr fontAlgn="t"/>
                      <a:r>
                        <a:rPr lang="en-US" altLang="zh-TW" sz="1800" b="0" i="0" u="none" strike="noStrike" kern="1200" dirty="0" smtClean="0">
                          <a:solidFill>
                            <a:schemeClr val="tx1"/>
                          </a:solidFill>
                          <a:effectLst/>
                          <a:latin typeface="+mn-lt"/>
                          <a:ea typeface="+mn-ea"/>
                          <a:cs typeface="+mn-cs"/>
                          <a:hlinkClick r:id="rId3"/>
                        </a:rPr>
                        <a:t>C0024</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3"/>
                        </a:rPr>
                        <a:t>SolarWinds</a:t>
                      </a:r>
                      <a:r>
                        <a:rPr lang="en-US" altLang="zh-TW" sz="1800" b="0" i="0" u="none" strike="noStrike" kern="1200" dirty="0" smtClean="0">
                          <a:solidFill>
                            <a:schemeClr val="tx1"/>
                          </a:solidFill>
                          <a:effectLst/>
                          <a:latin typeface="+mn-lt"/>
                          <a:ea typeface="+mn-ea"/>
                          <a:cs typeface="+mn-cs"/>
                          <a:hlinkClick r:id="rId3"/>
                        </a:rPr>
                        <a:t> Compromise</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During the </a:t>
                      </a:r>
                      <a:r>
                        <a:rPr lang="en-US" altLang="zh-TW" sz="1800" b="0" i="0" u="none" strike="noStrike" kern="1200" dirty="0" err="1" smtClean="0">
                          <a:solidFill>
                            <a:schemeClr val="tx1"/>
                          </a:solidFill>
                          <a:effectLst/>
                          <a:latin typeface="+mn-lt"/>
                          <a:ea typeface="+mn-ea"/>
                          <a:cs typeface="+mn-cs"/>
                          <a:hlinkClick r:id="rId3"/>
                        </a:rPr>
                        <a:t>SolarWinds</a:t>
                      </a:r>
                      <a:r>
                        <a:rPr lang="en-US" altLang="zh-TW" sz="1800" b="0" i="0" u="none" strike="noStrike" kern="1200" dirty="0" smtClean="0">
                          <a:solidFill>
                            <a:schemeClr val="tx1"/>
                          </a:solidFill>
                          <a:effectLst/>
                          <a:latin typeface="+mn-lt"/>
                          <a:ea typeface="+mn-ea"/>
                          <a:cs typeface="+mn-cs"/>
                          <a:hlinkClick r:id="rId3"/>
                        </a:rPr>
                        <a:t> Compromise</a:t>
                      </a:r>
                      <a:r>
                        <a:rPr lang="en-US" altLang="zh-TW" sz="1800" b="0" i="0" kern="1200" dirty="0" smtClean="0">
                          <a:solidFill>
                            <a:schemeClr val="tx1"/>
                          </a:solidFill>
                          <a:effectLst/>
                          <a:latin typeface="+mn-lt"/>
                          <a:ea typeface="+mn-ea"/>
                          <a:cs typeface="+mn-cs"/>
                        </a:rPr>
                        <a:t>, </a:t>
                      </a:r>
                      <a:r>
                        <a:rPr lang="en-US" altLang="zh-TW" sz="1800" b="0" i="0" u="none" strike="noStrike" kern="1200" dirty="0" smtClean="0">
                          <a:solidFill>
                            <a:schemeClr val="tx1"/>
                          </a:solidFill>
                          <a:effectLst/>
                          <a:latin typeface="+mn-lt"/>
                          <a:ea typeface="+mn-ea"/>
                          <a:cs typeface="+mn-cs"/>
                          <a:hlinkClick r:id="rId4"/>
                        </a:rPr>
                        <a:t>APT29</a:t>
                      </a:r>
                      <a:r>
                        <a:rPr lang="en-US" altLang="zh-TW" sz="1800" b="0" i="0" kern="1200" dirty="0" smtClean="0">
                          <a:solidFill>
                            <a:schemeClr val="tx1"/>
                          </a:solidFill>
                          <a:effectLst/>
                          <a:latin typeface="+mn-lt"/>
                          <a:ea typeface="+mn-ea"/>
                          <a:cs typeface="+mn-cs"/>
                        </a:rPr>
                        <a:t> obtained a list of users and their roles from an Exchange server using </a:t>
                      </a:r>
                      <a:r>
                        <a:rPr lang="en-US" altLang="zh-TW" dirty="0" smtClean="0">
                          <a:solidFill>
                            <a:srgbClr val="FF0000"/>
                          </a:solidFill>
                        </a:rPr>
                        <a:t>Get-</a:t>
                      </a:r>
                      <a:r>
                        <a:rPr lang="en-US" altLang="zh-TW" dirty="0" err="1" smtClean="0">
                          <a:solidFill>
                            <a:srgbClr val="FF0000"/>
                          </a:solidFill>
                        </a:rPr>
                        <a:t>ManagementRoleAssignment</a:t>
                      </a:r>
                      <a:r>
                        <a:rPr lang="en-US" altLang="zh-TW" sz="1800" b="0" i="0" kern="1200" dirty="0" smtClean="0">
                          <a:solidFill>
                            <a:schemeClr val="tx1"/>
                          </a:solidFill>
                          <a:effectLst/>
                          <a:latin typeface="+mn-lt"/>
                          <a:ea typeface="+mn-ea"/>
                          <a:cs typeface="+mn-cs"/>
                        </a:rPr>
                        <a:t>.</a:t>
                      </a:r>
                      <a:endParaRPr lang="en-US" altLang="zh-TW" sz="1700" b="0" i="0" kern="1200" dirty="0" smtClean="0">
                        <a:solidFill>
                          <a:schemeClr val="tx1"/>
                        </a:solidFill>
                        <a:effectLst/>
                        <a:latin typeface="+mn-lt"/>
                        <a:ea typeface="+mn-ea"/>
                        <a:cs typeface="+mn-cs"/>
                      </a:endParaRP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在</a:t>
                      </a:r>
                      <a:r>
                        <a:rPr lang="en-US" altLang="zh-TW" sz="1800" b="0" i="0" u="none" strike="noStrike" kern="1200" dirty="0" err="1" smtClean="0">
                          <a:solidFill>
                            <a:schemeClr val="tx1"/>
                          </a:solidFill>
                          <a:effectLst/>
                          <a:latin typeface="+mn-lt"/>
                          <a:ea typeface="+mn-ea"/>
                          <a:cs typeface="+mn-cs"/>
                          <a:hlinkClick r:id="rId3"/>
                        </a:rPr>
                        <a:t>SolarWinds</a:t>
                      </a:r>
                      <a:r>
                        <a:rPr lang="en-US" altLang="zh-TW" sz="1800" b="0" i="0" u="none" strike="noStrike" kern="1200" dirty="0" smtClean="0">
                          <a:solidFill>
                            <a:schemeClr val="tx1"/>
                          </a:solidFill>
                          <a:effectLst/>
                          <a:latin typeface="+mn-lt"/>
                          <a:ea typeface="+mn-ea"/>
                          <a:cs typeface="+mn-cs"/>
                          <a:hlinkClick r:id="rId3"/>
                        </a:rPr>
                        <a:t> </a:t>
                      </a:r>
                      <a:r>
                        <a:rPr lang="zh-TW" altLang="en-US" sz="1800" b="0" i="0" u="none" strike="noStrike" kern="1200" dirty="0" smtClean="0">
                          <a:solidFill>
                            <a:schemeClr val="tx1"/>
                          </a:solidFill>
                          <a:effectLst/>
                          <a:latin typeface="+mn-lt"/>
                          <a:ea typeface="+mn-ea"/>
                          <a:cs typeface="+mn-cs"/>
                          <a:hlinkClick r:id="rId3"/>
                        </a:rPr>
                        <a:t>入侵</a:t>
                      </a:r>
                      <a:r>
                        <a:rPr lang="zh-TW" altLang="en-US" sz="1800" b="0" i="0" kern="1200" dirty="0" smtClean="0">
                          <a:solidFill>
                            <a:schemeClr val="tx1"/>
                          </a:solidFill>
                          <a:effectLst/>
                          <a:latin typeface="+mn-lt"/>
                          <a:ea typeface="+mn-ea"/>
                          <a:cs typeface="+mn-cs"/>
                        </a:rPr>
                        <a:t>期間，</a:t>
                      </a:r>
                      <a:r>
                        <a:rPr lang="en-US" altLang="zh-TW" sz="1800" b="0" i="0" u="none" strike="noStrike" kern="1200" dirty="0" smtClean="0">
                          <a:solidFill>
                            <a:schemeClr val="tx1"/>
                          </a:solidFill>
                          <a:effectLst/>
                          <a:latin typeface="+mn-lt"/>
                          <a:ea typeface="+mn-ea"/>
                          <a:cs typeface="+mn-cs"/>
                          <a:hlinkClick r:id="rId4"/>
                        </a:rPr>
                        <a:t>APT29</a:t>
                      </a:r>
                      <a:r>
                        <a:rPr lang="zh-TW" altLang="en-US" sz="1800" b="0" i="0" kern="1200" dirty="0" smtClean="0">
                          <a:solidFill>
                            <a:schemeClr val="tx1"/>
                          </a:solidFill>
                          <a:effectLst/>
                          <a:latin typeface="+mn-lt"/>
                          <a:ea typeface="+mn-ea"/>
                          <a:cs typeface="+mn-cs"/>
                        </a:rPr>
                        <a:t>使用 </a:t>
                      </a:r>
                      <a:r>
                        <a:rPr lang="en-US" altLang="zh-TW" sz="1800" b="0" i="0" kern="1200" dirty="0" smtClean="0">
                          <a:solidFill>
                            <a:schemeClr val="tx1"/>
                          </a:solidFill>
                          <a:effectLst/>
                          <a:latin typeface="+mn-lt"/>
                          <a:ea typeface="+mn-ea"/>
                          <a:cs typeface="+mn-cs"/>
                        </a:rPr>
                        <a:t>.NET </a:t>
                      </a:r>
                      <a:r>
                        <a:rPr lang="zh-TW" altLang="en-US" sz="1800" b="0" i="0" kern="1200" dirty="0" smtClean="0">
                          <a:solidFill>
                            <a:schemeClr val="tx1"/>
                          </a:solidFill>
                          <a:effectLst/>
                          <a:latin typeface="+mn-lt"/>
                          <a:ea typeface="+mn-ea"/>
                          <a:cs typeface="+mn-cs"/>
                        </a:rPr>
                        <a:t>從 </a:t>
                      </a:r>
                      <a:r>
                        <a:rPr lang="en-US" altLang="zh-TW" sz="1800" b="0" i="0" kern="1200" dirty="0" smtClean="0">
                          <a:solidFill>
                            <a:schemeClr val="tx1"/>
                          </a:solidFill>
                          <a:effectLst/>
                          <a:latin typeface="+mn-lt"/>
                          <a:ea typeface="+mn-ea"/>
                          <a:cs typeface="+mn-cs"/>
                        </a:rPr>
                        <a:t>Exchange </a:t>
                      </a:r>
                      <a:r>
                        <a:rPr lang="zh-TW" altLang="en-US" sz="1800" b="0" i="0" kern="1200" dirty="0" smtClean="0">
                          <a:solidFill>
                            <a:schemeClr val="tx1"/>
                          </a:solidFill>
                          <a:effectLst/>
                          <a:latin typeface="+mn-lt"/>
                          <a:ea typeface="+mn-ea"/>
                          <a:cs typeface="+mn-cs"/>
                        </a:rPr>
                        <a:t>伺服器取得了使用者及其角色的清單</a:t>
                      </a:r>
                      <a:r>
                        <a:rPr lang="en-US" altLang="zh-TW" dirty="0" smtClean="0">
                          <a:solidFill>
                            <a:srgbClr val="FF0000"/>
                          </a:solidFill>
                        </a:rPr>
                        <a:t>Get-</a:t>
                      </a:r>
                      <a:r>
                        <a:rPr lang="en-US" altLang="zh-TW" dirty="0" err="1" smtClean="0">
                          <a:solidFill>
                            <a:srgbClr val="FF0000"/>
                          </a:solidFill>
                        </a:rPr>
                        <a:t>ManagementRoleAssignment</a:t>
                      </a:r>
                      <a:r>
                        <a:rPr lang="zh-TW" altLang="en-US" sz="1800" b="0" i="0" kern="1200" dirty="0" smtClean="0">
                          <a:solidFill>
                            <a:schemeClr val="tx1"/>
                          </a:solidFill>
                          <a:effectLst/>
                          <a:latin typeface="+mn-lt"/>
                          <a:ea typeface="+mn-ea"/>
                          <a:cs typeface="+mn-cs"/>
                        </a:rPr>
                        <a:t>。</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936243">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5"/>
                        </a:rPr>
                        <a:t>S1065</a:t>
                      </a:r>
                      <a:endParaRPr lang="en-US" altLang="zh-TW" sz="1400" b="1" dirty="0" smtClean="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Woody RAT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Woody RAT</a:t>
                      </a:r>
                      <a:r>
                        <a:rPr lang="en-US" altLang="zh-TW" sz="1800" b="0" i="0" kern="1200" dirty="0" smtClean="0">
                          <a:solidFill>
                            <a:schemeClr val="tx1"/>
                          </a:solidFill>
                          <a:effectLst/>
                          <a:latin typeface="+mn-lt"/>
                          <a:ea typeface="+mn-ea"/>
                          <a:cs typeface="+mn-cs"/>
                        </a:rPr>
                        <a:t> can identify administrator accounts on an infected machine.</a:t>
                      </a:r>
                    </a:p>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Woody RAT</a:t>
                      </a:r>
                      <a:r>
                        <a:rPr lang="zh-TW" altLang="en-US" sz="1800" b="0" i="0" kern="1200" dirty="0" smtClean="0">
                          <a:solidFill>
                            <a:schemeClr val="tx1"/>
                          </a:solidFill>
                          <a:effectLst/>
                          <a:latin typeface="+mn-lt"/>
                          <a:ea typeface="+mn-ea"/>
                          <a:cs typeface="+mn-cs"/>
                        </a:rPr>
                        <a:t>可以識別受感染電腦上的管理員帳戶。</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69228782"/>
                  </a:ext>
                </a:extLst>
              </a:tr>
              <a:tr h="925240">
                <a:tc>
                  <a:txBody>
                    <a:bodyPr/>
                    <a:lstStyle/>
                    <a:p>
                      <a:pPr fontAlgn="t"/>
                      <a:r>
                        <a:rPr lang="en-US" altLang="zh-TW" sz="1800" b="0" i="0" u="none" strike="noStrike" kern="1200" dirty="0" smtClean="0">
                          <a:solidFill>
                            <a:schemeClr val="tx1"/>
                          </a:solidFill>
                          <a:effectLst/>
                          <a:latin typeface="+mn-lt"/>
                          <a:ea typeface="+mn-ea"/>
                          <a:cs typeface="+mn-cs"/>
                          <a:hlinkClick r:id="rId6"/>
                        </a:rPr>
                        <a:t>S0658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6"/>
                        </a:rPr>
                        <a:t>XCSSET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6"/>
                        </a:rPr>
                        <a:t>XCSSET</a:t>
                      </a:r>
                      <a:r>
                        <a:rPr lang="en-US" altLang="zh-TW" sz="1800" b="0" i="0" kern="1200" dirty="0" smtClean="0">
                          <a:solidFill>
                            <a:schemeClr val="tx1"/>
                          </a:solidFill>
                          <a:effectLst/>
                          <a:latin typeface="+mn-lt"/>
                          <a:ea typeface="+mn-ea"/>
                          <a:cs typeface="+mn-cs"/>
                        </a:rPr>
                        <a:t> attempts to discover accounts from various locations such as a user's Evernote, </a:t>
                      </a:r>
                      <a:r>
                        <a:rPr lang="en-US" altLang="zh-TW" sz="1800" b="0" i="0" kern="1200" dirty="0" err="1" smtClean="0">
                          <a:solidFill>
                            <a:schemeClr val="tx1"/>
                          </a:solidFill>
                          <a:effectLst/>
                          <a:latin typeface="+mn-lt"/>
                          <a:ea typeface="+mn-ea"/>
                          <a:cs typeface="+mn-cs"/>
                        </a:rPr>
                        <a:t>AppleID</a:t>
                      </a:r>
                      <a:r>
                        <a:rPr lang="en-US" altLang="zh-TW" sz="1800" b="0" i="0" kern="1200" dirty="0" smtClean="0">
                          <a:solidFill>
                            <a:schemeClr val="tx1"/>
                          </a:solidFill>
                          <a:effectLst/>
                          <a:latin typeface="+mn-lt"/>
                          <a:ea typeface="+mn-ea"/>
                          <a:cs typeface="+mn-cs"/>
                        </a:rPr>
                        <a:t>, Telegram, Skype, and WeChat data.</a:t>
                      </a:r>
                    </a:p>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6"/>
                        </a:rPr>
                        <a:t>XCSSET</a:t>
                      </a:r>
                      <a:r>
                        <a:rPr lang="zh-TW" altLang="en-US" sz="1800" b="0" i="0" kern="1200" dirty="0" smtClean="0">
                          <a:solidFill>
                            <a:schemeClr val="tx1"/>
                          </a:solidFill>
                          <a:effectLst/>
                          <a:latin typeface="+mn-lt"/>
                          <a:ea typeface="+mn-ea"/>
                          <a:cs typeface="+mn-cs"/>
                        </a:rPr>
                        <a:t>嘗試從不同位置發現帳戶，例如使用者的 </a:t>
                      </a:r>
                      <a:r>
                        <a:rPr lang="en-US" altLang="zh-TW" sz="1800" b="0" i="0" kern="1200" dirty="0" smtClean="0">
                          <a:solidFill>
                            <a:schemeClr val="tx1"/>
                          </a:solidFill>
                          <a:effectLst/>
                          <a:latin typeface="+mn-lt"/>
                          <a:ea typeface="+mn-ea"/>
                          <a:cs typeface="+mn-cs"/>
                        </a:rPr>
                        <a:t>Evernote</a:t>
                      </a:r>
                      <a:r>
                        <a:rPr lang="zh-TW" altLang="en-US" sz="1800" b="0" i="0" kern="1200" dirty="0" smtClean="0">
                          <a:solidFill>
                            <a:schemeClr val="tx1"/>
                          </a:solidFill>
                          <a:effectLst/>
                          <a:latin typeface="+mn-lt"/>
                          <a:ea typeface="+mn-ea"/>
                          <a:cs typeface="+mn-cs"/>
                        </a:rPr>
                        <a:t>、</a:t>
                      </a:r>
                      <a:r>
                        <a:rPr lang="en-US" altLang="zh-TW" sz="1800" b="0" i="0" kern="1200" dirty="0" err="1" smtClean="0">
                          <a:solidFill>
                            <a:schemeClr val="tx1"/>
                          </a:solidFill>
                          <a:effectLst/>
                          <a:latin typeface="+mn-lt"/>
                          <a:ea typeface="+mn-ea"/>
                          <a:cs typeface="+mn-cs"/>
                        </a:rPr>
                        <a:t>AppleID</a:t>
                      </a:r>
                      <a:r>
                        <a:rPr lang="zh-TW" altLang="en-US" sz="1800" b="0" i="0" kern="1200" dirty="0" smtClean="0">
                          <a:solidFill>
                            <a:schemeClr val="tx1"/>
                          </a:solidFill>
                          <a:effectLst/>
                          <a:latin typeface="+mn-lt"/>
                          <a:ea typeface="+mn-ea"/>
                          <a:cs typeface="+mn-cs"/>
                        </a:rPr>
                        <a:t>、</a:t>
                      </a:r>
                      <a:r>
                        <a:rPr lang="en-US" altLang="zh-TW" sz="1800" b="0" i="0" kern="1200" dirty="0" smtClean="0">
                          <a:solidFill>
                            <a:schemeClr val="tx1"/>
                          </a:solidFill>
                          <a:effectLst/>
                          <a:latin typeface="+mn-lt"/>
                          <a:ea typeface="+mn-ea"/>
                          <a:cs typeface="+mn-cs"/>
                        </a:rPr>
                        <a:t>Telegram</a:t>
                      </a:r>
                      <a:r>
                        <a:rPr lang="zh-TW" altLang="en-US" sz="1800" b="0" i="0" kern="1200" dirty="0" smtClean="0">
                          <a:solidFill>
                            <a:schemeClr val="tx1"/>
                          </a:solidFill>
                          <a:effectLst/>
                          <a:latin typeface="+mn-lt"/>
                          <a:ea typeface="+mn-ea"/>
                          <a:cs typeface="+mn-cs"/>
                        </a:rPr>
                        <a:t>、</a:t>
                      </a:r>
                      <a:r>
                        <a:rPr lang="en-US" altLang="zh-TW" sz="1800" b="0" i="0" kern="1200" dirty="0" smtClean="0">
                          <a:solidFill>
                            <a:schemeClr val="tx1"/>
                          </a:solidFill>
                          <a:effectLst/>
                          <a:latin typeface="+mn-lt"/>
                          <a:ea typeface="+mn-ea"/>
                          <a:cs typeface="+mn-cs"/>
                        </a:rPr>
                        <a:t>Skype </a:t>
                      </a:r>
                      <a:r>
                        <a:rPr lang="zh-TW" altLang="en-US" sz="1800" b="0" i="0" kern="1200" dirty="0" smtClean="0">
                          <a:solidFill>
                            <a:schemeClr val="tx1"/>
                          </a:solidFill>
                          <a:effectLst/>
                          <a:latin typeface="+mn-lt"/>
                          <a:ea typeface="+mn-ea"/>
                          <a:cs typeface="+mn-cs"/>
                        </a:rPr>
                        <a:t>和微信資料。</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7163867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53</a:t>
            </a:fld>
            <a:endParaRPr lang="zh-TW" altLang="en-US"/>
          </a:p>
        </p:txBody>
      </p:sp>
      <p:sp>
        <p:nvSpPr>
          <p:cNvPr id="6" name="矩形 5"/>
          <p:cNvSpPr/>
          <p:nvPr/>
        </p:nvSpPr>
        <p:spPr>
          <a:xfrm>
            <a:off x="0" y="483680"/>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9" name="矩形 8"/>
          <p:cNvSpPr/>
          <p:nvPr/>
        </p:nvSpPr>
        <p:spPr>
          <a:xfrm>
            <a:off x="0" y="22015"/>
            <a:ext cx="8910196" cy="461665"/>
          </a:xfrm>
          <a:prstGeom prst="rect">
            <a:avLst/>
          </a:prstGeom>
        </p:spPr>
        <p:txBody>
          <a:bodyPr wrap="none">
            <a:spAutoFit/>
          </a:bodyPr>
          <a:lstStyle/>
          <a:p>
            <a:r>
              <a:rPr lang="en-US" altLang="zh-TW" sz="2400" dirty="0"/>
              <a:t>9</a:t>
            </a:r>
            <a:r>
              <a:rPr lang="en-US" altLang="zh-TW" sz="2400" dirty="0" smtClean="0"/>
              <a:t>.</a:t>
            </a:r>
            <a:r>
              <a:rPr lang="zh-TW" altLang="en-US" sz="2400" dirty="0" smtClean="0"/>
              <a:t>發現</a:t>
            </a:r>
            <a:r>
              <a:rPr lang="en-US" altLang="zh-TW" sz="2400" dirty="0" smtClean="0"/>
              <a:t>Discovery </a:t>
            </a:r>
            <a:r>
              <a:rPr lang="zh-TW" altLang="en-US" sz="2400" dirty="0" smtClean="0"/>
              <a:t>戰術</a:t>
            </a:r>
            <a:r>
              <a:rPr lang="en-US" altLang="zh-TW" sz="2400" dirty="0" smtClean="0"/>
              <a:t>| 1.</a:t>
            </a:r>
            <a:r>
              <a:rPr lang="zh-TW" altLang="en-US" sz="2400" b="1" dirty="0" smtClean="0">
                <a:solidFill>
                  <a:srgbClr val="FF0000"/>
                </a:solidFill>
              </a:rPr>
              <a:t>帳戶發現 </a:t>
            </a:r>
            <a:r>
              <a:rPr lang="en-US" altLang="zh-TW" sz="2400" b="1" dirty="0">
                <a:solidFill>
                  <a:srgbClr val="FF0000"/>
                </a:solidFill>
              </a:rPr>
              <a:t>Account Discovery </a:t>
            </a:r>
            <a:r>
              <a:rPr lang="en-US" altLang="zh-TW" sz="2400" dirty="0" smtClean="0"/>
              <a:t>(4)</a:t>
            </a:r>
            <a:r>
              <a:rPr lang="zh-TW" altLang="en-US" sz="2400" dirty="0" smtClean="0"/>
              <a:t>技術</a:t>
            </a:r>
            <a:endParaRPr lang="en-US" altLang="zh-TW" sz="2400" dirty="0"/>
          </a:p>
        </p:txBody>
      </p:sp>
    </p:spTree>
    <p:extLst>
      <p:ext uri="{BB962C8B-B14F-4D97-AF65-F5344CB8AC3E}">
        <p14:creationId xmlns:p14="http://schemas.microsoft.com/office/powerpoint/2010/main" val="23199633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939674248"/>
              </p:ext>
            </p:extLst>
          </p:nvPr>
        </p:nvGraphicFramePr>
        <p:xfrm>
          <a:off x="146223" y="1156446"/>
          <a:ext cx="11804985" cy="3773667"/>
        </p:xfrm>
        <a:graphic>
          <a:graphicData uri="http://schemas.openxmlformats.org/drawingml/2006/table">
            <a:tbl>
              <a:tblPr/>
              <a:tblGrid>
                <a:gridCol w="938755">
                  <a:extLst>
                    <a:ext uri="{9D8B030D-6E8A-4147-A177-3AD203B41FA5}">
                      <a16:colId xmlns:a16="http://schemas.microsoft.com/office/drawing/2014/main" val="3772659884"/>
                    </a:ext>
                  </a:extLst>
                </a:gridCol>
                <a:gridCol w="1716411">
                  <a:extLst>
                    <a:ext uri="{9D8B030D-6E8A-4147-A177-3AD203B41FA5}">
                      <a16:colId xmlns:a16="http://schemas.microsoft.com/office/drawing/2014/main" val="2877839457"/>
                    </a:ext>
                  </a:extLst>
                </a:gridCol>
                <a:gridCol w="9149819">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M1028</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Operating System Configuration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作業系統配置</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Prevent administrator accounts from being enumerated when an application is elevating through UAC since it can lead to the disclosure of account names. The Registry key is located </a:t>
                      </a:r>
                      <a:r>
                        <a:rPr lang="en-US" altLang="zh-TW" dirty="0" smtClean="0">
                          <a:solidFill>
                            <a:srgbClr val="FF0000"/>
                          </a:solidFill>
                        </a:rPr>
                        <a:t>HKLM\ SOFTWARE\Microsoft\Windows\</a:t>
                      </a:r>
                      <a:r>
                        <a:rPr lang="en-US" altLang="zh-TW" dirty="0" err="1" smtClean="0">
                          <a:solidFill>
                            <a:srgbClr val="FF0000"/>
                          </a:solidFill>
                        </a:rPr>
                        <a:t>CurrentVersion</a:t>
                      </a:r>
                      <a:r>
                        <a:rPr lang="en-US" altLang="zh-TW" dirty="0" smtClean="0">
                          <a:solidFill>
                            <a:srgbClr val="FF0000"/>
                          </a:solidFill>
                        </a:rPr>
                        <a:t>\Policies\</a:t>
                      </a:r>
                      <a:r>
                        <a:rPr lang="en-US" altLang="zh-TW" dirty="0" err="1" smtClean="0">
                          <a:solidFill>
                            <a:srgbClr val="FF0000"/>
                          </a:solidFill>
                        </a:rPr>
                        <a:t>CredUI</a:t>
                      </a:r>
                      <a:r>
                        <a:rPr lang="en-US" altLang="zh-TW" dirty="0" smtClean="0">
                          <a:solidFill>
                            <a:srgbClr val="FF0000"/>
                          </a:solidFill>
                        </a:rPr>
                        <a:t>\</a:t>
                      </a:r>
                      <a:r>
                        <a:rPr lang="en-US" altLang="zh-TW" dirty="0" err="1" smtClean="0">
                          <a:solidFill>
                            <a:srgbClr val="FF0000"/>
                          </a:solidFill>
                        </a:rPr>
                        <a:t>EnumerateAdministrators</a:t>
                      </a:r>
                      <a:r>
                        <a:rPr lang="en-US" altLang="zh-TW" sz="1800" b="0" i="0" kern="1200" dirty="0" smtClean="0">
                          <a:solidFill>
                            <a:schemeClr val="tx1"/>
                          </a:solidFill>
                          <a:effectLst/>
                          <a:latin typeface="+mn-lt"/>
                          <a:ea typeface="+mn-ea"/>
                          <a:cs typeface="+mn-cs"/>
                        </a:rPr>
                        <a:t>. It can be disabled through GPO: Computer Configuration &gt; [Policies] &gt; Administrative Templates &gt; Windows Components &gt; Credential User Interface: E numerate administrator accounts on elevation. </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當應用程式透過 </a:t>
                      </a:r>
                      <a:r>
                        <a:rPr lang="en-US" altLang="zh-TW" sz="1800" b="0" i="0" kern="1200" dirty="0" smtClean="0">
                          <a:solidFill>
                            <a:schemeClr val="tx1"/>
                          </a:solidFill>
                          <a:effectLst/>
                          <a:latin typeface="+mn-lt"/>
                          <a:ea typeface="+mn-ea"/>
                          <a:cs typeface="+mn-cs"/>
                        </a:rPr>
                        <a:t>UAC </a:t>
                      </a:r>
                      <a:r>
                        <a:rPr lang="zh-TW" altLang="en-US" sz="1800" b="0" i="0" kern="1200" dirty="0" smtClean="0">
                          <a:solidFill>
                            <a:schemeClr val="tx1"/>
                          </a:solidFill>
                          <a:effectLst/>
                          <a:latin typeface="+mn-lt"/>
                          <a:ea typeface="+mn-ea"/>
                          <a:cs typeface="+mn-cs"/>
                        </a:rPr>
                        <a:t>提升權限時，防止枚舉管理員帳戶，因為這可能導致帳戶名稱洩露。註冊表項位於</a:t>
                      </a:r>
                      <a:r>
                        <a:rPr lang="en-US" altLang="zh-TW" dirty="0" smtClean="0">
                          <a:solidFill>
                            <a:srgbClr val="FF0000"/>
                          </a:solidFill>
                        </a:rPr>
                        <a:t>HKLM\ SOFTWARE\Microsoft\Windows\</a:t>
                      </a:r>
                      <a:r>
                        <a:rPr lang="en-US" altLang="zh-TW" dirty="0" err="1" smtClean="0">
                          <a:solidFill>
                            <a:srgbClr val="FF0000"/>
                          </a:solidFill>
                        </a:rPr>
                        <a:t>CurrentVersion</a:t>
                      </a:r>
                      <a:r>
                        <a:rPr lang="en-US" altLang="zh-TW" dirty="0" smtClean="0">
                          <a:solidFill>
                            <a:srgbClr val="FF0000"/>
                          </a:solidFill>
                        </a:rPr>
                        <a:t>\Policies\</a:t>
                      </a:r>
                      <a:r>
                        <a:rPr lang="en-US" altLang="zh-TW" dirty="0" err="1" smtClean="0">
                          <a:solidFill>
                            <a:srgbClr val="FF0000"/>
                          </a:solidFill>
                        </a:rPr>
                        <a:t>CredUI</a:t>
                      </a:r>
                      <a:r>
                        <a:rPr lang="en-US" altLang="zh-TW" dirty="0" smtClean="0">
                          <a:solidFill>
                            <a:srgbClr val="FF0000"/>
                          </a:solidFill>
                        </a:rPr>
                        <a:t>\</a:t>
                      </a:r>
                      <a:r>
                        <a:rPr lang="en-US" altLang="zh-TW" dirty="0" err="1" smtClean="0">
                          <a:solidFill>
                            <a:srgbClr val="FF0000"/>
                          </a:solidFill>
                        </a:rPr>
                        <a:t>EnumerateAdministrators</a:t>
                      </a:r>
                      <a:r>
                        <a:rPr lang="en-US" altLang="zh-TW" sz="1800" b="0" i="0" kern="1200" dirty="0" smtClean="0">
                          <a:solidFill>
                            <a:srgbClr val="FF0000"/>
                          </a:solidFill>
                          <a:effectLst/>
                          <a:latin typeface="+mn-lt"/>
                          <a:ea typeface="+mn-ea"/>
                          <a:cs typeface="+mn-cs"/>
                        </a:rPr>
                        <a:t>.</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可以透過 </a:t>
                      </a:r>
                      <a:r>
                        <a:rPr lang="en-US" altLang="zh-TW" sz="1800" b="0" i="0" kern="1200" dirty="0" smtClean="0">
                          <a:solidFill>
                            <a:schemeClr val="tx1"/>
                          </a:solidFill>
                          <a:effectLst/>
                          <a:latin typeface="+mn-lt"/>
                          <a:ea typeface="+mn-ea"/>
                          <a:cs typeface="+mn-cs"/>
                        </a:rPr>
                        <a:t>GPO </a:t>
                      </a:r>
                      <a:r>
                        <a:rPr lang="zh-TW" altLang="en-US" sz="1800" b="0" i="0" kern="1200" dirty="0" smtClean="0">
                          <a:solidFill>
                            <a:schemeClr val="tx1"/>
                          </a:solidFill>
                          <a:effectLst/>
                          <a:latin typeface="+mn-lt"/>
                          <a:ea typeface="+mn-ea"/>
                          <a:cs typeface="+mn-cs"/>
                        </a:rPr>
                        <a:t>停用它：電腦設定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策略</a:t>
                      </a:r>
                      <a:r>
                        <a:rPr lang="en-US" altLang="zh-TW" sz="1800" b="0" i="0" kern="1200" dirty="0" smtClean="0">
                          <a:solidFill>
                            <a:schemeClr val="tx1"/>
                          </a:solidFill>
                          <a:effectLst/>
                          <a:latin typeface="+mn-lt"/>
                          <a:ea typeface="+mn-ea"/>
                          <a:cs typeface="+mn-cs"/>
                        </a:rPr>
                        <a:t>] &gt; </a:t>
                      </a:r>
                      <a:r>
                        <a:rPr lang="zh-TW" altLang="en-US" sz="1800" b="0" i="0" kern="1200" dirty="0" smtClean="0">
                          <a:solidFill>
                            <a:schemeClr val="tx1"/>
                          </a:solidFill>
                          <a:effectLst/>
                          <a:latin typeface="+mn-lt"/>
                          <a:ea typeface="+mn-ea"/>
                          <a:cs typeface="+mn-cs"/>
                        </a:rPr>
                        <a:t>管理範本 </a:t>
                      </a:r>
                      <a:r>
                        <a:rPr lang="en-US" altLang="zh-TW" sz="1800" b="0" i="0" kern="1200" dirty="0" smtClean="0">
                          <a:solidFill>
                            <a:schemeClr val="tx1"/>
                          </a:solidFill>
                          <a:effectLst/>
                          <a:latin typeface="+mn-lt"/>
                          <a:ea typeface="+mn-ea"/>
                          <a:cs typeface="+mn-cs"/>
                        </a:rPr>
                        <a:t>&gt; Windows </a:t>
                      </a:r>
                      <a:r>
                        <a:rPr lang="zh-TW" altLang="en-US" sz="1800" b="0" i="0" kern="1200" dirty="0" smtClean="0">
                          <a:solidFill>
                            <a:schemeClr val="tx1"/>
                          </a:solidFill>
                          <a:effectLst/>
                          <a:latin typeface="+mn-lt"/>
                          <a:ea typeface="+mn-ea"/>
                          <a:cs typeface="+mn-cs"/>
                        </a:rPr>
                        <a:t>元件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憑證使用者介面：在提升時列舉管理員帳戶。</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54</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30974768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2157966802"/>
              </p:ext>
            </p:extLst>
          </p:nvPr>
        </p:nvGraphicFramePr>
        <p:xfrm>
          <a:off x="0" y="466238"/>
          <a:ext cx="12192000" cy="470601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2574556">
                <a:tc>
                  <a:txBody>
                    <a:bodyPr/>
                    <a:lstStyle/>
                    <a:p>
                      <a:pPr fontAlgn="t"/>
                      <a:r>
                        <a:rPr lang="en-US" altLang="zh-TW" sz="1800" b="0" i="0" u="none" strike="noStrike" kern="1200" dirty="0" smtClean="0">
                          <a:solidFill>
                            <a:schemeClr val="tx1"/>
                          </a:solidFill>
                          <a:effectLst/>
                          <a:latin typeface="+mn-lt"/>
                          <a:ea typeface="+mn-ea"/>
                          <a:cs typeface="+mn-cs"/>
                          <a:hlinkClick r:id="rId2"/>
                        </a:rPr>
                        <a:t>DS0017</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Command</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Command Execution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命令執行</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logs and other sources of command execution history for actions that could be taken to gather information about accounts, including the use of calls to cloud APIs that perform account discovery.</a:t>
                      </a:r>
                    </a:p>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System and network discovery techniques normally occur throughout an operation as an adversary learns the environment, and also to an extent in normal network operations. Therefore discovery data and events should not be viewed in isolation, but as part of a chain of behavior that could lead to other activities, such as Lateral Movement, based on the information obtained.</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監視日誌和命令執行歷史記錄的其他來源，以了解可用於收集帳戶資訊的操作，包括使用對執行帳戶發現的雲端 </a:t>
                      </a:r>
                      <a:r>
                        <a:rPr lang="en-US" altLang="zh-TW" sz="1800" b="0" i="0" kern="1200" dirty="0" smtClean="0">
                          <a:solidFill>
                            <a:schemeClr val="tx1"/>
                          </a:solidFill>
                          <a:effectLst/>
                          <a:latin typeface="+mn-lt"/>
                          <a:ea typeface="+mn-ea"/>
                          <a:cs typeface="+mn-cs"/>
                        </a:rPr>
                        <a:t>API </a:t>
                      </a:r>
                      <a:r>
                        <a:rPr lang="zh-TW" altLang="en-US" sz="1800" b="0" i="0" kern="1200" dirty="0" smtClean="0">
                          <a:solidFill>
                            <a:schemeClr val="tx1"/>
                          </a:solidFill>
                          <a:effectLst/>
                          <a:latin typeface="+mn-lt"/>
                          <a:ea typeface="+mn-ea"/>
                          <a:cs typeface="+mn-cs"/>
                        </a:rPr>
                        <a:t>的呼叫。</a:t>
                      </a:r>
                      <a:endParaRPr lang="en-US" altLang="zh-TW" sz="1800" b="0" i="0" kern="120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系統和網路發現技術通常發生在攻擊者了解環境的整個操作過程中，並且在正常網路操作中也在一定程度上發生。因此，不應孤立地看待發現資料和事件，而應將其視為可能導致其他活動（例如基於所獲得資訊的橫向移動）的行為鏈的一部分。</a:t>
                      </a:r>
                    </a:p>
                    <a:p>
                      <a:pPr marL="285750" indent="-285750" fontAlgn="t">
                        <a:buFont typeface="Wingdings" panose="05000000000000000000" pitchFamily="2" charset="2"/>
                        <a:buChar char="n"/>
                      </a:pPr>
                      <a:endParaRPr lang="en-US" altLang="zh-TW" sz="1100" b="1" dirty="0" smtClean="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55</a:t>
            </a:fld>
            <a:endParaRPr lang="zh-TW" altLang="en-US"/>
          </a:p>
        </p:txBody>
      </p:sp>
    </p:spTree>
    <p:extLst>
      <p:ext uri="{BB962C8B-B14F-4D97-AF65-F5344CB8AC3E}">
        <p14:creationId xmlns:p14="http://schemas.microsoft.com/office/powerpoint/2010/main" val="16302842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3776954234"/>
              </p:ext>
            </p:extLst>
          </p:nvPr>
        </p:nvGraphicFramePr>
        <p:xfrm>
          <a:off x="0" y="466238"/>
          <a:ext cx="12192000" cy="536773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DS0022</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File Access</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文件訪問</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access to file resources that contain local accounts and groups information such as </a:t>
                      </a:r>
                      <a:r>
                        <a:rPr lang="en-US" altLang="zh-TW" sz="1800" b="0" i="0" kern="1200" dirty="0" smtClean="0">
                          <a:solidFill>
                            <a:srgbClr val="FF0000"/>
                          </a:solidFill>
                          <a:effectLst/>
                          <a:latin typeface="+mn-lt"/>
                          <a:ea typeface="+mn-ea"/>
                          <a:cs typeface="+mn-cs"/>
                        </a:rPr>
                        <a:t>/</a:t>
                      </a:r>
                      <a:r>
                        <a:rPr lang="en-US" altLang="zh-TW" sz="1800" b="0" i="0" kern="1200" dirty="0" err="1" smtClean="0">
                          <a:solidFill>
                            <a:srgbClr val="FF0000"/>
                          </a:solidFill>
                          <a:effectLst/>
                          <a:latin typeface="+mn-lt"/>
                          <a:ea typeface="+mn-ea"/>
                          <a:cs typeface="+mn-cs"/>
                        </a:rPr>
                        <a:t>etc</a:t>
                      </a:r>
                      <a:r>
                        <a:rPr lang="en-US" altLang="zh-TW" sz="1800" b="0" i="0" kern="1200" dirty="0" smtClean="0">
                          <a:solidFill>
                            <a:srgbClr val="FF0000"/>
                          </a:solidFill>
                          <a:effectLst/>
                          <a:latin typeface="+mn-lt"/>
                          <a:ea typeface="+mn-ea"/>
                          <a:cs typeface="+mn-cs"/>
                        </a:rPr>
                        <a:t>/</a:t>
                      </a:r>
                      <a:r>
                        <a:rPr lang="en-US" altLang="zh-TW" sz="1800" b="0" i="0" kern="1200" dirty="0" err="1" smtClean="0">
                          <a:solidFill>
                            <a:srgbClr val="FF0000"/>
                          </a:solidFill>
                          <a:effectLst/>
                          <a:latin typeface="+mn-lt"/>
                          <a:ea typeface="+mn-ea"/>
                          <a:cs typeface="+mn-cs"/>
                        </a:rPr>
                        <a:t>passwd</a:t>
                      </a:r>
                      <a:r>
                        <a:rPr lang="en-US" altLang="zh-TW" sz="1800" b="0" i="0" kern="1200" dirty="0" smtClean="0">
                          <a:solidFill>
                            <a:schemeClr val="tx1"/>
                          </a:solidFill>
                          <a:effectLst/>
                          <a:latin typeface="+mn-lt"/>
                          <a:ea typeface="+mn-ea"/>
                          <a:cs typeface="+mn-cs"/>
                        </a:rPr>
                        <a:t>, </a:t>
                      </a:r>
                      <a:r>
                        <a:rPr lang="en-US" altLang="zh-TW" sz="1800" b="0" i="0" kern="1200" dirty="0" smtClean="0">
                          <a:solidFill>
                            <a:srgbClr val="FF0000"/>
                          </a:solidFill>
                          <a:effectLst/>
                          <a:latin typeface="+mn-lt"/>
                          <a:ea typeface="+mn-ea"/>
                          <a:cs typeface="+mn-cs"/>
                        </a:rPr>
                        <a:t>/Users directories</a:t>
                      </a:r>
                      <a:r>
                        <a:rPr lang="en-US" altLang="zh-TW" sz="1800" b="0" i="0" kern="1200" dirty="0" smtClean="0">
                          <a:solidFill>
                            <a:schemeClr val="tx1"/>
                          </a:solidFill>
                          <a:effectLst/>
                          <a:latin typeface="+mn-lt"/>
                          <a:ea typeface="+mn-ea"/>
                          <a:cs typeface="+mn-cs"/>
                        </a:rPr>
                        <a:t>, and the SAM database.</a:t>
                      </a:r>
                    </a:p>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If access requires high privileges, look for non-admin objects (such as users or processes) attempting to access restricted file resources.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監視對包含本機帳戶和群組資訊（例如</a:t>
                      </a:r>
                      <a:r>
                        <a:rPr lang="en-US" altLang="zh-TW" sz="1800" b="0" i="0" kern="1200" dirty="0" smtClean="0">
                          <a:solidFill>
                            <a:srgbClr val="FF0000"/>
                          </a:solidFill>
                          <a:effectLst/>
                          <a:latin typeface="+mn-lt"/>
                          <a:ea typeface="+mn-ea"/>
                          <a:cs typeface="+mn-cs"/>
                        </a:rPr>
                        <a:t>/</a:t>
                      </a:r>
                      <a:r>
                        <a:rPr lang="en-US" altLang="zh-TW" sz="1800" b="0" i="0" kern="1200" dirty="0" err="1" smtClean="0">
                          <a:solidFill>
                            <a:srgbClr val="FF0000"/>
                          </a:solidFill>
                          <a:effectLst/>
                          <a:latin typeface="+mn-lt"/>
                          <a:ea typeface="+mn-ea"/>
                          <a:cs typeface="+mn-cs"/>
                        </a:rPr>
                        <a:t>etc</a:t>
                      </a:r>
                      <a:r>
                        <a:rPr lang="en-US" altLang="zh-TW" sz="1800" b="0" i="0" kern="1200" dirty="0" smtClean="0">
                          <a:solidFill>
                            <a:srgbClr val="FF0000"/>
                          </a:solidFill>
                          <a:effectLst/>
                          <a:latin typeface="+mn-lt"/>
                          <a:ea typeface="+mn-ea"/>
                          <a:cs typeface="+mn-cs"/>
                        </a:rPr>
                        <a:t>/</a:t>
                      </a:r>
                      <a:r>
                        <a:rPr lang="en-US" altLang="zh-TW" sz="1800" b="0" i="0" kern="1200" dirty="0" err="1" smtClean="0">
                          <a:solidFill>
                            <a:srgbClr val="FF0000"/>
                          </a:solidFill>
                          <a:effectLst/>
                          <a:latin typeface="+mn-lt"/>
                          <a:ea typeface="+mn-ea"/>
                          <a:cs typeface="+mn-cs"/>
                        </a:rPr>
                        <a:t>passwd</a:t>
                      </a:r>
                      <a:r>
                        <a:rPr lang="zh-TW" altLang="en-US" sz="1800" b="0" i="0" kern="1200" dirty="0" smtClean="0">
                          <a:solidFill>
                            <a:schemeClr val="tx1"/>
                          </a:solidFill>
                          <a:effectLst/>
                          <a:latin typeface="+mn-lt"/>
                          <a:ea typeface="+mn-ea"/>
                          <a:cs typeface="+mn-cs"/>
                        </a:rPr>
                        <a:t>，</a:t>
                      </a:r>
                      <a:r>
                        <a:rPr lang="en-US" altLang="zh-TW" sz="1800" b="0" i="0" kern="1200" dirty="0" smtClean="0">
                          <a:solidFill>
                            <a:srgbClr val="FF0000"/>
                          </a:solidFill>
                          <a:effectLst/>
                          <a:latin typeface="+mn-lt"/>
                          <a:ea typeface="+mn-ea"/>
                          <a:cs typeface="+mn-cs"/>
                        </a:rPr>
                        <a:t>/Users</a:t>
                      </a:r>
                      <a:r>
                        <a:rPr lang="zh-TW" altLang="en-US" sz="1800" b="0" i="0" kern="1200" dirty="0" smtClean="0">
                          <a:solidFill>
                            <a:schemeClr val="tx1"/>
                          </a:solidFill>
                          <a:effectLst/>
                          <a:latin typeface="+mn-lt"/>
                          <a:ea typeface="+mn-ea"/>
                          <a:cs typeface="+mn-cs"/>
                        </a:rPr>
                        <a:t>目錄和 </a:t>
                      </a:r>
                      <a:r>
                        <a:rPr lang="en-US" altLang="zh-TW" sz="1800" b="0" i="0" kern="1200" dirty="0" smtClean="0">
                          <a:solidFill>
                            <a:schemeClr val="tx1"/>
                          </a:solidFill>
                          <a:effectLst/>
                          <a:latin typeface="+mn-lt"/>
                          <a:ea typeface="+mn-ea"/>
                          <a:cs typeface="+mn-cs"/>
                        </a:rPr>
                        <a:t>SAM </a:t>
                      </a:r>
                      <a:r>
                        <a:rPr lang="zh-TW" altLang="en-US" sz="1800" b="0" i="0" kern="1200" dirty="0" smtClean="0">
                          <a:solidFill>
                            <a:schemeClr val="tx1"/>
                          </a:solidFill>
                          <a:effectLst/>
                          <a:latin typeface="+mn-lt"/>
                          <a:ea typeface="+mn-ea"/>
                          <a:cs typeface="+mn-cs"/>
                        </a:rPr>
                        <a:t>資料庫）的檔案資源的存取。</a:t>
                      </a:r>
                      <a:endParaRPr lang="en-US" altLang="zh-TW" sz="1800" b="0" i="0" kern="120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如果存取需要高權限，請尋找嘗試存取受限檔案資源的非管理物件（例如使用者或流程）。</a:t>
                      </a:r>
                    </a:p>
                    <a:p>
                      <a:pPr marL="285750" indent="-285750" fontAlgn="t">
                        <a:buFont typeface="Wingdings" panose="05000000000000000000" pitchFamily="2" charset="2"/>
                        <a:buChar char="n"/>
                      </a:pP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4"/>
                        </a:rPr>
                        <a:t>DS0009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Process</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Process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流程創建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processes that can be used to enumerate user accounts and groups such as </a:t>
                      </a:r>
                      <a:r>
                        <a:rPr lang="en-US" altLang="zh-TW" sz="1800" b="0" i="0" kern="1200" dirty="0" smtClean="0">
                          <a:solidFill>
                            <a:srgbClr val="FF0000"/>
                          </a:solidFill>
                          <a:effectLst/>
                          <a:latin typeface="+mn-lt"/>
                          <a:ea typeface="+mn-ea"/>
                          <a:cs typeface="+mn-cs"/>
                        </a:rPr>
                        <a:t>net.exe</a:t>
                      </a:r>
                      <a:r>
                        <a:rPr lang="en-US" altLang="zh-TW" sz="1800" b="0" i="0" kern="1200" dirty="0" smtClean="0">
                          <a:solidFill>
                            <a:schemeClr val="tx1"/>
                          </a:solidFill>
                          <a:effectLst/>
                          <a:latin typeface="+mn-lt"/>
                          <a:ea typeface="+mn-ea"/>
                          <a:cs typeface="+mn-cs"/>
                        </a:rPr>
                        <a:t> and</a:t>
                      </a:r>
                      <a:r>
                        <a:rPr lang="en-US" altLang="zh-TW" sz="1800" b="0" i="0" kern="1200" baseline="0" dirty="0" smtClean="0">
                          <a:solidFill>
                            <a:schemeClr val="tx1"/>
                          </a:solidFill>
                          <a:effectLst/>
                          <a:latin typeface="+mn-lt"/>
                          <a:ea typeface="+mn-ea"/>
                          <a:cs typeface="+mn-cs"/>
                        </a:rPr>
                        <a:t> </a:t>
                      </a:r>
                      <a:r>
                        <a:rPr lang="en-US" altLang="zh-TW" sz="1800" b="0" i="0" kern="1200" baseline="0" dirty="0" smtClean="0">
                          <a:solidFill>
                            <a:srgbClr val="FF0000"/>
                          </a:solidFill>
                          <a:effectLst/>
                          <a:latin typeface="+mn-lt"/>
                          <a:ea typeface="+mn-ea"/>
                          <a:cs typeface="+mn-cs"/>
                        </a:rPr>
                        <a:t>netl.exe</a:t>
                      </a:r>
                      <a:r>
                        <a:rPr lang="en-US" altLang="zh-TW" sz="1800" b="0" i="0" kern="1200" dirty="0" smtClean="0">
                          <a:solidFill>
                            <a:schemeClr val="tx1"/>
                          </a:solidFill>
                          <a:effectLst/>
                          <a:latin typeface="+mn-lt"/>
                          <a:ea typeface="+mn-ea"/>
                          <a:cs typeface="+mn-cs"/>
                        </a:rPr>
                        <a:t>, especially when executed in quick succession</a:t>
                      </a:r>
                      <a:r>
                        <a:rPr lang="zh-TW" altLang="en-US" sz="1800" b="0" i="0" kern="1200" dirty="0" smtClean="0">
                          <a:solidFill>
                            <a:schemeClr val="tx1"/>
                          </a:solidFill>
                          <a:effectLst/>
                          <a:latin typeface="+mn-lt"/>
                          <a:ea typeface="+mn-ea"/>
                          <a:cs typeface="+mn-cs"/>
                        </a:rPr>
                        <a:t> </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 </a:t>
                      </a:r>
                      <a:r>
                        <a:rPr lang="en-US" altLang="zh-TW" sz="1800" b="0" i="0" kern="1200" dirty="0" smtClean="0">
                          <a:solidFill>
                            <a:schemeClr val="tx1"/>
                          </a:solidFill>
                          <a:effectLst/>
                          <a:latin typeface="+mn-lt"/>
                          <a:ea typeface="+mn-ea"/>
                          <a:cs typeface="+mn-cs"/>
                        </a:rPr>
                        <a:t>Information may also be acquired through Windows system management tools such as </a:t>
                      </a:r>
                      <a:r>
                        <a:rPr lang="en-US" altLang="zh-TW" sz="1800" b="0" i="0" u="none" strike="noStrike" kern="1200" dirty="0" smtClean="0">
                          <a:solidFill>
                            <a:schemeClr val="tx1"/>
                          </a:solidFill>
                          <a:effectLst/>
                          <a:latin typeface="+mn-lt"/>
                          <a:ea typeface="+mn-ea"/>
                          <a:cs typeface="+mn-cs"/>
                        </a:rPr>
                        <a:t>Windows Management Instrumentation</a:t>
                      </a:r>
                      <a:r>
                        <a:rPr lang="en-US" altLang="zh-TW" sz="1800" b="0" i="0" kern="1200" dirty="0" smtClean="0">
                          <a:solidFill>
                            <a:schemeClr val="tx1"/>
                          </a:solidFill>
                          <a:effectLst/>
                          <a:latin typeface="+mn-lt"/>
                          <a:ea typeface="+mn-ea"/>
                          <a:cs typeface="+mn-cs"/>
                        </a:rPr>
                        <a:t> and </a:t>
                      </a:r>
                      <a:r>
                        <a:rPr lang="en-US" altLang="zh-TW" sz="1800" b="0" i="0" u="none" strike="noStrike" kern="1200" dirty="0" smtClean="0">
                          <a:solidFill>
                            <a:schemeClr val="tx1"/>
                          </a:solidFill>
                          <a:effectLst/>
                          <a:latin typeface="+mn-lt"/>
                          <a:ea typeface="+mn-ea"/>
                          <a:cs typeface="+mn-cs"/>
                        </a:rPr>
                        <a:t>PowerShell</a:t>
                      </a:r>
                      <a:r>
                        <a:rPr lang="en-US" altLang="zh-TW" sz="1800" b="0" i="0" kern="1200" dirty="0" smtClean="0">
                          <a:solidFill>
                            <a:schemeClr val="tx1"/>
                          </a:solidFill>
                          <a:effectLst/>
                          <a:latin typeface="+mn-lt"/>
                          <a:ea typeface="+mn-ea"/>
                          <a:cs typeface="+mn-cs"/>
                        </a:rPr>
                        <a: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監視可用於枚舉使用者帳戶和群組的進程，例如</a:t>
                      </a:r>
                      <a:r>
                        <a:rPr lang="en-US" altLang="zh-TW" sz="1800" b="0" i="0" kern="1200" dirty="0" smtClean="0">
                          <a:solidFill>
                            <a:srgbClr val="FF0000"/>
                          </a:solidFill>
                          <a:effectLst/>
                          <a:latin typeface="+mn-lt"/>
                          <a:ea typeface="+mn-ea"/>
                          <a:cs typeface="+mn-cs"/>
                        </a:rPr>
                        <a:t>net.exe</a:t>
                      </a:r>
                      <a:r>
                        <a:rPr lang="zh-TW" altLang="en-US" sz="1800" b="0" i="0" kern="1200" dirty="0" smtClean="0">
                          <a:solidFill>
                            <a:schemeClr val="tx1"/>
                          </a:solidFill>
                          <a:effectLst/>
                          <a:latin typeface="+mn-lt"/>
                          <a:ea typeface="+mn-ea"/>
                          <a:cs typeface="+mn-cs"/>
                        </a:rPr>
                        <a:t>和</a:t>
                      </a:r>
                      <a:r>
                        <a:rPr lang="en-US" altLang="zh-TW" sz="1800" b="0" i="0" kern="1200" baseline="0" dirty="0" smtClean="0">
                          <a:solidFill>
                            <a:srgbClr val="FF0000"/>
                          </a:solidFill>
                          <a:effectLst/>
                          <a:latin typeface="+mn-lt"/>
                          <a:ea typeface="+mn-ea"/>
                          <a:cs typeface="+mn-cs"/>
                        </a:rPr>
                        <a:t>netl.exe</a:t>
                      </a:r>
                      <a:r>
                        <a:rPr lang="zh-TW" altLang="en-US" sz="1800" b="0" i="0" kern="1200" dirty="0" smtClean="0">
                          <a:solidFill>
                            <a:schemeClr val="tx1"/>
                          </a:solidFill>
                          <a:effectLst/>
                          <a:latin typeface="+mn-lt"/>
                          <a:ea typeface="+mn-ea"/>
                          <a:cs typeface="+mn-cs"/>
                        </a:rPr>
                        <a:t>，特別是在快速連續執行時。也可以透過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系統管理工具（例如</a:t>
                      </a:r>
                      <a:r>
                        <a:rPr lang="en-US" altLang="zh-TW" sz="1800" b="0" i="0" u="none" strike="noStrike" kern="1200" dirty="0" smtClean="0">
                          <a:solidFill>
                            <a:schemeClr val="tx1"/>
                          </a:solidFill>
                          <a:effectLst/>
                          <a:latin typeface="+mn-lt"/>
                          <a:ea typeface="+mn-ea"/>
                          <a:cs typeface="+mn-cs"/>
                        </a:rPr>
                        <a:t>Windows Management Instrumentation</a:t>
                      </a:r>
                      <a:r>
                        <a:rPr lang="zh-TW" altLang="en-US" sz="1800" b="0" i="0" kern="1200" dirty="0" smtClean="0">
                          <a:solidFill>
                            <a:schemeClr val="tx1"/>
                          </a:solidFill>
                          <a:effectLst/>
                          <a:latin typeface="+mn-lt"/>
                          <a:ea typeface="+mn-ea"/>
                          <a:cs typeface="+mn-cs"/>
                        </a:rPr>
                        <a:t>和</a:t>
                      </a:r>
                      <a:r>
                        <a:rPr lang="en-US" altLang="zh-TW" sz="1800" b="0" i="0" u="none" strike="noStrike" kern="1200" dirty="0" smtClean="0">
                          <a:solidFill>
                            <a:schemeClr val="tx1"/>
                          </a:solidFill>
                          <a:effectLst/>
                          <a:latin typeface="+mn-lt"/>
                          <a:ea typeface="+mn-ea"/>
                          <a:cs typeface="+mn-cs"/>
                        </a:rPr>
                        <a:t>PowerShell</a:t>
                      </a:r>
                      <a:r>
                        <a:rPr lang="zh-TW" altLang="en-US" sz="1800" b="0" i="0" u="none" strike="noStrike"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取得資訊。</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4837854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56</a:t>
            </a:fld>
            <a:endParaRPr lang="zh-TW" altLang="en-US"/>
          </a:p>
        </p:txBody>
      </p:sp>
    </p:spTree>
    <p:extLst>
      <p:ext uri="{BB962C8B-B14F-4D97-AF65-F5344CB8AC3E}">
        <p14:creationId xmlns:p14="http://schemas.microsoft.com/office/powerpoint/2010/main" val="4948345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922197497"/>
              </p:ext>
            </p:extLst>
          </p:nvPr>
        </p:nvGraphicFramePr>
        <p:xfrm>
          <a:off x="6878656" y="3834066"/>
          <a:ext cx="4918825" cy="1584960"/>
        </p:xfrm>
        <a:graphic>
          <a:graphicData uri="http://schemas.openxmlformats.org/drawingml/2006/table">
            <a:tbl>
              <a:tblPr/>
              <a:tblGrid>
                <a:gridCol w="1849562">
                  <a:extLst>
                    <a:ext uri="{9D8B030D-6E8A-4147-A177-3AD203B41FA5}">
                      <a16:colId xmlns:a16="http://schemas.microsoft.com/office/drawing/2014/main" val="2340207979"/>
                    </a:ext>
                  </a:extLst>
                </a:gridCol>
                <a:gridCol w="3069263">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2</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T1563.001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SSH Hijacking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T1563.002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u="none" strike="noStrike" dirty="0" smtClean="0">
                          <a:solidFill>
                            <a:srgbClr val="4F7CAC"/>
                          </a:solidFill>
                          <a:effectLst/>
                          <a:hlinkClick r:id="rId5"/>
                        </a:rPr>
                        <a:t>RDP </a:t>
                      </a:r>
                      <a:r>
                        <a:rPr lang="en-US" u="none" strike="noStrike" dirty="0">
                          <a:solidFill>
                            <a:srgbClr val="4F7CAC"/>
                          </a:solidFill>
                          <a:effectLst/>
                          <a:hlinkClick r:id="rId5"/>
                        </a:rPr>
                        <a:t>Hijacking</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bl>
          </a:graphicData>
        </a:graphic>
      </p:graphicFrame>
      <p:sp>
        <p:nvSpPr>
          <p:cNvPr id="4" name="矩形 3"/>
          <p:cNvSpPr/>
          <p:nvPr/>
        </p:nvSpPr>
        <p:spPr>
          <a:xfrm>
            <a:off x="0" y="136525"/>
            <a:ext cx="11989501" cy="400110"/>
          </a:xfrm>
          <a:prstGeom prst="rect">
            <a:avLst/>
          </a:prstGeom>
        </p:spPr>
        <p:txBody>
          <a:bodyPr wrap="none">
            <a:spAutoFit/>
          </a:bodyPr>
          <a:lstStyle/>
          <a:p>
            <a:r>
              <a:rPr lang="en-US" altLang="zh-TW" sz="2000" dirty="0" smtClean="0"/>
              <a:t>10</a:t>
            </a:r>
            <a:r>
              <a:rPr lang="en-US" altLang="zh-TW" sz="2000" dirty="0" smtClean="0"/>
              <a:t>.</a:t>
            </a:r>
            <a:r>
              <a:rPr lang="zh-TW" altLang="en-US" sz="2000" dirty="0" smtClean="0"/>
              <a:t>橫向移動</a:t>
            </a:r>
            <a:r>
              <a:rPr lang="en-US" altLang="zh-TW" sz="2000" dirty="0" smtClean="0"/>
              <a:t>Lateral Movement </a:t>
            </a:r>
            <a:r>
              <a:rPr lang="zh-TW" altLang="en-US" sz="2000" dirty="0" smtClean="0"/>
              <a:t>戰術</a:t>
            </a:r>
            <a:r>
              <a:rPr lang="en-US" altLang="zh-TW" sz="2000" dirty="0" smtClean="0"/>
              <a:t>| </a:t>
            </a:r>
            <a:r>
              <a:rPr lang="en-US" altLang="zh-TW" sz="2000" dirty="0" smtClean="0"/>
              <a:t>4.</a:t>
            </a:r>
            <a:r>
              <a:rPr lang="zh-TW" altLang="en-US" sz="2000" b="1" dirty="0" smtClean="0">
                <a:solidFill>
                  <a:srgbClr val="FF0000"/>
                </a:solidFill>
              </a:rPr>
              <a:t>遠端服務會話劫持 </a:t>
            </a:r>
            <a:r>
              <a:rPr lang="en-US" altLang="zh-TW" sz="2000" b="1" dirty="0">
                <a:solidFill>
                  <a:srgbClr val="FF0000"/>
                </a:solidFill>
              </a:rPr>
              <a:t>Remote Service Session Hijacking </a:t>
            </a:r>
            <a:r>
              <a:rPr lang="en-US" altLang="zh-TW" sz="2000" dirty="0" smtClean="0"/>
              <a:t>(2)</a:t>
            </a:r>
            <a:r>
              <a:rPr lang="zh-TW" altLang="en-US" sz="2000" dirty="0" smtClean="0"/>
              <a:t>技術</a:t>
            </a:r>
            <a:endParaRPr lang="en-US" altLang="zh-TW" sz="2000" dirty="0"/>
          </a:p>
        </p:txBody>
      </p:sp>
      <p:sp>
        <p:nvSpPr>
          <p:cNvPr id="5" name="矩形 4"/>
          <p:cNvSpPr/>
          <p:nvPr/>
        </p:nvSpPr>
        <p:spPr>
          <a:xfrm>
            <a:off x="133593" y="598190"/>
            <a:ext cx="6591336" cy="6186309"/>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會透過遠端服務控制預先存在的會話，以便在環境中橫向移動。使用者可以使用有效的憑證登入專門設計用於接受遠端連線的服務，例如 </a:t>
            </a:r>
            <a:r>
              <a:rPr lang="en-US" altLang="zh-TW" dirty="0"/>
              <a:t>telnet</a:t>
            </a:r>
            <a:r>
              <a:rPr lang="zh-TW" altLang="en-US" dirty="0"/>
              <a:t>、</a:t>
            </a:r>
            <a:r>
              <a:rPr lang="en-US" altLang="zh-TW" dirty="0"/>
              <a:t>SSH </a:t>
            </a:r>
            <a:r>
              <a:rPr lang="zh-TW" altLang="en-US" dirty="0"/>
              <a:t>和 </a:t>
            </a:r>
            <a:r>
              <a:rPr lang="en-US" altLang="zh-TW" dirty="0"/>
              <a:t>RDP</a:t>
            </a:r>
            <a:r>
              <a:rPr lang="zh-TW" altLang="en-US" dirty="0"/>
              <a:t>。當使用者登入服務時，將建立一個會話，使他們能夠保持與該服務的持續互動</a:t>
            </a:r>
            <a:r>
              <a:rPr lang="zh-TW" altLang="en-US" dirty="0" smtClean="0"/>
              <a:t>。</a:t>
            </a:r>
            <a:endParaRPr lang="en-US" altLang="zh-TW" dirty="0" smtClean="0"/>
          </a:p>
          <a:p>
            <a:pPr marL="285750" indent="-285750">
              <a:buFont typeface="Wingdings" panose="05000000000000000000" pitchFamily="2" charset="2"/>
              <a:buChar char="n"/>
            </a:pPr>
            <a:r>
              <a:rPr lang="en-US" altLang="zh-TW" dirty="0" smtClean="0"/>
              <a:t>Adversaries</a:t>
            </a:r>
            <a:r>
              <a:rPr lang="zh-TW" altLang="en-US" dirty="0" smtClean="0"/>
              <a:t>可能</a:t>
            </a:r>
            <a:r>
              <a:rPr lang="zh-TW" altLang="en-US" dirty="0"/>
              <a:t>會徵用這些會話來在遠端系統上執行操作。遠端服務會話劫持與遠端服務的使用不同，因為它劫持現有會話而不是使用有效帳戶建立新會話</a:t>
            </a:r>
            <a:r>
              <a:rPr lang="zh-TW" altLang="en-US" dirty="0" smtClean="0"/>
              <a:t>。</a:t>
            </a:r>
            <a:endParaRPr lang="en-US" altLang="zh-TW" dirty="0"/>
          </a:p>
          <a:p>
            <a:pPr marL="285750" indent="-285750">
              <a:buFont typeface="Wingdings" panose="05000000000000000000" pitchFamily="2" charset="2"/>
              <a:buChar char="n"/>
            </a:pPr>
            <a:r>
              <a:rPr lang="en-US" altLang="zh-TW" dirty="0" smtClean="0"/>
              <a:t>Adversaries </a:t>
            </a:r>
            <a:r>
              <a:rPr lang="en-US" altLang="zh-TW" dirty="0"/>
              <a:t>may take control of preexisting sessions with remote services to move laterally in an environment. Users may use valid credentials to log into a service specifically designed to accept remote connections, such as telnet, SSH, and RDP. When a user logs into a service, a session will be established that will allow them to maintain a continuous interaction with that </a:t>
            </a:r>
            <a:r>
              <a:rPr lang="en-US" altLang="zh-TW" dirty="0" smtClean="0"/>
              <a:t>service.</a:t>
            </a:r>
          </a:p>
          <a:p>
            <a:pPr marL="285750" indent="-285750">
              <a:buFont typeface="Wingdings" panose="05000000000000000000" pitchFamily="2" charset="2"/>
              <a:buChar char="n"/>
            </a:pPr>
            <a:r>
              <a:rPr lang="en-US" altLang="zh-TW" dirty="0" smtClean="0"/>
              <a:t>Adversaries </a:t>
            </a:r>
            <a:r>
              <a:rPr lang="en-US" altLang="zh-TW" dirty="0"/>
              <a:t>may commandeer these sessions to carry out actions on remote systems. Remote Service Session Hijacking differs from use of Remote </a:t>
            </a:r>
            <a:r>
              <a:rPr lang="en-US" altLang="zh-TW" dirty="0" smtClean="0"/>
              <a:t>Services because </a:t>
            </a:r>
            <a:r>
              <a:rPr lang="en-US" altLang="zh-TW" dirty="0"/>
              <a:t>it hijacks an existing session rather than creating a new session using Valid Accounts.</a:t>
            </a:r>
          </a:p>
          <a:p>
            <a:pPr marL="285750" indent="-285750">
              <a:buFont typeface="Wingdings" panose="05000000000000000000" pitchFamily="2" charset="2"/>
              <a:buChar char="n"/>
            </a:pPr>
            <a:endParaRPr lang="zh-TW" altLang="en-US" dirty="0"/>
          </a:p>
          <a:p>
            <a:pPr marL="285750" indent="-285750">
              <a:buFont typeface="Wingdings" panose="05000000000000000000" pitchFamily="2" charset="2"/>
              <a:buChar char="n"/>
            </a:pPr>
            <a:endParaRPr lang="en-US" altLang="zh-TW" dirty="0"/>
          </a:p>
        </p:txBody>
      </p:sp>
      <p:sp>
        <p:nvSpPr>
          <p:cNvPr id="6" name="矩形 5"/>
          <p:cNvSpPr/>
          <p:nvPr/>
        </p:nvSpPr>
        <p:spPr>
          <a:xfrm>
            <a:off x="6858522" y="985021"/>
            <a:ext cx="4938959" cy="1877437"/>
          </a:xfrm>
          <a:prstGeom prst="rect">
            <a:avLst/>
          </a:prstGeom>
          <a:solidFill>
            <a:srgbClr val="7CD6D2"/>
          </a:solidFill>
        </p:spPr>
        <p:txBody>
          <a:bodyPr wrap="square">
            <a:spAutoFit/>
          </a:bodyPr>
          <a:lstStyle/>
          <a:p>
            <a:r>
              <a:rPr lang="en-US" altLang="zh-TW" sz="1400" b="1" dirty="0">
                <a:latin typeface="Roboto-Regular"/>
              </a:rPr>
              <a:t>ID: T1563</a:t>
            </a:r>
          </a:p>
          <a:p>
            <a:r>
              <a:rPr lang="en-US" altLang="zh-TW" sz="1400" b="1" dirty="0">
                <a:latin typeface="Roboto-Regular"/>
              </a:rPr>
              <a:t>Sub-techniques: </a:t>
            </a:r>
            <a:r>
              <a:rPr lang="en-US" altLang="zh-TW" sz="1400" dirty="0" smtClean="0">
                <a:hlinkClick r:id="rId2"/>
              </a:rPr>
              <a:t>T1563.001</a:t>
            </a:r>
            <a:r>
              <a:rPr lang="en-US" altLang="zh-TW" sz="1400" dirty="0" smtClean="0"/>
              <a:t>, </a:t>
            </a:r>
            <a:r>
              <a:rPr lang="en-US" altLang="zh-TW" sz="1400" dirty="0" smtClean="0">
                <a:hlinkClick r:id="rId4"/>
              </a:rPr>
              <a:t>T1563.002</a:t>
            </a:r>
            <a:endParaRPr lang="en-US" altLang="zh-TW" sz="1100" b="1" dirty="0" smtClean="0">
              <a:latin typeface="Roboto-Regular"/>
            </a:endParaRPr>
          </a:p>
          <a:p>
            <a:r>
              <a:rPr lang="en-US" altLang="zh-TW" sz="1400" b="1" dirty="0" smtClean="0">
                <a:latin typeface="Roboto-Regular"/>
              </a:rPr>
              <a:t>Tactic : </a:t>
            </a:r>
            <a:r>
              <a:rPr lang="en-US" altLang="zh-TW" sz="1400" dirty="0" smtClean="0">
                <a:hlinkClick r:id="rId6"/>
              </a:rPr>
              <a:t>Lateral </a:t>
            </a:r>
            <a:r>
              <a:rPr lang="en-US" altLang="zh-TW" sz="1400" dirty="0">
                <a:hlinkClick r:id="rId6"/>
              </a:rPr>
              <a:t>Movement</a:t>
            </a:r>
            <a:endParaRPr lang="en-US" altLang="zh-TW" sz="1100" b="1" dirty="0" smtClean="0">
              <a:latin typeface="Roboto-Regular"/>
            </a:endParaRPr>
          </a:p>
          <a:p>
            <a:r>
              <a:rPr lang="en-US" altLang="zh-TW" sz="1400" b="1" dirty="0" smtClean="0">
                <a:latin typeface="Roboto-Regular"/>
              </a:rPr>
              <a:t>Platforms</a:t>
            </a:r>
            <a:r>
              <a:rPr lang="en-US" altLang="zh-TW" sz="1400" b="1" dirty="0">
                <a:latin typeface="Roboto-Regular"/>
              </a:rPr>
              <a:t>: Linux, Windows, </a:t>
            </a:r>
            <a:r>
              <a:rPr lang="en-US" altLang="zh-TW" sz="1400" b="1" dirty="0" err="1" smtClean="0">
                <a:latin typeface="Roboto-Regular"/>
              </a:rPr>
              <a:t>macOS</a:t>
            </a:r>
            <a:endParaRPr lang="en-US" altLang="zh-TW" sz="1400" b="1" dirty="0">
              <a:latin typeface="Roboto-Regular"/>
            </a:endParaRPr>
          </a:p>
          <a:p>
            <a:r>
              <a:rPr lang="en-US" altLang="zh-TW" sz="1400" b="1" dirty="0">
                <a:latin typeface="Roboto-Regular"/>
              </a:rPr>
              <a:t>Permissions Required: SYSTEM, root</a:t>
            </a:r>
          </a:p>
          <a:p>
            <a:r>
              <a:rPr lang="en-US" altLang="zh-TW" sz="1400" b="1" dirty="0">
                <a:latin typeface="Roboto-Regular"/>
              </a:rPr>
              <a:t>Version: 1.0</a:t>
            </a:r>
          </a:p>
          <a:p>
            <a:r>
              <a:rPr lang="en-US" altLang="zh-TW" sz="1400" b="1" dirty="0">
                <a:latin typeface="Roboto-Regular"/>
              </a:rPr>
              <a:t>Created: 25 February 2020</a:t>
            </a:r>
          </a:p>
          <a:p>
            <a:r>
              <a:rPr lang="en-US" altLang="zh-TW" sz="1400" b="1" dirty="0">
                <a:latin typeface="Roboto-Regular"/>
              </a:rPr>
              <a:t>Last Modified: 23 March 2020</a:t>
            </a:r>
            <a:endParaRPr lang="en-US" altLang="zh-TW" sz="1400" b="1" dirty="0" smtClean="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57</a:t>
            </a:fld>
            <a:endParaRPr lang="zh-TW" altLang="en-US"/>
          </a:p>
        </p:txBody>
      </p:sp>
    </p:spTree>
    <p:extLst>
      <p:ext uri="{BB962C8B-B14F-4D97-AF65-F5344CB8AC3E}">
        <p14:creationId xmlns:p14="http://schemas.microsoft.com/office/powerpoint/2010/main" val="66868049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639325028"/>
              </p:ext>
            </p:extLst>
          </p:nvPr>
        </p:nvGraphicFramePr>
        <p:xfrm>
          <a:off x="146223" y="1156446"/>
          <a:ext cx="11804985" cy="5464089"/>
        </p:xfrm>
        <a:graphic>
          <a:graphicData uri="http://schemas.openxmlformats.org/drawingml/2006/table">
            <a:tbl>
              <a:tblPr/>
              <a:tblGrid>
                <a:gridCol w="938755">
                  <a:extLst>
                    <a:ext uri="{9D8B030D-6E8A-4147-A177-3AD203B41FA5}">
                      <a16:colId xmlns:a16="http://schemas.microsoft.com/office/drawing/2014/main" val="3772659884"/>
                    </a:ext>
                  </a:extLst>
                </a:gridCol>
                <a:gridCol w="1716411">
                  <a:extLst>
                    <a:ext uri="{9D8B030D-6E8A-4147-A177-3AD203B41FA5}">
                      <a16:colId xmlns:a16="http://schemas.microsoft.com/office/drawing/2014/main" val="2877839457"/>
                    </a:ext>
                  </a:extLst>
                </a:gridCol>
                <a:gridCol w="9149819">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M1042</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Disable or Remove Feature or Program</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停用或刪除功能或程式</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Disable the remote service (ex: SSH, RDP, etc.) if it is unnecessary.</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如果不需要，請停用遠端服務（例如：</a:t>
                      </a:r>
                      <a:r>
                        <a:rPr lang="en-US" altLang="zh-TW" sz="1800" b="0" i="0" kern="1200" dirty="0" smtClean="0">
                          <a:solidFill>
                            <a:schemeClr val="tx1"/>
                          </a:solidFill>
                          <a:effectLst/>
                          <a:latin typeface="+mn-lt"/>
                          <a:ea typeface="+mn-ea"/>
                          <a:cs typeface="+mn-cs"/>
                        </a:rPr>
                        <a:t>SSH</a:t>
                      </a:r>
                      <a:r>
                        <a:rPr lang="zh-TW" altLang="en-US" sz="1800" b="0" i="0" kern="1200" dirty="0" smtClean="0">
                          <a:solidFill>
                            <a:schemeClr val="tx1"/>
                          </a:solidFill>
                          <a:effectLst/>
                          <a:latin typeface="+mn-lt"/>
                          <a:ea typeface="+mn-ea"/>
                          <a:cs typeface="+mn-cs"/>
                        </a:rPr>
                        <a:t>、</a:t>
                      </a:r>
                      <a:r>
                        <a:rPr lang="en-US" altLang="zh-TW" sz="1800" b="0" i="0" kern="1200" dirty="0" smtClean="0">
                          <a:solidFill>
                            <a:schemeClr val="tx1"/>
                          </a:solidFill>
                          <a:effectLst/>
                          <a:latin typeface="+mn-lt"/>
                          <a:ea typeface="+mn-ea"/>
                          <a:cs typeface="+mn-cs"/>
                        </a:rPr>
                        <a:t>RDP </a:t>
                      </a:r>
                      <a:r>
                        <a:rPr lang="zh-TW" altLang="en-US" sz="1800" b="0" i="0" kern="1200" dirty="0" smtClean="0">
                          <a:solidFill>
                            <a:schemeClr val="tx1"/>
                          </a:solidFill>
                          <a:effectLst/>
                          <a:latin typeface="+mn-lt"/>
                          <a:ea typeface="+mn-ea"/>
                          <a:cs typeface="+mn-cs"/>
                        </a:rPr>
                        <a:t>等）。</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3"/>
                        </a:rPr>
                        <a:t>M1030</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Segmentation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網路分段</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dirty="0" smtClean="0">
                          <a:effectLst/>
                        </a:rPr>
                        <a:t>Enable </a:t>
                      </a:r>
                      <a:r>
                        <a:rPr lang="en-US" dirty="0">
                          <a:effectLst/>
                        </a:rPr>
                        <a:t>firewall rules to block unnecessary traffic between network security zones within a network</a:t>
                      </a:r>
                      <a:r>
                        <a:rPr lang="en-US" dirty="0" smtClean="0">
                          <a:effectLst/>
                        </a:rPr>
                        <a: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啟用防火牆規則以阻止網路內網路安全區域之間不必要的流量。</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4178638678"/>
                  </a:ext>
                </a:extLst>
              </a:tr>
              <a:tr h="1211756">
                <a:tc>
                  <a:txBody>
                    <a:bodyPr/>
                    <a:lstStyle/>
                    <a:p>
                      <a:pPr fontAlgn="t"/>
                      <a:r>
                        <a:rPr lang="en-US" altLang="zh-TW" sz="1800" b="0" i="0" u="none" strike="noStrike" kern="1200" dirty="0" smtClean="0">
                          <a:solidFill>
                            <a:schemeClr val="tx1"/>
                          </a:solidFill>
                          <a:effectLst/>
                          <a:latin typeface="+mn-lt"/>
                          <a:ea typeface="+mn-ea"/>
                          <a:cs typeface="+mn-cs"/>
                          <a:hlinkClick r:id="rId4"/>
                        </a:rPr>
                        <a:t>M1026</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Privileged Account Management</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特權帳戶管理</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Do not allow remote access to services as a privileged account unless necessary.</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除非必要，否則請勿允許以特權帳戶遠端存取服務。</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139929792"/>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5"/>
                        </a:rPr>
                        <a:t>M1018</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User Account Management</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用戶帳號管理</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Limit remote user permissions if remote access is necessary.</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如果需要遠端訪問，則限制遠端使用者權限。</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47639469"/>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58</a:t>
            </a:fld>
            <a:endParaRPr lang="zh-TW" altLang="en-US"/>
          </a:p>
        </p:txBody>
      </p:sp>
      <p:sp>
        <p:nvSpPr>
          <p:cNvPr id="6" name="矩形 5"/>
          <p:cNvSpPr/>
          <p:nvPr/>
        </p:nvSpPr>
        <p:spPr>
          <a:xfrm>
            <a:off x="0" y="556953"/>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
        <p:nvSpPr>
          <p:cNvPr id="5" name="矩形 4"/>
          <p:cNvSpPr/>
          <p:nvPr/>
        </p:nvSpPr>
        <p:spPr>
          <a:xfrm>
            <a:off x="0" y="136525"/>
            <a:ext cx="11989501" cy="400110"/>
          </a:xfrm>
          <a:prstGeom prst="rect">
            <a:avLst/>
          </a:prstGeom>
        </p:spPr>
        <p:txBody>
          <a:bodyPr wrap="none">
            <a:spAutoFit/>
          </a:bodyPr>
          <a:lstStyle/>
          <a:p>
            <a:r>
              <a:rPr lang="en-US" altLang="zh-TW" sz="2000" dirty="0" smtClean="0"/>
              <a:t>10.</a:t>
            </a:r>
            <a:r>
              <a:rPr lang="zh-TW" altLang="en-US" sz="2000" dirty="0" smtClean="0"/>
              <a:t>橫向移動</a:t>
            </a:r>
            <a:r>
              <a:rPr lang="en-US" altLang="zh-TW" sz="2000" dirty="0" smtClean="0"/>
              <a:t>Lateral Movement </a:t>
            </a:r>
            <a:r>
              <a:rPr lang="zh-TW" altLang="en-US" sz="2000" dirty="0" smtClean="0"/>
              <a:t>戰術</a:t>
            </a:r>
            <a:r>
              <a:rPr lang="en-US" altLang="zh-TW" sz="2000" dirty="0" smtClean="0"/>
              <a:t>| </a:t>
            </a:r>
            <a:r>
              <a:rPr lang="en-US" altLang="zh-TW" sz="2000" dirty="0" smtClean="0"/>
              <a:t>4.</a:t>
            </a:r>
            <a:r>
              <a:rPr lang="zh-TW" altLang="en-US" sz="2000" b="1" dirty="0" smtClean="0">
                <a:solidFill>
                  <a:srgbClr val="FF0000"/>
                </a:solidFill>
              </a:rPr>
              <a:t>遠端服務會話劫持 </a:t>
            </a:r>
            <a:r>
              <a:rPr lang="en-US" altLang="zh-TW" sz="2000" b="1" dirty="0">
                <a:solidFill>
                  <a:srgbClr val="FF0000"/>
                </a:solidFill>
              </a:rPr>
              <a:t>Remote Service Session Hijacking </a:t>
            </a:r>
            <a:r>
              <a:rPr lang="en-US" altLang="zh-TW" sz="2000" dirty="0" smtClean="0"/>
              <a:t>(2)</a:t>
            </a:r>
            <a:r>
              <a:rPr lang="zh-TW" altLang="en-US" sz="2000" dirty="0" smtClean="0"/>
              <a:t>技術</a:t>
            </a:r>
            <a:endParaRPr lang="en-US" altLang="zh-TW" sz="2000" dirty="0"/>
          </a:p>
        </p:txBody>
      </p:sp>
    </p:spTree>
    <p:extLst>
      <p:ext uri="{BB962C8B-B14F-4D97-AF65-F5344CB8AC3E}">
        <p14:creationId xmlns:p14="http://schemas.microsoft.com/office/powerpoint/2010/main" val="25459936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9807" y="305411"/>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472319413"/>
              </p:ext>
            </p:extLst>
          </p:nvPr>
        </p:nvGraphicFramePr>
        <p:xfrm>
          <a:off x="0" y="1231009"/>
          <a:ext cx="12192000" cy="327985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DS0017</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Command</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Command Execution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命令執行</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executed commands and arguments that may take control of preexisting sessions with remote services to move laterally in an environment.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監視執行的命令和參數，這些命令和參數可能會控制預先存在的遠端服務會話，以便在環境中橫向移動。</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4"/>
                        </a:rPr>
                        <a:t>DS0028</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Logon Session</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Logon Session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流程創建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user accounts logged into systems they would not normally access or access patterns to multiple systems over a relatively short period of time.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監視登入他們通常不會存取的系統的使用者帳戶或在相對較短的時間內存取多個系統的模式。</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4837854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59</a:t>
            </a:fld>
            <a:endParaRPr lang="zh-TW" altLang="en-US"/>
          </a:p>
        </p:txBody>
      </p:sp>
    </p:spTree>
    <p:extLst>
      <p:ext uri="{BB962C8B-B14F-4D97-AF65-F5344CB8AC3E}">
        <p14:creationId xmlns:p14="http://schemas.microsoft.com/office/powerpoint/2010/main" val="26949934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4FAF7CE-6BD1-4FF1-AD9E-96B14D26856D}"/>
              </a:ext>
            </a:extLst>
          </p:cNvPr>
          <p:cNvSpPr>
            <a:spLocks noGrp="1"/>
          </p:cNvSpPr>
          <p:nvPr>
            <p:ph type="sldNum" sz="quarter" idx="12"/>
          </p:nvPr>
        </p:nvSpPr>
        <p:spPr/>
        <p:txBody>
          <a:bodyPr/>
          <a:lstStyle/>
          <a:p>
            <a:fld id="{7F744221-BDCB-440C-89EF-463871313D3B}" type="slidenum">
              <a:rPr lang="zh-TW" altLang="en-US" smtClean="0"/>
              <a:t>6</a:t>
            </a:fld>
            <a:endParaRPr lang="zh-TW" altLang="en-US"/>
          </a:p>
        </p:txBody>
      </p:sp>
      <p:pic>
        <p:nvPicPr>
          <p:cNvPr id="3" name="圖片 2">
            <a:extLst>
              <a:ext uri="{FF2B5EF4-FFF2-40B4-BE49-F238E27FC236}">
                <a16:creationId xmlns:a16="http://schemas.microsoft.com/office/drawing/2014/main" id="{66C31FF7-DB7E-46A6-9B54-D2E22AF7348C}"/>
              </a:ext>
            </a:extLst>
          </p:cNvPr>
          <p:cNvPicPr>
            <a:picLocks noChangeAspect="1"/>
          </p:cNvPicPr>
          <p:nvPr/>
        </p:nvPicPr>
        <p:blipFill>
          <a:blip r:embed="rId2"/>
          <a:stretch>
            <a:fillRect/>
          </a:stretch>
        </p:blipFill>
        <p:spPr>
          <a:xfrm>
            <a:off x="81256" y="490193"/>
            <a:ext cx="12029487" cy="5503189"/>
          </a:xfrm>
          <a:prstGeom prst="rect">
            <a:avLst/>
          </a:prstGeom>
        </p:spPr>
      </p:pic>
    </p:spTree>
    <p:extLst>
      <p:ext uri="{BB962C8B-B14F-4D97-AF65-F5344CB8AC3E}">
        <p14:creationId xmlns:p14="http://schemas.microsoft.com/office/powerpoint/2010/main" val="40526999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890131866"/>
              </p:ext>
            </p:extLst>
          </p:nvPr>
        </p:nvGraphicFramePr>
        <p:xfrm>
          <a:off x="0" y="466238"/>
          <a:ext cx="12192000" cy="574873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839190">
                <a:tc rowSpan="2">
                  <a:txBody>
                    <a:bodyPr/>
                    <a:lstStyle/>
                    <a:p>
                      <a:pPr fontAlgn="t"/>
                      <a:r>
                        <a:rPr lang="en-US" u="none" strike="noStrike" dirty="0">
                          <a:solidFill>
                            <a:srgbClr val="4F7CAC"/>
                          </a:solidFill>
                          <a:effectLst/>
                          <a:hlinkClick r:id="rId2"/>
                        </a:rPr>
                        <a:t>DS0029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2"/>
                        </a:rPr>
                        <a:t>Network Traffic</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Traffic Content</a:t>
                      </a:r>
                      <a:endParaRPr lang="en-US" altLang="zh-TW" sz="1800" b="0" i="0" u="none" strike="noStrike"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and analyze traffic patterns and packet inspection associated to protocol(s), leveraging SSL/TLS inspection for encrypted traffic, that do not follow the expected protocol standards and traffic flows (</a:t>
                      </a:r>
                      <a:r>
                        <a:rPr lang="en-US" altLang="zh-TW" sz="1800" b="0" i="0" kern="1200" dirty="0" err="1" smtClean="0">
                          <a:solidFill>
                            <a:schemeClr val="tx1"/>
                          </a:solidFill>
                          <a:effectLst/>
                          <a:latin typeface="+mn-lt"/>
                          <a:ea typeface="+mn-ea"/>
                          <a:cs typeface="+mn-cs"/>
                        </a:rPr>
                        <a:t>e.g</a:t>
                      </a:r>
                      <a:r>
                        <a:rPr lang="en-US" altLang="zh-TW" sz="1800" b="0" i="0" kern="1200" dirty="0" smtClean="0">
                          <a:solidFill>
                            <a:schemeClr val="tx1"/>
                          </a:solidFill>
                          <a:effectLst/>
                          <a:latin typeface="+mn-lt"/>
                          <a:ea typeface="+mn-ea"/>
                          <a:cs typeface="+mn-cs"/>
                        </a:rPr>
                        <a:t> extraneous packets that do not belong to established flows, gratuitous or anomalous traffic patterns, anomalous syntax, or structure). Consider correlation with process monitoring and command line to detect anomalous processes execution and command line arguments associated to traffic patterns (e.g. monitor anomalies in use of files that do not normally initiate connections for respective protocol(s)).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監控和分析與協定相關的流量模式和資料包檢查，利用 </a:t>
                      </a:r>
                      <a:r>
                        <a:rPr lang="en-US" altLang="zh-TW" sz="1800" b="0" i="0" kern="1200" dirty="0" smtClean="0">
                          <a:solidFill>
                            <a:schemeClr val="tx1"/>
                          </a:solidFill>
                          <a:effectLst/>
                          <a:latin typeface="+mn-lt"/>
                          <a:ea typeface="+mn-ea"/>
                          <a:cs typeface="+mn-cs"/>
                        </a:rPr>
                        <a:t>SSL/TLS </a:t>
                      </a:r>
                      <a:r>
                        <a:rPr lang="zh-TW" altLang="en-US" sz="1800" b="0" i="0" kern="1200" dirty="0" smtClean="0">
                          <a:solidFill>
                            <a:schemeClr val="tx1"/>
                          </a:solidFill>
                          <a:effectLst/>
                          <a:latin typeface="+mn-lt"/>
                          <a:ea typeface="+mn-ea"/>
                          <a:cs typeface="+mn-cs"/>
                        </a:rPr>
                        <a:t>檢查加密流量，不遵循預期的協定標準和流量（例如，不屬於已建立流的無關資料包、無償或異常資料包）流量模式、異常語法或結構）。考慮與進程監控和命令列的相關性，以偵測與流量模式關聯的異常進程執行和命令列參數（例如，監控通常不會為相應協定啟動連線的檔案使用中的異常情況）。</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634629">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Network Traffic Flow</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indent="-342900">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network data for uncommon data flows. Processes utilizing the network that do not normally have network communication or have never been seen before are suspicious.</a:t>
                      </a:r>
                    </a:p>
                    <a:p>
                      <a:pPr marL="342900" indent="-342900">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監視網路資料中不常見的資料流。使用通常沒有網路通訊或以前從未見過的網路的進程是可疑的。</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07245558"/>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60</a:t>
            </a:fld>
            <a:endParaRPr lang="zh-TW" altLang="en-US"/>
          </a:p>
        </p:txBody>
      </p:sp>
    </p:spTree>
    <p:extLst>
      <p:ext uri="{BB962C8B-B14F-4D97-AF65-F5344CB8AC3E}">
        <p14:creationId xmlns:p14="http://schemas.microsoft.com/office/powerpoint/2010/main" val="40656457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496603"/>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2611517563"/>
              </p:ext>
            </p:extLst>
          </p:nvPr>
        </p:nvGraphicFramePr>
        <p:xfrm>
          <a:off x="0" y="2203598"/>
          <a:ext cx="12192000" cy="152085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DS0009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Process</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Process Creation</a:t>
                      </a:r>
                      <a:endParaRPr lang="en-US" altLang="zh-TW" sz="1800" b="0" i="0" u="none" strike="noStrike" kern="1200" dirty="0" smtClean="0">
                        <a:solidFill>
                          <a:schemeClr val="tx1"/>
                        </a:solidFill>
                        <a:effectLst/>
                        <a:latin typeface="+mn-lt"/>
                        <a:ea typeface="+mn-ea"/>
                        <a:cs typeface="+mn-cs"/>
                      </a:endParaRPr>
                    </a:p>
                    <a:p>
                      <a:pPr fontAlgn="t"/>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newly executed processes that may take control of preexisting sessions with remote services to move laterally in an environment.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監視新執行的進程，這些進程可能會控制預先存在的與遠端服務的會話，以便在環境中橫向移動。</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4837854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61</a:t>
            </a:fld>
            <a:endParaRPr lang="zh-TW" altLang="en-US"/>
          </a:p>
        </p:txBody>
      </p:sp>
    </p:spTree>
    <p:extLst>
      <p:ext uri="{BB962C8B-B14F-4D97-AF65-F5344CB8AC3E}">
        <p14:creationId xmlns:p14="http://schemas.microsoft.com/office/powerpoint/2010/main" val="10163136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354599421"/>
              </p:ext>
            </p:extLst>
          </p:nvPr>
        </p:nvGraphicFramePr>
        <p:xfrm>
          <a:off x="6878656" y="3834066"/>
          <a:ext cx="4918825" cy="2377440"/>
        </p:xfrm>
        <a:graphic>
          <a:graphicData uri="http://schemas.openxmlformats.org/drawingml/2006/table">
            <a:tbl>
              <a:tblPr/>
              <a:tblGrid>
                <a:gridCol w="1849562">
                  <a:extLst>
                    <a:ext uri="{9D8B030D-6E8A-4147-A177-3AD203B41FA5}">
                      <a16:colId xmlns:a16="http://schemas.microsoft.com/office/drawing/2014/main" val="2340207979"/>
                    </a:ext>
                  </a:extLst>
                </a:gridCol>
                <a:gridCol w="3069263">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4</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T1056.001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Keylogging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T1056.002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GUI Input Capture</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hlinkClick r:id="rId6"/>
                        </a:rPr>
                        <a:t>T1056.003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Web Portal Capture</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77113"/>
                  </a:ext>
                </a:extLst>
              </a:tr>
              <a:tr h="0">
                <a:tc>
                  <a:txBody>
                    <a:bodyPr/>
                    <a:lstStyle/>
                    <a:p>
                      <a:pPr fontAlgn="t"/>
                      <a:r>
                        <a:rPr lang="en-US" altLang="zh-TW" sz="2000" dirty="0" smtClean="0">
                          <a:hlinkClick r:id="rId8"/>
                        </a:rPr>
                        <a:t>T1056.004</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9"/>
                        </a:rPr>
                        <a:t>Credential API Hooking</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7954776"/>
                  </a:ext>
                </a:extLst>
              </a:tr>
            </a:tbl>
          </a:graphicData>
        </a:graphic>
      </p:graphicFrame>
      <p:sp>
        <p:nvSpPr>
          <p:cNvPr id="4" name="矩形 3"/>
          <p:cNvSpPr/>
          <p:nvPr/>
        </p:nvSpPr>
        <p:spPr>
          <a:xfrm>
            <a:off x="0" y="136525"/>
            <a:ext cx="7160615" cy="400110"/>
          </a:xfrm>
          <a:prstGeom prst="rect">
            <a:avLst/>
          </a:prstGeom>
        </p:spPr>
        <p:txBody>
          <a:bodyPr wrap="none">
            <a:spAutoFit/>
          </a:bodyPr>
          <a:lstStyle/>
          <a:p>
            <a:r>
              <a:rPr lang="en-US" altLang="zh-TW" sz="2000" dirty="0" smtClean="0"/>
              <a:t>11.</a:t>
            </a:r>
            <a:r>
              <a:rPr lang="zh-TW" altLang="en-US" sz="2000" dirty="0" smtClean="0"/>
              <a:t>收藏</a:t>
            </a:r>
            <a:r>
              <a:rPr lang="en-US" altLang="zh-TW" sz="2000" dirty="0" smtClean="0"/>
              <a:t>Collection</a:t>
            </a:r>
            <a:r>
              <a:rPr lang="zh-TW" altLang="en-US" sz="2000" dirty="0" smtClean="0"/>
              <a:t> 戰術</a:t>
            </a:r>
            <a:r>
              <a:rPr lang="en-US" altLang="zh-TW" sz="2000" dirty="0" smtClean="0"/>
              <a:t>| </a:t>
            </a:r>
            <a:r>
              <a:rPr lang="en-US" altLang="zh-TW" sz="2000" dirty="0" smtClean="0"/>
              <a:t>15.</a:t>
            </a:r>
            <a:r>
              <a:rPr lang="zh-TW" altLang="en-US" sz="2000" b="1" dirty="0" smtClean="0">
                <a:solidFill>
                  <a:srgbClr val="FF0000"/>
                </a:solidFill>
              </a:rPr>
              <a:t>輸入捕捉 </a:t>
            </a:r>
            <a:r>
              <a:rPr lang="en-US" altLang="zh-TW" sz="2000" b="1" dirty="0">
                <a:solidFill>
                  <a:srgbClr val="FF0000"/>
                </a:solidFill>
              </a:rPr>
              <a:t>Input Capture </a:t>
            </a:r>
            <a:r>
              <a:rPr lang="en-US" altLang="zh-TW" sz="2000" dirty="0" smtClean="0"/>
              <a:t>(4)</a:t>
            </a:r>
            <a:r>
              <a:rPr lang="zh-TW" altLang="en-US" sz="2000" dirty="0" smtClean="0"/>
              <a:t>技術</a:t>
            </a:r>
            <a:endParaRPr lang="en-US" altLang="zh-TW" sz="2000" dirty="0"/>
          </a:p>
        </p:txBody>
      </p:sp>
      <p:sp>
        <p:nvSpPr>
          <p:cNvPr id="5" name="矩形 4"/>
          <p:cNvSpPr/>
          <p:nvPr/>
        </p:nvSpPr>
        <p:spPr>
          <a:xfrm>
            <a:off x="133593" y="598190"/>
            <a:ext cx="6591336" cy="4524315"/>
          </a:xfrm>
          <a:prstGeom prst="rect">
            <a:avLst/>
          </a:prstGeom>
        </p:spPr>
        <p:txBody>
          <a:bodyPr wrap="square">
            <a:spAutoFit/>
          </a:bodyPr>
          <a:lstStyle/>
          <a:p>
            <a:pPr marL="285750" indent="-285750">
              <a:buFont typeface="Wingdings" panose="05000000000000000000" pitchFamily="2" charset="2"/>
              <a:buChar char="n"/>
            </a:pPr>
            <a:r>
              <a:rPr lang="en-US" altLang="zh-TW" dirty="0" smtClean="0"/>
              <a:t>Adversaries(</a:t>
            </a:r>
            <a:r>
              <a:rPr lang="zh-TW" altLang="en-US" dirty="0" smtClean="0"/>
              <a:t>攻擊者</a:t>
            </a:r>
            <a:r>
              <a:rPr lang="en-US" altLang="zh-TW" dirty="0" smtClean="0"/>
              <a:t>)</a:t>
            </a:r>
            <a:r>
              <a:rPr lang="zh-TW" altLang="en-US" dirty="0" smtClean="0"/>
              <a:t>可能</a:t>
            </a:r>
            <a:r>
              <a:rPr lang="zh-TW" altLang="en-US" dirty="0"/>
              <a:t>會使用捕獲使用者輸入的方法來獲取憑證或收集資訊。在正常的系統使用過程中，使用者經常會向各種不同的位置提供憑證，例如登入頁面</a:t>
            </a:r>
            <a:r>
              <a:rPr lang="en-US" altLang="zh-TW" dirty="0"/>
              <a:t>/</a:t>
            </a:r>
            <a:r>
              <a:rPr lang="zh-TW" altLang="en-US" dirty="0"/>
              <a:t>入口網站或系統對話方塊。輸入擷取機制可能對使用者是透明的（例如</a:t>
            </a:r>
            <a:r>
              <a:rPr lang="en-US" altLang="zh-TW" dirty="0"/>
              <a:t>Credential API Hooking</a:t>
            </a:r>
            <a:r>
              <a:rPr lang="zh-TW" altLang="en-US" dirty="0"/>
              <a:t>），或依賴欺騙使用者向他們認為是真實服務的內容提供輸入（例如</a:t>
            </a:r>
            <a:r>
              <a:rPr lang="en-US" altLang="zh-TW" dirty="0"/>
              <a:t>Web Portal Capture</a:t>
            </a:r>
            <a:r>
              <a:rPr lang="zh-TW" altLang="en-US" dirty="0" smtClean="0"/>
              <a:t>）。</a:t>
            </a:r>
            <a:endParaRPr lang="en-US" altLang="zh-TW" dirty="0" smtClean="0"/>
          </a:p>
          <a:p>
            <a:pPr marL="285750" indent="-285750">
              <a:buFont typeface="Wingdings" panose="05000000000000000000" pitchFamily="2" charset="2"/>
              <a:buChar char="n"/>
            </a:pPr>
            <a:r>
              <a:rPr lang="en-US" altLang="zh-TW" dirty="0"/>
              <a:t>Adversaries may use methods of capturing user input to obtain credentials or collect information. During normal system usage, users often provide credentials to various different locations, such as login pages/portals or system dialog boxes. Input capture mechanisms may be transparent to the user (e.g. Credential API Hooking) or rely on deceiving the user into providing input into what they believe to be a genuine service (e.g. Web </a:t>
            </a:r>
            <a:r>
              <a:rPr lang="en-US" altLang="zh-TW" dirty="0" smtClean="0"/>
              <a:t>Portal </a:t>
            </a:r>
            <a:r>
              <a:rPr lang="en-US" altLang="zh-TW" dirty="0"/>
              <a:t>Capture).</a:t>
            </a:r>
            <a:endParaRPr lang="zh-TW" altLang="en-US" dirty="0"/>
          </a:p>
          <a:p>
            <a:pPr marL="285750" indent="-285750">
              <a:buFont typeface="Wingdings" panose="05000000000000000000" pitchFamily="2" charset="2"/>
              <a:buChar char="n"/>
            </a:pPr>
            <a:endParaRPr lang="en-US" altLang="zh-TW" dirty="0"/>
          </a:p>
        </p:txBody>
      </p:sp>
      <p:sp>
        <p:nvSpPr>
          <p:cNvPr id="6" name="矩形 5"/>
          <p:cNvSpPr/>
          <p:nvPr/>
        </p:nvSpPr>
        <p:spPr>
          <a:xfrm>
            <a:off x="6858522" y="985021"/>
            <a:ext cx="5092686" cy="2523768"/>
          </a:xfrm>
          <a:prstGeom prst="rect">
            <a:avLst/>
          </a:prstGeom>
          <a:solidFill>
            <a:srgbClr val="7CB4D6"/>
          </a:solidFill>
        </p:spPr>
        <p:txBody>
          <a:bodyPr wrap="square">
            <a:spAutoFit/>
          </a:bodyPr>
          <a:lstStyle/>
          <a:p>
            <a:r>
              <a:rPr lang="en-US" altLang="zh-TW" sz="1400" b="1" dirty="0">
                <a:latin typeface="Roboto-Regular"/>
              </a:rPr>
              <a:t>ID: T1056</a:t>
            </a:r>
          </a:p>
          <a:p>
            <a:r>
              <a:rPr lang="en-US" altLang="zh-TW" sz="1400" b="1" dirty="0">
                <a:latin typeface="Roboto-Regular"/>
              </a:rPr>
              <a:t>Sub-techniques:  </a:t>
            </a:r>
            <a:r>
              <a:rPr lang="en-US" altLang="zh-TW" sz="1400" dirty="0">
                <a:hlinkClick r:id="rId2"/>
              </a:rPr>
              <a:t>T1056.001</a:t>
            </a:r>
            <a:r>
              <a:rPr lang="en-US" altLang="zh-TW" sz="1400" dirty="0"/>
              <a:t>, </a:t>
            </a:r>
            <a:r>
              <a:rPr lang="en-US" altLang="zh-TW" sz="1400" dirty="0">
                <a:hlinkClick r:id="rId4"/>
              </a:rPr>
              <a:t>T1056.002</a:t>
            </a:r>
            <a:r>
              <a:rPr lang="en-US" altLang="zh-TW" sz="1400" dirty="0"/>
              <a:t>, </a:t>
            </a:r>
            <a:r>
              <a:rPr lang="en-US" altLang="zh-TW" sz="1400" dirty="0">
                <a:hlinkClick r:id="rId6"/>
              </a:rPr>
              <a:t>T1056.003</a:t>
            </a:r>
            <a:r>
              <a:rPr lang="en-US" altLang="zh-TW" sz="1400" dirty="0"/>
              <a:t>, </a:t>
            </a:r>
            <a:r>
              <a:rPr lang="en-US" altLang="zh-TW" sz="1400" dirty="0" smtClean="0">
                <a:hlinkClick r:id="rId8"/>
              </a:rPr>
              <a:t>T1056.004</a:t>
            </a:r>
            <a:endParaRPr lang="en-US" altLang="zh-TW" sz="1400" dirty="0" smtClean="0"/>
          </a:p>
          <a:p>
            <a:r>
              <a:rPr lang="en-US" altLang="zh-TW" sz="1400" b="1" dirty="0" smtClean="0">
                <a:latin typeface="Roboto-Regular"/>
              </a:rPr>
              <a:t>Tactics</a:t>
            </a:r>
            <a:r>
              <a:rPr lang="en-US" altLang="zh-TW" sz="1400" b="1" dirty="0">
                <a:latin typeface="Roboto-Regular"/>
              </a:rPr>
              <a:t>: </a:t>
            </a:r>
            <a:r>
              <a:rPr lang="en-US" altLang="zh-TW" sz="1400" dirty="0">
                <a:hlinkClick r:id="rId10"/>
              </a:rPr>
              <a:t>Collection</a:t>
            </a:r>
            <a:r>
              <a:rPr lang="en-US" altLang="zh-TW" sz="1400" dirty="0"/>
              <a:t>, </a:t>
            </a:r>
            <a:r>
              <a:rPr lang="en-US" altLang="zh-TW" sz="1400" dirty="0">
                <a:hlinkClick r:id="rId11"/>
              </a:rPr>
              <a:t>Credential Access</a:t>
            </a:r>
            <a:endParaRPr lang="en-US" altLang="zh-TW" sz="1400" b="1" dirty="0">
              <a:latin typeface="Roboto-Regular"/>
            </a:endParaRPr>
          </a:p>
          <a:p>
            <a:r>
              <a:rPr lang="en-US" altLang="zh-TW" sz="1400" b="1" dirty="0">
                <a:latin typeface="Roboto-Regular"/>
              </a:rPr>
              <a:t>Platforms: Linux, Network, Windows, </a:t>
            </a:r>
            <a:r>
              <a:rPr lang="en-US" altLang="zh-TW" sz="1400" b="1" dirty="0" err="1" smtClean="0">
                <a:latin typeface="Roboto-Regular"/>
              </a:rPr>
              <a:t>macOS</a:t>
            </a:r>
            <a:endParaRPr lang="en-US" altLang="zh-TW" sz="1400" b="1" dirty="0">
              <a:latin typeface="Roboto-Regular"/>
            </a:endParaRPr>
          </a:p>
          <a:p>
            <a:r>
              <a:rPr lang="en-US" altLang="zh-TW" sz="1400" b="1" dirty="0">
                <a:latin typeface="Roboto-Regular"/>
              </a:rPr>
              <a:t>Permissions Required: Administrator, SYSTEM, User, root</a:t>
            </a:r>
          </a:p>
          <a:p>
            <a:r>
              <a:rPr lang="en-US" altLang="zh-TW" sz="1400" b="1" dirty="0">
                <a:latin typeface="Roboto-Regular"/>
              </a:rPr>
              <a:t>Contributors: John Lambert, Microsoft Threat Intelligence Center</a:t>
            </a:r>
          </a:p>
          <a:p>
            <a:r>
              <a:rPr lang="en-US" altLang="zh-TW" sz="1400" b="1" dirty="0">
                <a:latin typeface="Roboto-Regular"/>
              </a:rPr>
              <a:t>Version: 1.2</a:t>
            </a:r>
          </a:p>
          <a:p>
            <a:r>
              <a:rPr lang="en-US" altLang="zh-TW" sz="1400" b="1" dirty="0">
                <a:latin typeface="Roboto-Regular"/>
              </a:rPr>
              <a:t>Created: 31 May 2017</a:t>
            </a:r>
          </a:p>
          <a:p>
            <a:r>
              <a:rPr lang="en-US" altLang="zh-TW" sz="1400" b="1" dirty="0">
                <a:latin typeface="Roboto-Regular"/>
              </a:rPr>
              <a:t>Last Modified: 30 March 2023</a:t>
            </a:r>
            <a:endParaRPr lang="en-US" altLang="zh-TW" sz="1400" b="1" dirty="0" smtClean="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62</a:t>
            </a:fld>
            <a:endParaRPr lang="zh-TW" altLang="en-US"/>
          </a:p>
        </p:txBody>
      </p:sp>
    </p:spTree>
    <p:extLst>
      <p:ext uri="{BB962C8B-B14F-4D97-AF65-F5344CB8AC3E}">
        <p14:creationId xmlns:p14="http://schemas.microsoft.com/office/powerpoint/2010/main" val="25163602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987255902"/>
              </p:ext>
            </p:extLst>
          </p:nvPr>
        </p:nvGraphicFramePr>
        <p:xfrm>
          <a:off x="146223" y="910709"/>
          <a:ext cx="11804985" cy="5605579"/>
        </p:xfrm>
        <a:graphic>
          <a:graphicData uri="http://schemas.openxmlformats.org/drawingml/2006/table">
            <a:tbl>
              <a:tblPr/>
              <a:tblGrid>
                <a:gridCol w="938755">
                  <a:extLst>
                    <a:ext uri="{9D8B030D-6E8A-4147-A177-3AD203B41FA5}">
                      <a16:colId xmlns:a16="http://schemas.microsoft.com/office/drawing/2014/main" val="3772659884"/>
                    </a:ext>
                  </a:extLst>
                </a:gridCol>
                <a:gridCol w="1415851">
                  <a:extLst>
                    <a:ext uri="{9D8B030D-6E8A-4147-A177-3AD203B41FA5}">
                      <a16:colId xmlns:a16="http://schemas.microsoft.com/office/drawing/2014/main" val="2877839457"/>
                    </a:ext>
                  </a:extLst>
                </a:gridCol>
                <a:gridCol w="9450379">
                  <a:extLst>
                    <a:ext uri="{9D8B030D-6E8A-4147-A177-3AD203B41FA5}">
                      <a16:colId xmlns:a16="http://schemas.microsoft.com/office/drawing/2014/main" val="3645969166"/>
                    </a:ext>
                  </a:extLst>
                </a:gridCol>
              </a:tblGrid>
              <a:tr h="296285">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746497">
                <a:tc>
                  <a:txBody>
                    <a:bodyPr/>
                    <a:lstStyle/>
                    <a:p>
                      <a:pPr fontAlgn="t"/>
                      <a:r>
                        <a:rPr lang="en-US" altLang="zh-TW" sz="1800" b="0" i="0" u="none" strike="noStrike" kern="1200" dirty="0" smtClean="0">
                          <a:solidFill>
                            <a:schemeClr val="tx1"/>
                          </a:solidFill>
                          <a:effectLst/>
                          <a:latin typeface="+mn-lt"/>
                          <a:ea typeface="+mn-ea"/>
                          <a:cs typeface="+mn-cs"/>
                          <a:hlinkClick r:id="rId2"/>
                        </a:rPr>
                        <a:t>G0087</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APT39</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2"/>
                        </a:rPr>
                        <a:t>APT39</a:t>
                      </a:r>
                      <a:r>
                        <a:rPr lang="en-US" altLang="zh-TW" sz="1800" b="0" i="0" kern="1200" dirty="0" smtClean="0">
                          <a:solidFill>
                            <a:schemeClr val="tx1"/>
                          </a:solidFill>
                          <a:effectLst/>
                          <a:latin typeface="+mn-lt"/>
                          <a:ea typeface="+mn-ea"/>
                          <a:cs typeface="+mn-cs"/>
                        </a:rPr>
                        <a:t> has utilized tools to capture mouse movements.</a:t>
                      </a:r>
                    </a:p>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2"/>
                        </a:rPr>
                        <a:t>APT39</a:t>
                      </a:r>
                      <a:r>
                        <a:rPr lang="zh-TW" altLang="en-US" sz="1800" b="0" i="0" kern="1200" dirty="0" smtClean="0">
                          <a:solidFill>
                            <a:schemeClr val="tx1"/>
                          </a:solidFill>
                          <a:effectLst/>
                          <a:latin typeface="+mn-lt"/>
                          <a:ea typeface="+mn-ea"/>
                          <a:cs typeface="+mn-cs"/>
                        </a:rPr>
                        <a:t>利用工具來捕捉滑鼠移動。</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748145">
                <a:tc>
                  <a:txBody>
                    <a:bodyPr/>
                    <a:lstStyle/>
                    <a:p>
                      <a:pPr fontAlgn="t"/>
                      <a:r>
                        <a:rPr lang="en-US" altLang="zh-TW" sz="1800" b="0" i="0" u="none" strike="noStrike" kern="1200" dirty="0" smtClean="0">
                          <a:solidFill>
                            <a:schemeClr val="tx1"/>
                          </a:solidFill>
                          <a:effectLst/>
                          <a:latin typeface="+mn-lt"/>
                          <a:ea typeface="+mn-ea"/>
                          <a:cs typeface="+mn-cs"/>
                          <a:hlinkClick r:id="rId3"/>
                        </a:rPr>
                        <a:t>S0631</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3"/>
                        </a:rPr>
                        <a:t>Chaes</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3"/>
                        </a:rPr>
                        <a:t>Chaes</a:t>
                      </a:r>
                      <a:r>
                        <a:rPr lang="en-US" altLang="zh-TW" sz="1800" b="0" i="0" kern="1200" dirty="0" smtClean="0">
                          <a:solidFill>
                            <a:schemeClr val="tx1"/>
                          </a:solidFill>
                          <a:effectLst/>
                          <a:latin typeface="+mn-lt"/>
                          <a:ea typeface="+mn-ea"/>
                          <a:cs typeface="+mn-cs"/>
                        </a:rPr>
                        <a:t> has a module to perform any API hooking it desires.</a:t>
                      </a:r>
                      <a:endParaRPr lang="en-US" altLang="zh-TW" sz="1700" b="0" i="0" kern="1200" dirty="0" smtClean="0">
                        <a:solidFill>
                          <a:schemeClr val="tx1"/>
                        </a:solidFill>
                        <a:effectLst/>
                        <a:latin typeface="+mn-lt"/>
                        <a:ea typeface="+mn-ea"/>
                        <a:cs typeface="+mn-cs"/>
                      </a:endParaRPr>
                    </a:p>
                    <a:p>
                      <a:pPr marL="285750" indent="-285750" fontAlgn="t">
                        <a:buClrTx/>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3"/>
                        </a:rPr>
                        <a:t>Chaes</a:t>
                      </a:r>
                      <a:r>
                        <a:rPr lang="zh-TW" altLang="en-US" sz="1800" b="0" i="0" kern="1200" dirty="0" smtClean="0">
                          <a:solidFill>
                            <a:schemeClr val="tx1"/>
                          </a:solidFill>
                          <a:effectLst/>
                          <a:latin typeface="+mn-lt"/>
                          <a:ea typeface="+mn-ea"/>
                          <a:cs typeface="+mn-cs"/>
                        </a:rPr>
                        <a:t>有一個模組可以執行任何它想要的 </a:t>
                      </a:r>
                      <a:r>
                        <a:rPr lang="en-US" altLang="zh-TW" sz="1800" b="0" i="0" kern="1200" dirty="0" smtClean="0">
                          <a:solidFill>
                            <a:schemeClr val="tx1"/>
                          </a:solidFill>
                          <a:effectLst/>
                          <a:latin typeface="+mn-lt"/>
                          <a:ea typeface="+mn-ea"/>
                          <a:cs typeface="+mn-cs"/>
                        </a:rPr>
                        <a:t>API </a:t>
                      </a:r>
                      <a:r>
                        <a:rPr lang="zh-TW" altLang="en-US" sz="1800" b="0" i="0" kern="1200" dirty="0" smtClean="0">
                          <a:solidFill>
                            <a:schemeClr val="tx1"/>
                          </a:solidFill>
                          <a:effectLst/>
                          <a:latin typeface="+mn-lt"/>
                          <a:ea typeface="+mn-ea"/>
                          <a:cs typeface="+mn-cs"/>
                        </a:rPr>
                        <a:t>掛鉤。</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798022">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4"/>
                        </a:rPr>
                        <a:t>S0381</a:t>
                      </a:r>
                      <a:endParaRPr lang="en-US" altLang="zh-TW" sz="1400" b="1" dirty="0" smtClean="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4"/>
                        </a:rPr>
                        <a:t>FlawedAmmyy</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4"/>
                        </a:rPr>
                        <a:t>FlawedAmmyy</a:t>
                      </a:r>
                      <a:r>
                        <a:rPr lang="en-US" altLang="zh-TW" sz="1800" b="0" i="0" kern="1200" dirty="0" smtClean="0">
                          <a:solidFill>
                            <a:schemeClr val="tx1"/>
                          </a:solidFill>
                          <a:effectLst/>
                          <a:latin typeface="+mn-lt"/>
                          <a:ea typeface="+mn-ea"/>
                          <a:cs typeface="+mn-cs"/>
                        </a:rPr>
                        <a:t> can collect mouse events.</a:t>
                      </a:r>
                    </a:p>
                    <a:p>
                      <a:pPr marL="171450" indent="-1714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4"/>
                        </a:rPr>
                        <a:t>FlawedAmmyy</a:t>
                      </a:r>
                      <a:r>
                        <a:rPr lang="zh-TW" altLang="en-US" sz="1800" b="0" i="0" kern="1200" dirty="0" smtClean="0">
                          <a:solidFill>
                            <a:schemeClr val="tx1"/>
                          </a:solidFill>
                          <a:effectLst/>
                          <a:latin typeface="+mn-lt"/>
                          <a:ea typeface="+mn-ea"/>
                          <a:cs typeface="+mn-cs"/>
                        </a:rPr>
                        <a:t>可以收集滑鼠事件。</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69228782"/>
                  </a:ext>
                </a:extLst>
              </a:tr>
              <a:tr h="925240">
                <a:tc>
                  <a:txBody>
                    <a:bodyPr/>
                    <a:lstStyle/>
                    <a:p>
                      <a:pPr fontAlgn="t"/>
                      <a:r>
                        <a:rPr lang="en-US" altLang="zh-TW" sz="1800" b="0" i="0" u="none" strike="noStrike" kern="1200" dirty="0" smtClean="0">
                          <a:solidFill>
                            <a:schemeClr val="tx1"/>
                          </a:solidFill>
                          <a:effectLst/>
                          <a:latin typeface="+mn-lt"/>
                          <a:ea typeface="+mn-ea"/>
                          <a:cs typeface="+mn-cs"/>
                          <a:hlinkClick r:id="rId5"/>
                        </a:rPr>
                        <a:t>S0641</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5"/>
                        </a:rPr>
                        <a:t>Kobalos</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5"/>
                        </a:rPr>
                        <a:t>Kobalos</a:t>
                      </a:r>
                      <a:r>
                        <a:rPr lang="en-US" altLang="zh-TW" sz="1800" b="0" i="0" kern="1200" dirty="0" smtClean="0">
                          <a:solidFill>
                            <a:schemeClr val="tx1"/>
                          </a:solidFill>
                          <a:effectLst/>
                          <a:latin typeface="+mn-lt"/>
                          <a:ea typeface="+mn-ea"/>
                          <a:cs typeface="+mn-cs"/>
                        </a:rPr>
                        <a:t> has used a compromised SSH client to capture the hostname, port, username and password used to establish an SSH connection from the compromised host.</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5"/>
                        </a:rPr>
                        <a:t>Kobalos</a:t>
                      </a:r>
                      <a:r>
                        <a:rPr lang="zh-TW" altLang="en-US" sz="1800" b="0" i="0" kern="1200" dirty="0" smtClean="0">
                          <a:solidFill>
                            <a:schemeClr val="tx1"/>
                          </a:solidFill>
                          <a:effectLst/>
                          <a:latin typeface="+mn-lt"/>
                          <a:ea typeface="+mn-ea"/>
                          <a:cs typeface="+mn-cs"/>
                        </a:rPr>
                        <a:t>使用受感染的 </a:t>
                      </a:r>
                      <a:r>
                        <a:rPr lang="en-US" altLang="zh-TW" sz="1800" b="0" i="0" kern="1200" dirty="0" smtClean="0">
                          <a:solidFill>
                            <a:schemeClr val="tx1"/>
                          </a:solidFill>
                          <a:effectLst/>
                          <a:latin typeface="+mn-lt"/>
                          <a:ea typeface="+mn-ea"/>
                          <a:cs typeface="+mn-cs"/>
                        </a:rPr>
                        <a:t>SSH </a:t>
                      </a:r>
                      <a:r>
                        <a:rPr lang="zh-TW" altLang="en-US" sz="1800" b="0" i="0" kern="1200" dirty="0" smtClean="0">
                          <a:solidFill>
                            <a:schemeClr val="tx1"/>
                          </a:solidFill>
                          <a:effectLst/>
                          <a:latin typeface="+mn-lt"/>
                          <a:ea typeface="+mn-ea"/>
                          <a:cs typeface="+mn-cs"/>
                        </a:rPr>
                        <a:t>用戶端擷取用於從受感染主機建立 </a:t>
                      </a:r>
                      <a:r>
                        <a:rPr lang="en-US" altLang="zh-TW" sz="1800" b="0" i="0" kern="1200" dirty="0" smtClean="0">
                          <a:solidFill>
                            <a:schemeClr val="tx1"/>
                          </a:solidFill>
                          <a:effectLst/>
                          <a:latin typeface="+mn-lt"/>
                          <a:ea typeface="+mn-ea"/>
                          <a:cs typeface="+mn-cs"/>
                        </a:rPr>
                        <a:t>SSH </a:t>
                      </a:r>
                      <a:r>
                        <a:rPr lang="zh-TW" altLang="en-US" sz="1800" b="0" i="0" kern="1200" dirty="0" smtClean="0">
                          <a:solidFill>
                            <a:schemeClr val="tx1"/>
                          </a:solidFill>
                          <a:effectLst/>
                          <a:latin typeface="+mn-lt"/>
                          <a:ea typeface="+mn-ea"/>
                          <a:cs typeface="+mn-cs"/>
                        </a:rPr>
                        <a:t>連線的主機名稱、連接埠、使用者名稱和密碼。</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716386731"/>
                  </a:ext>
                </a:extLst>
              </a:tr>
              <a:tr h="925240">
                <a:tc>
                  <a:txBody>
                    <a:bodyPr/>
                    <a:lstStyle/>
                    <a:p>
                      <a:pPr fontAlgn="t"/>
                      <a:r>
                        <a:rPr lang="en-US" altLang="zh-TW" sz="1800" b="0" i="0" u="none" strike="noStrike" kern="1200" dirty="0" smtClean="0">
                          <a:solidFill>
                            <a:schemeClr val="tx1"/>
                          </a:solidFill>
                          <a:effectLst/>
                          <a:latin typeface="+mn-lt"/>
                          <a:ea typeface="+mn-ea"/>
                          <a:cs typeface="+mn-cs"/>
                          <a:hlinkClick r:id="rId6"/>
                        </a:rPr>
                        <a:t>S1060</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6"/>
                        </a:rPr>
                        <a:t>Mafalda</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u="none" strike="noStrike" dirty="0" err="1" smtClean="0">
                          <a:solidFill>
                            <a:srgbClr val="4F7CAC"/>
                          </a:solidFill>
                          <a:effectLst/>
                          <a:hlinkClick r:id="rId6"/>
                        </a:rPr>
                        <a:t>Mafalda</a:t>
                      </a:r>
                      <a:r>
                        <a:rPr lang="en-US" dirty="0">
                          <a:effectLst/>
                        </a:rPr>
                        <a:t> can conduct mouse event logging</a:t>
                      </a:r>
                      <a:r>
                        <a:rPr lang="en-US" dirty="0" smtClean="0">
                          <a:effectLst/>
                        </a:rPr>
                        <a:t>.</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6"/>
                        </a:rPr>
                        <a:t>Mafalda</a:t>
                      </a:r>
                      <a:r>
                        <a:rPr lang="zh-TW" altLang="en-US" sz="1800" b="0" i="0" kern="1200" dirty="0" smtClean="0">
                          <a:solidFill>
                            <a:schemeClr val="tx1"/>
                          </a:solidFill>
                          <a:effectLst/>
                          <a:latin typeface="+mn-lt"/>
                          <a:ea typeface="+mn-ea"/>
                          <a:cs typeface="+mn-cs"/>
                        </a:rPr>
                        <a:t>可以進行滑鼠事件記錄。</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18841592"/>
                  </a:ext>
                </a:extLst>
              </a:tr>
              <a:tr h="925240">
                <a:tc>
                  <a:txBody>
                    <a:bodyPr/>
                    <a:lstStyle/>
                    <a:p>
                      <a:pPr fontAlgn="t"/>
                      <a:r>
                        <a:rPr lang="en-US" altLang="zh-TW" sz="1800" b="0" i="0" u="none" strike="noStrike" kern="1200" dirty="0" smtClean="0">
                          <a:solidFill>
                            <a:schemeClr val="tx1"/>
                          </a:solidFill>
                          <a:effectLst/>
                          <a:latin typeface="+mn-lt"/>
                          <a:ea typeface="+mn-ea"/>
                          <a:cs typeface="+mn-cs"/>
                          <a:hlinkClick r:id="rId7"/>
                        </a:rPr>
                        <a:t>S1059</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7"/>
                        </a:rPr>
                        <a:t>metaMain</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u="none" strike="noStrike" dirty="0" err="1" smtClean="0">
                          <a:solidFill>
                            <a:srgbClr val="4F7CAC"/>
                          </a:solidFill>
                          <a:effectLst/>
                          <a:hlinkClick r:id="rId7"/>
                        </a:rPr>
                        <a:t>metaMain</a:t>
                      </a:r>
                      <a:r>
                        <a:rPr lang="en-US" dirty="0">
                          <a:effectLst/>
                        </a:rPr>
                        <a:t> can log mouse </a:t>
                      </a:r>
                      <a:r>
                        <a:rPr lang="en-US" dirty="0" smtClean="0">
                          <a:effectLst/>
                        </a:rPr>
                        <a:t>events</a:t>
                      </a:r>
                      <a:r>
                        <a:rPr lang="en-US" altLang="zh-TW" dirty="0" smtClean="0">
                          <a:effectLst/>
                        </a:rPr>
                        <a:t>.</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7"/>
                        </a:rPr>
                        <a:t>metaMain</a:t>
                      </a:r>
                      <a:r>
                        <a:rPr lang="zh-TW" altLang="en-US" sz="1800" b="0" i="0" kern="1200" dirty="0" smtClean="0">
                          <a:solidFill>
                            <a:schemeClr val="tx1"/>
                          </a:solidFill>
                          <a:effectLst/>
                          <a:latin typeface="+mn-lt"/>
                          <a:ea typeface="+mn-ea"/>
                          <a:cs typeface="+mn-cs"/>
                        </a:rPr>
                        <a:t>可以記錄滑鼠事件。</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792348492"/>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63</a:t>
            </a:fld>
            <a:endParaRPr lang="zh-TW" altLang="en-US"/>
          </a:p>
        </p:txBody>
      </p:sp>
      <p:sp>
        <p:nvSpPr>
          <p:cNvPr id="6" name="矩形 5"/>
          <p:cNvSpPr/>
          <p:nvPr/>
        </p:nvSpPr>
        <p:spPr>
          <a:xfrm>
            <a:off x="0" y="483680"/>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9" name="矩形 8"/>
          <p:cNvSpPr/>
          <p:nvPr/>
        </p:nvSpPr>
        <p:spPr>
          <a:xfrm>
            <a:off x="0" y="22015"/>
            <a:ext cx="9243621" cy="461665"/>
          </a:xfrm>
          <a:prstGeom prst="rect">
            <a:avLst/>
          </a:prstGeom>
        </p:spPr>
        <p:txBody>
          <a:bodyPr wrap="none">
            <a:spAutoFit/>
          </a:bodyPr>
          <a:lstStyle/>
          <a:p>
            <a:r>
              <a:rPr lang="en-US" altLang="zh-TW" sz="2400" dirty="0" smtClean="0"/>
              <a:t>11.</a:t>
            </a:r>
            <a:r>
              <a:rPr lang="zh-TW" altLang="en-US" sz="2400" dirty="0" smtClean="0"/>
              <a:t>發現</a:t>
            </a:r>
            <a:r>
              <a:rPr lang="en-US" altLang="zh-TW" sz="2400" dirty="0" smtClean="0"/>
              <a:t>Discovery </a:t>
            </a:r>
            <a:r>
              <a:rPr lang="zh-TW" altLang="en-US" sz="2400" dirty="0" smtClean="0"/>
              <a:t>戰術</a:t>
            </a:r>
            <a:r>
              <a:rPr lang="en-US" altLang="zh-TW" sz="2400" dirty="0" smtClean="0"/>
              <a:t>| </a:t>
            </a:r>
            <a:r>
              <a:rPr lang="en-US" altLang="zh-TW" sz="2400" dirty="0" smtClean="0"/>
              <a:t>15.</a:t>
            </a:r>
            <a:r>
              <a:rPr lang="zh-TW" altLang="en-US" sz="2400" b="1" dirty="0" smtClean="0">
                <a:solidFill>
                  <a:srgbClr val="FF0000"/>
                </a:solidFill>
              </a:rPr>
              <a:t>帳戶發現 </a:t>
            </a:r>
            <a:r>
              <a:rPr lang="en-US" altLang="zh-TW" sz="2400" b="1" dirty="0">
                <a:solidFill>
                  <a:srgbClr val="FF0000"/>
                </a:solidFill>
              </a:rPr>
              <a:t>Account Discovery </a:t>
            </a:r>
            <a:r>
              <a:rPr lang="en-US" altLang="zh-TW" sz="2400" dirty="0" smtClean="0"/>
              <a:t>(4)</a:t>
            </a:r>
            <a:r>
              <a:rPr lang="zh-TW" altLang="en-US" sz="2400" dirty="0" smtClean="0"/>
              <a:t>技術</a:t>
            </a:r>
            <a:endParaRPr lang="en-US" altLang="zh-TW" sz="2400" dirty="0"/>
          </a:p>
        </p:txBody>
      </p:sp>
    </p:spTree>
    <p:extLst>
      <p:ext uri="{BB962C8B-B14F-4D97-AF65-F5344CB8AC3E}">
        <p14:creationId xmlns:p14="http://schemas.microsoft.com/office/powerpoint/2010/main" val="8862756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a:spLocks noGrp="1"/>
          </p:cNvSpPr>
          <p:nvPr>
            <p:ph type="sldNum" sz="quarter" idx="12"/>
          </p:nvPr>
        </p:nvSpPr>
        <p:spPr/>
        <p:txBody>
          <a:bodyPr/>
          <a:lstStyle/>
          <a:p>
            <a:fld id="{D16C3A51-89D0-4E4D-AA61-5A30A561532A}" type="slidenum">
              <a:rPr lang="zh-TW" altLang="en-US" smtClean="0"/>
              <a:t>64</a:t>
            </a:fld>
            <a:endParaRPr lang="zh-TW" altLang="en-US"/>
          </a:p>
        </p:txBody>
      </p:sp>
      <p:sp>
        <p:nvSpPr>
          <p:cNvPr id="6" name="矩形 5"/>
          <p:cNvSpPr/>
          <p:nvPr/>
        </p:nvSpPr>
        <p:spPr>
          <a:xfrm>
            <a:off x="3882044" y="1358647"/>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
        <p:nvSpPr>
          <p:cNvPr id="2" name="文字方塊 1"/>
          <p:cNvSpPr txBox="1"/>
          <p:nvPr/>
        </p:nvSpPr>
        <p:spPr>
          <a:xfrm>
            <a:off x="1712422" y="3501125"/>
            <a:ext cx="8263801" cy="369332"/>
          </a:xfrm>
          <a:prstGeom prst="rect">
            <a:avLst/>
          </a:prstGeom>
          <a:noFill/>
        </p:spPr>
        <p:txBody>
          <a:bodyPr wrap="none" rtlCol="0">
            <a:spAutoFit/>
          </a:bodyPr>
          <a:lstStyle/>
          <a:p>
            <a:r>
              <a:rPr lang="zh-TW" altLang="en-US" dirty="0"/>
              <a:t>這種類型的攻擊技術無法透過預防性控制輕鬆緩解，因為它基於濫用系統功能。</a:t>
            </a:r>
          </a:p>
        </p:txBody>
      </p:sp>
      <p:sp>
        <p:nvSpPr>
          <p:cNvPr id="3" name="文字方塊 2"/>
          <p:cNvSpPr txBox="1"/>
          <p:nvPr/>
        </p:nvSpPr>
        <p:spPr>
          <a:xfrm>
            <a:off x="0" y="2421620"/>
            <a:ext cx="12335556" cy="338554"/>
          </a:xfrm>
          <a:prstGeom prst="rect">
            <a:avLst/>
          </a:prstGeom>
          <a:noFill/>
        </p:spPr>
        <p:txBody>
          <a:bodyPr wrap="none" rtlCol="0">
            <a:spAutoFit/>
          </a:bodyPr>
          <a:lstStyle/>
          <a:p>
            <a:r>
              <a:rPr lang="en-US" altLang="zh-TW" sz="1600" dirty="0"/>
              <a:t>This type of attack technique cannot be easily mitigated with preventive controls since it is based on the abuse of system features.</a:t>
            </a:r>
            <a:endParaRPr lang="zh-TW" altLang="en-US" sz="1600" dirty="0"/>
          </a:p>
        </p:txBody>
      </p:sp>
    </p:spTree>
    <p:extLst>
      <p:ext uri="{BB962C8B-B14F-4D97-AF65-F5344CB8AC3E}">
        <p14:creationId xmlns:p14="http://schemas.microsoft.com/office/powerpoint/2010/main" val="14577993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4196" y="332509"/>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3312457314"/>
              </p:ext>
            </p:extLst>
          </p:nvPr>
        </p:nvGraphicFramePr>
        <p:xfrm>
          <a:off x="0" y="1613395"/>
          <a:ext cx="12192000" cy="2482374"/>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DS0027</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Driver</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sng" kern="1200" dirty="0" smtClean="0">
                          <a:solidFill>
                            <a:schemeClr val="tx1"/>
                          </a:solidFill>
                          <a:effectLst/>
                          <a:latin typeface="+mn-lt"/>
                          <a:ea typeface="+mn-ea"/>
                          <a:cs typeface="+mn-cs"/>
                          <a:hlinkClick r:id="rId3"/>
                        </a:rPr>
                        <a:t>Driver Load</a:t>
                      </a:r>
                      <a:endParaRPr lang="en-US" altLang="zh-TW" sz="1800" b="0" i="0" u="sng"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驅動負載</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unusual kernel driver installation activity.</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監視異常的核心驅動程式安裝活動。</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4"/>
                        </a:rPr>
                        <a:t>DS0022</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File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文件修改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changes made to files for unexpected modifications to access permissions and attributes.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監視對檔案所做的更改，以防止存取權限和屬性的意外修改</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4837854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65</a:t>
            </a:fld>
            <a:endParaRPr lang="zh-TW" altLang="en-US"/>
          </a:p>
        </p:txBody>
      </p:sp>
    </p:spTree>
    <p:extLst>
      <p:ext uri="{BB962C8B-B14F-4D97-AF65-F5344CB8AC3E}">
        <p14:creationId xmlns:p14="http://schemas.microsoft.com/office/powerpoint/2010/main" val="4660359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250001204"/>
              </p:ext>
            </p:extLst>
          </p:nvPr>
        </p:nvGraphicFramePr>
        <p:xfrm>
          <a:off x="0" y="466238"/>
          <a:ext cx="12192000" cy="574873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317853">
                <a:tc rowSpan="3">
                  <a:txBody>
                    <a:bodyPr/>
                    <a:lstStyle/>
                    <a:p>
                      <a:pPr fontAlgn="t"/>
                      <a:r>
                        <a:rPr lang="en-US" altLang="zh-TW" sz="1800" b="0" i="0" u="none" strike="noStrike" kern="1200" dirty="0" smtClean="0">
                          <a:solidFill>
                            <a:schemeClr val="tx1"/>
                          </a:solidFill>
                          <a:effectLst/>
                          <a:latin typeface="+mn-lt"/>
                          <a:ea typeface="+mn-ea"/>
                          <a:cs typeface="+mn-cs"/>
                          <a:hlinkClick r:id="rId2"/>
                        </a:rPr>
                        <a:t>DS0009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3">
                  <a:txBody>
                    <a:bodyPr/>
                    <a:lstStyle/>
                    <a:p>
                      <a:pPr fontAlgn="t"/>
                      <a:r>
                        <a:rPr lang="en-US" u="none" strike="noStrike" dirty="0" smtClean="0">
                          <a:solidFill>
                            <a:srgbClr val="4F7CAC"/>
                          </a:solidFill>
                          <a:effectLst/>
                          <a:hlinkClick r:id="rId2"/>
                        </a:rPr>
                        <a:t>Process</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OS API Execution</a:t>
                      </a:r>
                      <a:endParaRPr lang="en-US" altLang="zh-TW" sz="1800" b="0" i="0" u="none" strike="noStrike"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API calls to </a:t>
                      </a:r>
                      <a:r>
                        <a:rPr lang="en-US" altLang="zh-TW" sz="1800" b="0" i="0" kern="1200" dirty="0" err="1" smtClean="0">
                          <a:solidFill>
                            <a:schemeClr val="tx1"/>
                          </a:solidFill>
                          <a:effectLst/>
                          <a:latin typeface="+mn-lt"/>
                          <a:ea typeface="+mn-ea"/>
                          <a:cs typeface="+mn-cs"/>
                        </a:rPr>
                        <a:t>SetWindowsHook</a:t>
                      </a:r>
                      <a:r>
                        <a:rPr lang="en-US" altLang="zh-TW" sz="1800" b="0" i="0" kern="1200" dirty="0" smtClean="0">
                          <a:solidFill>
                            <a:schemeClr val="tx1"/>
                          </a:solidFill>
                          <a:effectLst/>
                          <a:latin typeface="+mn-lt"/>
                          <a:ea typeface="+mn-ea"/>
                          <a:cs typeface="+mn-cs"/>
                        </a:rPr>
                        <a:t>, </a:t>
                      </a:r>
                      <a:r>
                        <a:rPr lang="en-US" altLang="zh-TW" sz="1800" b="0" i="0" kern="1200" dirty="0" err="1" smtClean="0">
                          <a:solidFill>
                            <a:schemeClr val="tx1"/>
                          </a:solidFill>
                          <a:effectLst/>
                          <a:latin typeface="+mn-lt"/>
                          <a:ea typeface="+mn-ea"/>
                          <a:cs typeface="+mn-cs"/>
                        </a:rPr>
                        <a:t>GetKeyState</a:t>
                      </a:r>
                      <a:r>
                        <a:rPr lang="en-US" altLang="zh-TW" sz="1800" b="0" i="0" kern="1200" dirty="0" smtClean="0">
                          <a:solidFill>
                            <a:schemeClr val="tx1"/>
                          </a:solidFill>
                          <a:effectLst/>
                          <a:latin typeface="+mn-lt"/>
                          <a:ea typeface="+mn-ea"/>
                          <a:cs typeface="+mn-cs"/>
                        </a:rPr>
                        <a:t>, and </a:t>
                      </a:r>
                      <a:r>
                        <a:rPr lang="en-US" altLang="zh-TW" sz="1800" b="0" i="0" kern="1200" dirty="0" err="1" smtClean="0">
                          <a:solidFill>
                            <a:schemeClr val="tx1"/>
                          </a:solidFill>
                          <a:effectLst/>
                          <a:latin typeface="+mn-lt"/>
                          <a:ea typeface="+mn-ea"/>
                          <a:cs typeface="+mn-cs"/>
                        </a:rPr>
                        <a:t>GetAsyncKeyState</a:t>
                      </a:r>
                      <a:r>
                        <a:rPr lang="en-US" altLang="zh-TW" sz="1800" b="0" i="0" kern="1200" dirty="0" smtClean="0">
                          <a:solidFill>
                            <a:schemeClr val="tx1"/>
                          </a:solidFill>
                          <a:effectLst/>
                          <a:latin typeface="+mn-lt"/>
                          <a:ea typeface="+mn-ea"/>
                          <a:cs typeface="+mn-cs"/>
                        </a:rPr>
                        <a: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監視對 </a:t>
                      </a:r>
                      <a:r>
                        <a:rPr lang="en-US" altLang="zh-TW" sz="1800" b="0" i="0" kern="1200" dirty="0" err="1" smtClean="0">
                          <a:solidFill>
                            <a:schemeClr val="tx1"/>
                          </a:solidFill>
                          <a:effectLst/>
                          <a:latin typeface="+mn-lt"/>
                          <a:ea typeface="+mn-ea"/>
                          <a:cs typeface="+mn-cs"/>
                        </a:rPr>
                        <a:t>SetWindowsHook</a:t>
                      </a:r>
                      <a:r>
                        <a:rPr lang="zh-TW" altLang="en-US" sz="1800" b="0" i="0" kern="1200" dirty="0" smtClean="0">
                          <a:solidFill>
                            <a:schemeClr val="tx1"/>
                          </a:solidFill>
                          <a:effectLst/>
                          <a:latin typeface="+mn-lt"/>
                          <a:ea typeface="+mn-ea"/>
                          <a:cs typeface="+mn-cs"/>
                        </a:rPr>
                        <a:t>、</a:t>
                      </a:r>
                      <a:r>
                        <a:rPr lang="en-US" altLang="zh-TW" sz="1800" b="0" i="0" kern="1200" dirty="0" err="1" smtClean="0">
                          <a:solidFill>
                            <a:schemeClr val="tx1"/>
                          </a:solidFill>
                          <a:effectLst/>
                          <a:latin typeface="+mn-lt"/>
                          <a:ea typeface="+mn-ea"/>
                          <a:cs typeface="+mn-cs"/>
                        </a:rPr>
                        <a:t>GetKeyState</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和 </a:t>
                      </a:r>
                      <a:r>
                        <a:rPr lang="en-US" altLang="zh-TW" sz="1800" b="0" i="0" kern="1200" dirty="0" err="1" smtClean="0">
                          <a:solidFill>
                            <a:schemeClr val="tx1"/>
                          </a:solidFill>
                          <a:effectLst/>
                          <a:latin typeface="+mn-lt"/>
                          <a:ea typeface="+mn-ea"/>
                          <a:cs typeface="+mn-cs"/>
                        </a:rPr>
                        <a:t>GetAsyncKeyState</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的 </a:t>
                      </a:r>
                      <a:r>
                        <a:rPr lang="en-US" altLang="zh-TW" sz="1800" b="0" i="0" kern="1200" dirty="0" smtClean="0">
                          <a:solidFill>
                            <a:schemeClr val="tx1"/>
                          </a:solidFill>
                          <a:effectLst/>
                          <a:latin typeface="+mn-lt"/>
                          <a:ea typeface="+mn-ea"/>
                          <a:cs typeface="+mn-cs"/>
                        </a:rPr>
                        <a:t>API </a:t>
                      </a:r>
                      <a:r>
                        <a:rPr lang="zh-TW" altLang="en-US" sz="1800" b="0" i="0" kern="1200" dirty="0" smtClean="0">
                          <a:solidFill>
                            <a:schemeClr val="tx1"/>
                          </a:solidFill>
                          <a:effectLst/>
                          <a:latin typeface="+mn-lt"/>
                          <a:ea typeface="+mn-ea"/>
                          <a:cs typeface="+mn-cs"/>
                        </a:rPr>
                        <a:t>呼叫</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1317854">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Process Creation</a:t>
                      </a:r>
                      <a:endParaRPr lang="en-US" altLang="zh-TW" sz="1800" b="0" i="0" u="none" strike="noStrike"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executed processes conducting malicious activity.</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監視新執行的進程進行惡意活動</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88218911"/>
                  </a:ext>
                </a:extLst>
              </a:tr>
              <a:tr h="1317853">
                <a:tc vMerge="1">
                  <a:txBody>
                    <a:bodyPr/>
                    <a:lstStyle/>
                    <a:p>
                      <a:endParaRPr lang="zh-TW" altLang="en-US"/>
                    </a:p>
                  </a:txBody>
                  <a:tcPr/>
                </a:tc>
                <a:tc vMerge="1">
                  <a:txBody>
                    <a:bodyPr/>
                    <a:lstStyle/>
                    <a:p>
                      <a:endParaRPr lang="zh-TW" altLang="en-US"/>
                    </a:p>
                  </a:txBody>
                  <a:tcPr/>
                </a:tc>
                <a:tc>
                  <a:txBody>
                    <a:bodyPr/>
                    <a:lstStyle/>
                    <a:p>
                      <a:pPr fontAlgn="t"/>
                      <a:r>
                        <a:rPr lang="en-US" u="none" strike="noStrike" dirty="0" smtClean="0">
                          <a:solidFill>
                            <a:srgbClr val="4F7CAC"/>
                          </a:solidFill>
                          <a:effectLst/>
                          <a:hlinkClick r:id="rId5"/>
                        </a:rPr>
                        <a:t>Process </a:t>
                      </a:r>
                      <a:r>
                        <a:rPr lang="en-US" u="none" strike="noStrike" dirty="0">
                          <a:solidFill>
                            <a:srgbClr val="4F7CAC"/>
                          </a:solidFill>
                          <a:effectLst/>
                          <a:hlinkClick r:id="rId5"/>
                        </a:rPr>
                        <a:t>Metadata</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Verify integrity of live processes by comparing code in memory to that of corresponding static binaries, specifically checking for jumps and other instructions that redirect code flow.</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透過將記憶體中的程式碼與對應靜態二進位檔案的程式碼進行比較，特別是檢查跳轉和重定向程式碼流的其他指令，來驗證即時進程的完整性。</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81927512"/>
                  </a:ext>
                </a:extLst>
              </a:tr>
              <a:tr h="1317853">
                <a:tc>
                  <a:txBody>
                    <a:bodyPr/>
                    <a:lstStyle/>
                    <a:p>
                      <a:pPr fontAlgn="t"/>
                      <a:r>
                        <a:rPr lang="en-US" altLang="zh-TW" sz="1800" b="0" i="0" u="none" strike="noStrike" kern="1200" dirty="0" smtClean="0">
                          <a:solidFill>
                            <a:schemeClr val="tx1"/>
                          </a:solidFill>
                          <a:effectLst/>
                          <a:latin typeface="+mn-lt"/>
                          <a:ea typeface="+mn-ea"/>
                          <a:cs typeface="+mn-cs"/>
                          <a:hlinkClick r:id="rId6"/>
                        </a:rPr>
                        <a:t>DS0024</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u="none" strike="noStrike" dirty="0">
                          <a:solidFill>
                            <a:srgbClr val="4F7CAC"/>
                          </a:solidFill>
                          <a:effectLst/>
                          <a:hlinkClick r:id="rId6"/>
                        </a:rPr>
                        <a:t>Windows Registry</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Windows Registry Key Modification</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changes made to windows registry keys or values for unexpected modifications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登錄項目或值進行的變更以防止意外修改</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0228428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66</a:t>
            </a:fld>
            <a:endParaRPr lang="zh-TW" altLang="en-US"/>
          </a:p>
        </p:txBody>
      </p:sp>
    </p:spTree>
    <p:extLst>
      <p:ext uri="{BB962C8B-B14F-4D97-AF65-F5344CB8AC3E}">
        <p14:creationId xmlns:p14="http://schemas.microsoft.com/office/powerpoint/2010/main" val="42493610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689221538"/>
              </p:ext>
            </p:extLst>
          </p:nvPr>
        </p:nvGraphicFramePr>
        <p:xfrm>
          <a:off x="6878656" y="3834066"/>
          <a:ext cx="4918825" cy="1584960"/>
        </p:xfrm>
        <a:graphic>
          <a:graphicData uri="http://schemas.openxmlformats.org/drawingml/2006/table">
            <a:tbl>
              <a:tblPr/>
              <a:tblGrid>
                <a:gridCol w="1849562">
                  <a:extLst>
                    <a:ext uri="{9D8B030D-6E8A-4147-A177-3AD203B41FA5}">
                      <a16:colId xmlns:a16="http://schemas.microsoft.com/office/drawing/2014/main" val="2340207979"/>
                    </a:ext>
                  </a:extLst>
                </a:gridCol>
                <a:gridCol w="3069263">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2</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T1132.001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Keylogging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T1132.002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GUI Input Capture</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bl>
          </a:graphicData>
        </a:graphic>
      </p:graphicFrame>
      <p:sp>
        <p:nvSpPr>
          <p:cNvPr id="4" name="矩形 3"/>
          <p:cNvSpPr/>
          <p:nvPr/>
        </p:nvSpPr>
        <p:spPr>
          <a:xfrm>
            <a:off x="0" y="136525"/>
            <a:ext cx="9351599" cy="400110"/>
          </a:xfrm>
          <a:prstGeom prst="rect">
            <a:avLst/>
          </a:prstGeom>
        </p:spPr>
        <p:txBody>
          <a:bodyPr wrap="none">
            <a:spAutoFit/>
          </a:bodyPr>
          <a:lstStyle/>
          <a:p>
            <a:r>
              <a:rPr lang="en-US" altLang="zh-TW" sz="2000" dirty="0" smtClean="0"/>
              <a:t>12.</a:t>
            </a:r>
            <a:r>
              <a:rPr lang="zh-TW" altLang="en-US" sz="2000" dirty="0" smtClean="0"/>
              <a:t>命令與控制</a:t>
            </a:r>
            <a:r>
              <a:rPr lang="en-US" altLang="zh-TW" sz="2000" dirty="0" smtClean="0"/>
              <a:t>Command and Control</a:t>
            </a:r>
            <a:r>
              <a:rPr lang="zh-TW" altLang="en-US" sz="2000" dirty="0" smtClean="0"/>
              <a:t> 戰術</a:t>
            </a:r>
            <a:r>
              <a:rPr lang="en-US" altLang="zh-TW" sz="2000" dirty="0" smtClean="0"/>
              <a:t>| 3.</a:t>
            </a:r>
            <a:r>
              <a:rPr lang="zh-TW" altLang="en-US" sz="2000" b="1" dirty="0" smtClean="0">
                <a:solidFill>
                  <a:srgbClr val="FF0000"/>
                </a:solidFill>
              </a:rPr>
              <a:t>資料編碼 </a:t>
            </a:r>
            <a:r>
              <a:rPr lang="en-US" altLang="zh-TW" sz="2000" b="1" dirty="0">
                <a:solidFill>
                  <a:srgbClr val="FF0000"/>
                </a:solidFill>
              </a:rPr>
              <a:t>Data Encoding </a:t>
            </a:r>
            <a:r>
              <a:rPr lang="en-US" altLang="zh-TW" sz="2000" dirty="0" smtClean="0"/>
              <a:t>(2)</a:t>
            </a:r>
            <a:r>
              <a:rPr lang="zh-TW" altLang="en-US" sz="2000" dirty="0" smtClean="0"/>
              <a:t>技術</a:t>
            </a:r>
            <a:endParaRPr lang="en-US" altLang="zh-TW" sz="2000" dirty="0"/>
          </a:p>
        </p:txBody>
      </p:sp>
      <p:sp>
        <p:nvSpPr>
          <p:cNvPr id="5" name="矩形 4"/>
          <p:cNvSpPr/>
          <p:nvPr/>
        </p:nvSpPr>
        <p:spPr>
          <a:xfrm>
            <a:off x="133593" y="598190"/>
            <a:ext cx="6591336" cy="4247317"/>
          </a:xfrm>
          <a:prstGeom prst="rect">
            <a:avLst/>
          </a:prstGeom>
        </p:spPr>
        <p:txBody>
          <a:bodyPr wrap="square">
            <a:spAutoFit/>
          </a:bodyPr>
          <a:lstStyle/>
          <a:p>
            <a:pPr marL="285750" indent="-285750">
              <a:buFont typeface="Wingdings" panose="05000000000000000000" pitchFamily="2" charset="2"/>
              <a:buChar char="n"/>
            </a:pPr>
            <a:r>
              <a:rPr lang="en-US" altLang="zh-TW" dirty="0" smtClean="0"/>
              <a:t>Adversaries(</a:t>
            </a:r>
            <a:r>
              <a:rPr lang="zh-TW" altLang="en-US" dirty="0" smtClean="0"/>
              <a:t>攻擊者</a:t>
            </a:r>
            <a:r>
              <a:rPr lang="en-US" altLang="zh-TW" dirty="0" smtClean="0"/>
              <a:t>)</a:t>
            </a:r>
            <a:r>
              <a:rPr lang="zh-TW" altLang="en-US" dirty="0" smtClean="0"/>
              <a:t>可能</a:t>
            </a:r>
            <a:r>
              <a:rPr lang="zh-TW" altLang="en-US" dirty="0"/>
              <a:t>會對資料進行編碼，以使命令和控制流量的內容更難以偵測。可以使用標準資料編碼系統對命令和控制（</a:t>
            </a:r>
            <a:r>
              <a:rPr lang="en-US" altLang="zh-TW" dirty="0"/>
              <a:t>C2</a:t>
            </a:r>
            <a:r>
              <a:rPr lang="zh-TW" altLang="en-US" dirty="0"/>
              <a:t>）資訊進行編碼。資料編碼的使用可以遵守現有的協議規範，並且包括使用 </a:t>
            </a:r>
            <a:r>
              <a:rPr lang="en-US" altLang="zh-TW" dirty="0"/>
              <a:t>ASCII</a:t>
            </a:r>
            <a:r>
              <a:rPr lang="zh-TW" altLang="en-US" dirty="0"/>
              <a:t>、</a:t>
            </a:r>
            <a:r>
              <a:rPr lang="en-US" altLang="zh-TW" dirty="0"/>
              <a:t>Unicode</a:t>
            </a:r>
            <a:r>
              <a:rPr lang="zh-TW" altLang="en-US" dirty="0"/>
              <a:t>、</a:t>
            </a:r>
            <a:r>
              <a:rPr lang="en-US" altLang="zh-TW" dirty="0"/>
              <a:t>Base64</a:t>
            </a:r>
            <a:r>
              <a:rPr lang="zh-TW" altLang="en-US" dirty="0"/>
              <a:t>、</a:t>
            </a:r>
            <a:r>
              <a:rPr lang="en-US" altLang="zh-TW" dirty="0"/>
              <a:t>MIME </a:t>
            </a:r>
            <a:r>
              <a:rPr lang="zh-TW" altLang="en-US" dirty="0"/>
              <a:t>或其他二進位到文字和字元編碼系統。</a:t>
            </a:r>
            <a:r>
              <a:rPr lang="en-US" altLang="zh-TW" baseline="30000" dirty="0">
                <a:hlinkClick r:id="rId6"/>
              </a:rPr>
              <a:t>[1] </a:t>
            </a:r>
            <a:r>
              <a:rPr lang="en-US" altLang="zh-TW" baseline="30000" dirty="0">
                <a:hlinkClick r:id="rId7"/>
              </a:rPr>
              <a:t>[2]</a:t>
            </a:r>
            <a:r>
              <a:rPr lang="zh-TW" altLang="en-US" dirty="0"/>
              <a:t>一些資料編碼系統也可能會導致資料壓縮，例如 </a:t>
            </a:r>
            <a:r>
              <a:rPr lang="en-US" altLang="zh-TW" dirty="0" err="1"/>
              <a:t>gzip</a:t>
            </a:r>
            <a:r>
              <a:rPr lang="zh-TW" altLang="en-US" dirty="0" smtClean="0"/>
              <a:t>。</a:t>
            </a:r>
            <a:endParaRPr lang="en-US" altLang="zh-TW" dirty="0" smtClean="0"/>
          </a:p>
          <a:p>
            <a:pPr marL="285750" indent="-285750">
              <a:buFont typeface="Wingdings" panose="05000000000000000000" pitchFamily="2" charset="2"/>
              <a:buChar char="n"/>
            </a:pPr>
            <a:r>
              <a:rPr lang="en-US" altLang="zh-TW" dirty="0" smtClean="0"/>
              <a:t>Adversaries </a:t>
            </a:r>
            <a:r>
              <a:rPr lang="en-US" altLang="zh-TW" dirty="0"/>
              <a:t>may encode data to make the content of command and control traffic more difficult to detect. Command and control (C2) information can be encoded using a standard data encoding system. Use of data encoding may adhere to existing protocol specifications and includes use of ASCII, Unicode, Base64, MIME, or other binary-to-text and character encoding systems.</a:t>
            </a:r>
            <a:r>
              <a:rPr lang="en-US" altLang="zh-TW" baseline="30000" dirty="0">
                <a:hlinkClick r:id="rId6"/>
              </a:rPr>
              <a:t>[1]</a:t>
            </a:r>
            <a:r>
              <a:rPr lang="en-US" altLang="zh-TW" dirty="0"/>
              <a:t> </a:t>
            </a:r>
            <a:r>
              <a:rPr lang="en-US" altLang="zh-TW" baseline="30000" dirty="0">
                <a:hlinkClick r:id="rId7"/>
              </a:rPr>
              <a:t>[2]</a:t>
            </a:r>
            <a:r>
              <a:rPr lang="en-US" altLang="zh-TW" dirty="0"/>
              <a:t> Some data encoding systems may also result in data compression, such as </a:t>
            </a:r>
            <a:r>
              <a:rPr lang="en-US" altLang="zh-TW" dirty="0" err="1"/>
              <a:t>gzip</a:t>
            </a:r>
            <a:r>
              <a:rPr lang="en-US" altLang="zh-TW" dirty="0"/>
              <a:t>.</a:t>
            </a:r>
            <a:endParaRPr lang="en-US" altLang="zh-TW" dirty="0"/>
          </a:p>
        </p:txBody>
      </p:sp>
      <p:sp>
        <p:nvSpPr>
          <p:cNvPr id="6" name="矩形 5"/>
          <p:cNvSpPr/>
          <p:nvPr/>
        </p:nvSpPr>
        <p:spPr>
          <a:xfrm>
            <a:off x="6878656" y="923466"/>
            <a:ext cx="5092686" cy="1877437"/>
          </a:xfrm>
          <a:prstGeom prst="rect">
            <a:avLst/>
          </a:prstGeom>
          <a:solidFill>
            <a:srgbClr val="7C8BD6"/>
          </a:solidFill>
        </p:spPr>
        <p:txBody>
          <a:bodyPr wrap="square">
            <a:spAutoFit/>
          </a:bodyPr>
          <a:lstStyle/>
          <a:p>
            <a:r>
              <a:rPr lang="en-US" altLang="zh-TW" sz="1400" b="1" dirty="0">
                <a:latin typeface="Roboto-Regular"/>
              </a:rPr>
              <a:t>ID: T1132</a:t>
            </a:r>
          </a:p>
          <a:p>
            <a:r>
              <a:rPr lang="en-US" altLang="zh-TW" sz="1400" b="1" dirty="0">
                <a:latin typeface="Roboto-Regular"/>
              </a:rPr>
              <a:t>Sub-techniques:  </a:t>
            </a:r>
            <a:r>
              <a:rPr lang="en-US" altLang="zh-TW" sz="1400" dirty="0">
                <a:hlinkClick r:id="rId2"/>
              </a:rPr>
              <a:t>T1132.001</a:t>
            </a:r>
            <a:r>
              <a:rPr lang="en-US" altLang="zh-TW" sz="1400" dirty="0"/>
              <a:t>, </a:t>
            </a:r>
            <a:r>
              <a:rPr lang="en-US" altLang="zh-TW" sz="1400" dirty="0" smtClean="0">
                <a:hlinkClick r:id="rId4"/>
              </a:rPr>
              <a:t>T1132.002</a:t>
            </a:r>
            <a:endParaRPr lang="en-US" altLang="zh-TW" sz="1400" dirty="0" smtClean="0"/>
          </a:p>
          <a:p>
            <a:r>
              <a:rPr lang="en-US" altLang="zh-TW" sz="1400" b="1" dirty="0" smtClean="0">
                <a:latin typeface="Roboto-Regular"/>
              </a:rPr>
              <a:t>Tactic</a:t>
            </a:r>
            <a:r>
              <a:rPr lang="en-US" altLang="zh-TW" sz="1400" b="1" dirty="0">
                <a:latin typeface="Roboto-Regular"/>
              </a:rPr>
              <a:t>: </a:t>
            </a:r>
            <a:r>
              <a:rPr lang="en-US" altLang="zh-TW" sz="1400" dirty="0">
                <a:hlinkClick r:id="rId8"/>
              </a:rPr>
              <a:t>Command and </a:t>
            </a:r>
            <a:r>
              <a:rPr lang="en-US" altLang="zh-TW" sz="1400" dirty="0" smtClean="0">
                <a:hlinkClick r:id="rId8"/>
              </a:rPr>
              <a:t>Control</a:t>
            </a:r>
            <a:endParaRPr lang="en-US" altLang="zh-TW" sz="1400" dirty="0" smtClean="0"/>
          </a:p>
          <a:p>
            <a:r>
              <a:rPr lang="en-US" altLang="zh-TW" sz="1400" b="1" dirty="0" smtClean="0">
                <a:latin typeface="Roboto-Regular"/>
              </a:rPr>
              <a:t>Platforms</a:t>
            </a:r>
            <a:r>
              <a:rPr lang="en-US" altLang="zh-TW" sz="1400" b="1" dirty="0">
                <a:latin typeface="Roboto-Regular"/>
              </a:rPr>
              <a:t>: Linux, Windows, </a:t>
            </a:r>
            <a:r>
              <a:rPr lang="en-US" altLang="zh-TW" sz="1400" b="1" dirty="0" err="1">
                <a:latin typeface="Roboto-Regular"/>
              </a:rPr>
              <a:t>macOS</a:t>
            </a:r>
            <a:endParaRPr lang="en-US" altLang="zh-TW" sz="1400" b="1" dirty="0">
              <a:latin typeface="Roboto-Regular"/>
            </a:endParaRPr>
          </a:p>
          <a:p>
            <a:r>
              <a:rPr lang="en-US" altLang="zh-TW" sz="1400" b="1" dirty="0">
                <a:latin typeface="Roboto-Regular"/>
              </a:rPr>
              <a:t>Contributors: </a:t>
            </a:r>
            <a:r>
              <a:rPr lang="en-US" altLang="zh-TW" sz="1400" b="1" dirty="0" err="1">
                <a:latin typeface="Roboto-Regular"/>
              </a:rPr>
              <a:t>Itzik</a:t>
            </a:r>
            <a:r>
              <a:rPr lang="en-US" altLang="zh-TW" sz="1400" b="1" dirty="0">
                <a:latin typeface="Roboto-Regular"/>
              </a:rPr>
              <a:t> Kotler, </a:t>
            </a:r>
            <a:r>
              <a:rPr lang="en-US" altLang="zh-TW" sz="1400" b="1" dirty="0" err="1">
                <a:latin typeface="Roboto-Regular"/>
              </a:rPr>
              <a:t>SafeBreach</a:t>
            </a:r>
            <a:endParaRPr lang="en-US" altLang="zh-TW" sz="1400" b="1" dirty="0">
              <a:latin typeface="Roboto-Regular"/>
            </a:endParaRPr>
          </a:p>
          <a:p>
            <a:r>
              <a:rPr lang="en-US" altLang="zh-TW" sz="1400" b="1" dirty="0">
                <a:latin typeface="Roboto-Regular"/>
              </a:rPr>
              <a:t>Version: 1.2</a:t>
            </a:r>
          </a:p>
          <a:p>
            <a:r>
              <a:rPr lang="en-US" altLang="zh-TW" sz="1400" b="1" dirty="0">
                <a:latin typeface="Roboto-Regular"/>
              </a:rPr>
              <a:t>Created: 31 May 2017</a:t>
            </a:r>
          </a:p>
          <a:p>
            <a:r>
              <a:rPr lang="en-US" altLang="zh-TW" sz="1400" b="1" dirty="0">
                <a:latin typeface="Roboto-Regular"/>
              </a:rPr>
              <a:t>Last Modified: 21 April 2023</a:t>
            </a:r>
            <a:endParaRPr lang="en-US" altLang="zh-TW" sz="1400" b="1" dirty="0" smtClean="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67</a:t>
            </a:fld>
            <a:endParaRPr lang="zh-TW" altLang="en-US"/>
          </a:p>
        </p:txBody>
      </p:sp>
    </p:spTree>
    <p:extLst>
      <p:ext uri="{BB962C8B-B14F-4D97-AF65-F5344CB8AC3E}">
        <p14:creationId xmlns:p14="http://schemas.microsoft.com/office/powerpoint/2010/main" val="20515662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654466096"/>
              </p:ext>
            </p:extLst>
          </p:nvPr>
        </p:nvGraphicFramePr>
        <p:xfrm>
          <a:off x="146223" y="910709"/>
          <a:ext cx="11804985" cy="4859082"/>
        </p:xfrm>
        <a:graphic>
          <a:graphicData uri="http://schemas.openxmlformats.org/drawingml/2006/table">
            <a:tbl>
              <a:tblPr/>
              <a:tblGrid>
                <a:gridCol w="938755">
                  <a:extLst>
                    <a:ext uri="{9D8B030D-6E8A-4147-A177-3AD203B41FA5}">
                      <a16:colId xmlns:a16="http://schemas.microsoft.com/office/drawing/2014/main" val="3772659884"/>
                    </a:ext>
                  </a:extLst>
                </a:gridCol>
                <a:gridCol w="1415851">
                  <a:extLst>
                    <a:ext uri="{9D8B030D-6E8A-4147-A177-3AD203B41FA5}">
                      <a16:colId xmlns:a16="http://schemas.microsoft.com/office/drawing/2014/main" val="2877839457"/>
                    </a:ext>
                  </a:extLst>
                </a:gridCol>
                <a:gridCol w="9450379">
                  <a:extLst>
                    <a:ext uri="{9D8B030D-6E8A-4147-A177-3AD203B41FA5}">
                      <a16:colId xmlns:a16="http://schemas.microsoft.com/office/drawing/2014/main" val="3645969166"/>
                    </a:ext>
                  </a:extLst>
                </a:gridCol>
              </a:tblGrid>
              <a:tr h="296285">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746497">
                <a:tc>
                  <a:txBody>
                    <a:bodyPr/>
                    <a:lstStyle/>
                    <a:p>
                      <a:pPr fontAlgn="t"/>
                      <a:r>
                        <a:rPr lang="en-US" altLang="zh-TW" sz="1800" b="0" i="0" u="none" strike="noStrike" kern="1200" dirty="0" smtClean="0">
                          <a:solidFill>
                            <a:schemeClr val="tx1"/>
                          </a:solidFill>
                          <a:effectLst/>
                          <a:latin typeface="+mn-lt"/>
                          <a:ea typeface="+mn-ea"/>
                          <a:cs typeface="+mn-cs"/>
                          <a:hlinkClick r:id="rId2"/>
                        </a:rPr>
                        <a:t>S0128</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BADNEWS</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After encrypting C2 data, </a:t>
                      </a:r>
                      <a:r>
                        <a:rPr lang="en-US" altLang="zh-TW" sz="1800" b="0" i="0" u="none" strike="noStrike" kern="1200" dirty="0" smtClean="0">
                          <a:solidFill>
                            <a:schemeClr val="tx1"/>
                          </a:solidFill>
                          <a:effectLst/>
                          <a:latin typeface="+mn-lt"/>
                          <a:ea typeface="+mn-ea"/>
                          <a:cs typeface="+mn-cs"/>
                          <a:hlinkClick r:id="rId2"/>
                        </a:rPr>
                        <a:t>BADNEWS</a:t>
                      </a:r>
                      <a:r>
                        <a:rPr lang="en-US" altLang="zh-TW" sz="1800" b="0" i="0" kern="1200" dirty="0" smtClean="0">
                          <a:solidFill>
                            <a:schemeClr val="tx1"/>
                          </a:solidFill>
                          <a:effectLst/>
                          <a:latin typeface="+mn-lt"/>
                          <a:ea typeface="+mn-ea"/>
                          <a:cs typeface="+mn-cs"/>
                        </a:rPr>
                        <a:t> converts it into a hexadecimal representation and then encodes it into base64.</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對 </a:t>
                      </a:r>
                      <a:r>
                        <a:rPr lang="en-US" altLang="zh-TW" sz="1800" b="0" i="0" kern="1200" dirty="0" smtClean="0">
                          <a:solidFill>
                            <a:schemeClr val="tx1"/>
                          </a:solidFill>
                          <a:effectLst/>
                          <a:latin typeface="+mn-lt"/>
                          <a:ea typeface="+mn-ea"/>
                          <a:cs typeface="+mn-cs"/>
                        </a:rPr>
                        <a:t>C2 </a:t>
                      </a:r>
                      <a:r>
                        <a:rPr lang="zh-TW" altLang="en-US" sz="1800" b="0" i="0" kern="1200" dirty="0" smtClean="0">
                          <a:solidFill>
                            <a:schemeClr val="tx1"/>
                          </a:solidFill>
                          <a:effectLst/>
                          <a:latin typeface="+mn-lt"/>
                          <a:ea typeface="+mn-ea"/>
                          <a:cs typeface="+mn-cs"/>
                        </a:rPr>
                        <a:t>資料進行加密後，</a:t>
                      </a:r>
                      <a:r>
                        <a:rPr lang="en-US" altLang="zh-TW" sz="1800" b="0" i="0" u="none" strike="noStrike" kern="1200" dirty="0" smtClean="0">
                          <a:solidFill>
                            <a:schemeClr val="tx1"/>
                          </a:solidFill>
                          <a:effectLst/>
                          <a:latin typeface="+mn-lt"/>
                          <a:ea typeface="+mn-ea"/>
                          <a:cs typeface="+mn-cs"/>
                          <a:hlinkClick r:id="rId2"/>
                        </a:rPr>
                        <a:t>BADNEWS</a:t>
                      </a:r>
                      <a:r>
                        <a:rPr lang="zh-TW" altLang="en-US" sz="1800" b="0" i="0" kern="1200" dirty="0" smtClean="0">
                          <a:solidFill>
                            <a:schemeClr val="tx1"/>
                          </a:solidFill>
                          <a:effectLst/>
                          <a:latin typeface="+mn-lt"/>
                          <a:ea typeface="+mn-ea"/>
                          <a:cs typeface="+mn-cs"/>
                        </a:rPr>
                        <a:t>將其轉換為十六進位表示形式，然後將其編碼為 </a:t>
                      </a:r>
                      <a:r>
                        <a:rPr lang="en-US" altLang="zh-TW" sz="1800" b="0" i="0" kern="1200" dirty="0" smtClean="0">
                          <a:solidFill>
                            <a:schemeClr val="tx1"/>
                          </a:solidFill>
                          <a:effectLst/>
                          <a:latin typeface="+mn-lt"/>
                          <a:ea typeface="+mn-ea"/>
                          <a:cs typeface="+mn-cs"/>
                        </a:rPr>
                        <a:t>Base64</a:t>
                      </a:r>
                      <a:r>
                        <a:rPr lang="zh-TW" altLang="en-US" sz="1800" b="0" i="0" kern="1200" dirty="0" smtClean="0">
                          <a:solidFill>
                            <a:schemeClr val="tx1"/>
                          </a:solidFill>
                          <a:effectLst/>
                          <a:latin typeface="+mn-lt"/>
                          <a:ea typeface="+mn-ea"/>
                          <a:cs typeface="+mn-cs"/>
                        </a:rPr>
                        <a:t>。</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748145">
                <a:tc>
                  <a:txBody>
                    <a:bodyPr/>
                    <a:lstStyle/>
                    <a:p>
                      <a:pPr fontAlgn="t"/>
                      <a:r>
                        <a:rPr lang="en-US" altLang="zh-TW" sz="1800" b="0" i="0" u="none" strike="noStrike" kern="1200" dirty="0" smtClean="0">
                          <a:solidFill>
                            <a:schemeClr val="tx1"/>
                          </a:solidFill>
                          <a:effectLst/>
                          <a:latin typeface="+mn-lt"/>
                          <a:ea typeface="+mn-ea"/>
                          <a:cs typeface="+mn-cs"/>
                          <a:hlinkClick r:id="rId3"/>
                        </a:rPr>
                        <a:t>S0132</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H1N1</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H1N1</a:t>
                      </a:r>
                      <a:r>
                        <a:rPr lang="en-US" altLang="zh-TW" sz="1800" b="0" i="0" kern="1200" dirty="0" smtClean="0">
                          <a:solidFill>
                            <a:schemeClr val="tx1"/>
                          </a:solidFill>
                          <a:effectLst/>
                          <a:latin typeface="+mn-lt"/>
                          <a:ea typeface="+mn-ea"/>
                          <a:cs typeface="+mn-cs"/>
                        </a:rPr>
                        <a:t> obfuscates C2 traffic with an altered version of base64.</a:t>
                      </a:r>
                    </a:p>
                    <a:p>
                      <a:pPr fontAlgn="t"/>
                      <a:r>
                        <a:rPr lang="en-US" altLang="zh-TW" sz="1800" u="none" strike="noStrike" dirty="0" smtClean="0">
                          <a:solidFill>
                            <a:srgbClr val="4F7CAC"/>
                          </a:solidFill>
                          <a:effectLst/>
                          <a:hlinkClick r:id="rId3"/>
                        </a:rPr>
                        <a:t>H1N1</a:t>
                      </a:r>
                      <a:r>
                        <a:rPr lang="zh-TW" altLang="en-US" sz="1800" dirty="0" smtClean="0">
                          <a:effectLst/>
                        </a:rPr>
                        <a:t>使用更改版本的 </a:t>
                      </a:r>
                      <a:r>
                        <a:rPr lang="en-US" altLang="zh-TW" sz="1800" dirty="0" smtClean="0">
                          <a:effectLst/>
                        </a:rPr>
                        <a:t>Base64 </a:t>
                      </a:r>
                      <a:r>
                        <a:rPr lang="zh-TW" altLang="en-US" sz="1800" dirty="0" smtClean="0">
                          <a:effectLst/>
                        </a:rPr>
                        <a:t>來混淆 </a:t>
                      </a:r>
                      <a:r>
                        <a:rPr lang="en-US" altLang="zh-TW" sz="1800" dirty="0" smtClean="0">
                          <a:effectLst/>
                        </a:rPr>
                        <a:t>C2 </a:t>
                      </a:r>
                      <a:r>
                        <a:rPr lang="zh-TW" altLang="en-US" sz="1800" dirty="0" smtClean="0">
                          <a:effectLst/>
                        </a:rPr>
                        <a:t>流量。</a:t>
                      </a:r>
                      <a:endParaRPr lang="zh-TW" altLang="en-US" sz="18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798022">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4"/>
                        </a:rPr>
                        <a:t>S0362</a:t>
                      </a:r>
                      <a:endParaRPr lang="en-US" altLang="zh-TW" sz="1400" b="1" dirty="0" smtClean="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Linux Rabbit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4"/>
                        </a:rPr>
                        <a:t>Linux Rabbit</a:t>
                      </a:r>
                      <a:r>
                        <a:rPr lang="en-US" altLang="zh-TW" sz="1800" b="0" i="0" kern="1200" dirty="0" smtClean="0">
                          <a:solidFill>
                            <a:schemeClr val="tx1"/>
                          </a:solidFill>
                          <a:effectLst/>
                          <a:latin typeface="+mn-lt"/>
                          <a:ea typeface="+mn-ea"/>
                          <a:cs typeface="+mn-cs"/>
                        </a:rPr>
                        <a:t> sends the payload from the C2 server as an encoded URL parameter.</a:t>
                      </a:r>
                    </a:p>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4"/>
                        </a:rPr>
                        <a:t>Linux Rabbit</a:t>
                      </a:r>
                      <a:r>
                        <a:rPr lang="zh-TW" altLang="en-US" sz="1800" b="0" i="0" kern="1200" dirty="0" smtClean="0">
                          <a:solidFill>
                            <a:schemeClr val="tx1"/>
                          </a:solidFill>
                          <a:effectLst/>
                          <a:latin typeface="+mn-lt"/>
                          <a:ea typeface="+mn-ea"/>
                          <a:cs typeface="+mn-cs"/>
                        </a:rPr>
                        <a:t>將來自 </a:t>
                      </a:r>
                      <a:r>
                        <a:rPr lang="en-US" altLang="zh-TW" sz="1800" b="0" i="0" kern="1200" dirty="0" smtClean="0">
                          <a:solidFill>
                            <a:schemeClr val="tx1"/>
                          </a:solidFill>
                          <a:effectLst/>
                          <a:latin typeface="+mn-lt"/>
                          <a:ea typeface="+mn-ea"/>
                          <a:cs typeface="+mn-cs"/>
                        </a:rPr>
                        <a:t>C2 </a:t>
                      </a:r>
                      <a:r>
                        <a:rPr lang="zh-TW" altLang="en-US" sz="1800" b="0" i="0" kern="1200" dirty="0" smtClean="0">
                          <a:solidFill>
                            <a:schemeClr val="tx1"/>
                          </a:solidFill>
                          <a:effectLst/>
                          <a:latin typeface="+mn-lt"/>
                          <a:ea typeface="+mn-ea"/>
                          <a:cs typeface="+mn-cs"/>
                        </a:rPr>
                        <a:t>伺服器的有效負載作為編碼的 </a:t>
                      </a:r>
                      <a:r>
                        <a:rPr lang="en-US" altLang="zh-TW" sz="1800" b="0" i="0" kern="1200" dirty="0" smtClean="0">
                          <a:solidFill>
                            <a:schemeClr val="tx1"/>
                          </a:solidFill>
                          <a:effectLst/>
                          <a:latin typeface="+mn-lt"/>
                          <a:ea typeface="+mn-ea"/>
                          <a:cs typeface="+mn-cs"/>
                        </a:rPr>
                        <a:t>URL </a:t>
                      </a:r>
                      <a:r>
                        <a:rPr lang="zh-TW" altLang="en-US" sz="1800" b="0" i="0" kern="1200" dirty="0" smtClean="0">
                          <a:solidFill>
                            <a:schemeClr val="tx1"/>
                          </a:solidFill>
                          <a:effectLst/>
                          <a:latin typeface="+mn-lt"/>
                          <a:ea typeface="+mn-ea"/>
                          <a:cs typeface="+mn-cs"/>
                        </a:rPr>
                        <a:t>參數發送。</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69228782"/>
                  </a:ext>
                </a:extLst>
              </a:tr>
              <a:tr h="925240">
                <a:tc>
                  <a:txBody>
                    <a:bodyPr/>
                    <a:lstStyle/>
                    <a:p>
                      <a:pPr fontAlgn="t"/>
                      <a:r>
                        <a:rPr lang="en-US" altLang="zh-TW" sz="1800" b="0" i="0" u="none" strike="noStrike" kern="1200" dirty="0" smtClean="0">
                          <a:solidFill>
                            <a:schemeClr val="tx1"/>
                          </a:solidFill>
                          <a:effectLst/>
                          <a:latin typeface="+mn-lt"/>
                          <a:ea typeface="+mn-ea"/>
                          <a:cs typeface="+mn-cs"/>
                          <a:hlinkClick r:id="rId5"/>
                        </a:rPr>
                        <a:t>S0699</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Mythic</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Mythic</a:t>
                      </a:r>
                      <a:r>
                        <a:rPr lang="en-US" altLang="zh-TW" sz="1800" b="0" i="0" kern="1200" dirty="0" smtClean="0">
                          <a:solidFill>
                            <a:schemeClr val="tx1"/>
                          </a:solidFill>
                          <a:effectLst/>
                          <a:latin typeface="+mn-lt"/>
                          <a:ea typeface="+mn-ea"/>
                          <a:cs typeface="+mn-cs"/>
                        </a:rPr>
                        <a:t> provides various transform functions to encode and/or randomize C2 data.</a:t>
                      </a:r>
                    </a:p>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Mythic</a:t>
                      </a:r>
                      <a:r>
                        <a:rPr lang="zh-TW" altLang="en-US" sz="1800" b="0" i="0" kern="1200" dirty="0" smtClean="0">
                          <a:solidFill>
                            <a:schemeClr val="tx1"/>
                          </a:solidFill>
                          <a:effectLst/>
                          <a:latin typeface="+mn-lt"/>
                          <a:ea typeface="+mn-ea"/>
                          <a:cs typeface="+mn-cs"/>
                        </a:rPr>
                        <a:t>提供各種變換函數來編碼和</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或隨機化 </a:t>
                      </a:r>
                      <a:r>
                        <a:rPr lang="en-US" altLang="zh-TW" sz="1800" b="0" i="0" kern="1200" dirty="0" smtClean="0">
                          <a:solidFill>
                            <a:schemeClr val="tx1"/>
                          </a:solidFill>
                          <a:effectLst/>
                          <a:latin typeface="+mn-lt"/>
                          <a:ea typeface="+mn-ea"/>
                          <a:cs typeface="+mn-cs"/>
                        </a:rPr>
                        <a:t>C2 </a:t>
                      </a:r>
                      <a:r>
                        <a:rPr lang="zh-TW" altLang="en-US" sz="1800" b="0" i="0" kern="1200" dirty="0" smtClean="0">
                          <a:solidFill>
                            <a:schemeClr val="tx1"/>
                          </a:solidFill>
                          <a:effectLst/>
                          <a:latin typeface="+mn-lt"/>
                          <a:ea typeface="+mn-ea"/>
                          <a:cs typeface="+mn-cs"/>
                        </a:rPr>
                        <a:t>資料。</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716386731"/>
                  </a:ext>
                </a:extLst>
              </a:tr>
              <a:tr h="92524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6"/>
                        </a:rPr>
                        <a:t>S0386</a:t>
                      </a:r>
                      <a:endParaRPr lang="en-US" altLang="zh-TW" sz="1400" b="1" dirty="0" smtClean="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6"/>
                        </a:rPr>
                        <a:t>Ursnif</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6"/>
                        </a:rPr>
                        <a:t>Ursnif</a:t>
                      </a:r>
                      <a:r>
                        <a:rPr lang="en-US" altLang="zh-TW" sz="1800" b="0" i="0" kern="1200" dirty="0" smtClean="0">
                          <a:solidFill>
                            <a:schemeClr val="tx1"/>
                          </a:solidFill>
                          <a:effectLst/>
                          <a:latin typeface="+mn-lt"/>
                          <a:ea typeface="+mn-ea"/>
                          <a:cs typeface="+mn-cs"/>
                        </a:rPr>
                        <a:t> has used encoded data in HTTP URLs for C2.</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6"/>
                        </a:rPr>
                        <a:t>Ursnif</a:t>
                      </a:r>
                      <a:r>
                        <a:rPr lang="zh-TW" altLang="en-US" sz="1800" b="0" i="0" kern="1200" dirty="0" smtClean="0">
                          <a:solidFill>
                            <a:schemeClr val="tx1"/>
                          </a:solidFill>
                          <a:effectLst/>
                          <a:latin typeface="+mn-lt"/>
                          <a:ea typeface="+mn-ea"/>
                          <a:cs typeface="+mn-cs"/>
                        </a:rPr>
                        <a:t>在 </a:t>
                      </a:r>
                      <a:r>
                        <a:rPr lang="en-US" altLang="zh-TW" sz="1800" b="0" i="0" kern="1200" dirty="0" smtClean="0">
                          <a:solidFill>
                            <a:schemeClr val="tx1"/>
                          </a:solidFill>
                          <a:effectLst/>
                          <a:latin typeface="+mn-lt"/>
                          <a:ea typeface="+mn-ea"/>
                          <a:cs typeface="+mn-cs"/>
                        </a:rPr>
                        <a:t>HTTP URL </a:t>
                      </a:r>
                      <a:r>
                        <a:rPr lang="zh-TW" altLang="en-US" sz="1800" b="0" i="0" kern="1200" dirty="0" smtClean="0">
                          <a:solidFill>
                            <a:schemeClr val="tx1"/>
                          </a:solidFill>
                          <a:effectLst/>
                          <a:latin typeface="+mn-lt"/>
                          <a:ea typeface="+mn-ea"/>
                          <a:cs typeface="+mn-cs"/>
                        </a:rPr>
                        <a:t>中使用編碼資料進行 </a:t>
                      </a:r>
                      <a:r>
                        <a:rPr lang="en-US" altLang="zh-TW" sz="1800" b="0" i="0" kern="1200" dirty="0" smtClean="0">
                          <a:solidFill>
                            <a:schemeClr val="tx1"/>
                          </a:solidFill>
                          <a:effectLst/>
                          <a:latin typeface="+mn-lt"/>
                          <a:ea typeface="+mn-ea"/>
                          <a:cs typeface="+mn-cs"/>
                        </a:rPr>
                        <a:t>C2</a:t>
                      </a:r>
                      <a:r>
                        <a:rPr lang="zh-TW" altLang="en-US" sz="1800" b="0" i="0" kern="1200" dirty="0" smtClean="0">
                          <a:solidFill>
                            <a:schemeClr val="tx1"/>
                          </a:solidFill>
                          <a:effectLst/>
                          <a:latin typeface="+mn-lt"/>
                          <a:ea typeface="+mn-ea"/>
                          <a:cs typeface="+mn-cs"/>
                        </a:rPr>
                        <a:t>。</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883345518"/>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68</a:t>
            </a:fld>
            <a:endParaRPr lang="zh-TW" altLang="en-US"/>
          </a:p>
        </p:txBody>
      </p:sp>
      <p:sp>
        <p:nvSpPr>
          <p:cNvPr id="6" name="矩形 5"/>
          <p:cNvSpPr/>
          <p:nvPr/>
        </p:nvSpPr>
        <p:spPr>
          <a:xfrm>
            <a:off x="0" y="483680"/>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8" name="矩形 7"/>
          <p:cNvSpPr/>
          <p:nvPr/>
        </p:nvSpPr>
        <p:spPr>
          <a:xfrm>
            <a:off x="0" y="97030"/>
            <a:ext cx="9351599" cy="400110"/>
          </a:xfrm>
          <a:prstGeom prst="rect">
            <a:avLst/>
          </a:prstGeom>
        </p:spPr>
        <p:txBody>
          <a:bodyPr wrap="none">
            <a:spAutoFit/>
          </a:bodyPr>
          <a:lstStyle/>
          <a:p>
            <a:r>
              <a:rPr lang="en-US" altLang="zh-TW" sz="2000" dirty="0" smtClean="0"/>
              <a:t>12.</a:t>
            </a:r>
            <a:r>
              <a:rPr lang="zh-TW" altLang="en-US" sz="2000" dirty="0" smtClean="0"/>
              <a:t>命令與控制</a:t>
            </a:r>
            <a:r>
              <a:rPr lang="en-US" altLang="zh-TW" sz="2000" dirty="0" smtClean="0"/>
              <a:t>Command and Control</a:t>
            </a:r>
            <a:r>
              <a:rPr lang="zh-TW" altLang="en-US" sz="2000" dirty="0" smtClean="0"/>
              <a:t> 戰術</a:t>
            </a:r>
            <a:r>
              <a:rPr lang="en-US" altLang="zh-TW" sz="2000" dirty="0" smtClean="0"/>
              <a:t>| 3.</a:t>
            </a:r>
            <a:r>
              <a:rPr lang="zh-TW" altLang="en-US" sz="2000" b="1" dirty="0" smtClean="0">
                <a:solidFill>
                  <a:srgbClr val="FF0000"/>
                </a:solidFill>
              </a:rPr>
              <a:t>資料編碼 </a:t>
            </a:r>
            <a:r>
              <a:rPr lang="en-US" altLang="zh-TW" sz="2000" b="1" dirty="0">
                <a:solidFill>
                  <a:srgbClr val="FF0000"/>
                </a:solidFill>
              </a:rPr>
              <a:t>Data Encoding </a:t>
            </a:r>
            <a:r>
              <a:rPr lang="en-US" altLang="zh-TW" sz="2000" dirty="0" smtClean="0"/>
              <a:t>(2)</a:t>
            </a:r>
            <a:r>
              <a:rPr lang="zh-TW" altLang="en-US" sz="2000" dirty="0" smtClean="0"/>
              <a:t>技術</a:t>
            </a:r>
            <a:endParaRPr lang="en-US" altLang="zh-TW" sz="2000" dirty="0"/>
          </a:p>
        </p:txBody>
      </p:sp>
    </p:spTree>
    <p:extLst>
      <p:ext uri="{BB962C8B-B14F-4D97-AF65-F5344CB8AC3E}">
        <p14:creationId xmlns:p14="http://schemas.microsoft.com/office/powerpoint/2010/main" val="32780499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810538290"/>
              </p:ext>
            </p:extLst>
          </p:nvPr>
        </p:nvGraphicFramePr>
        <p:xfrm>
          <a:off x="146223" y="582868"/>
          <a:ext cx="11804985" cy="3964194"/>
        </p:xfrm>
        <a:graphic>
          <a:graphicData uri="http://schemas.openxmlformats.org/drawingml/2006/table">
            <a:tbl>
              <a:tblPr/>
              <a:tblGrid>
                <a:gridCol w="938755">
                  <a:extLst>
                    <a:ext uri="{9D8B030D-6E8A-4147-A177-3AD203B41FA5}">
                      <a16:colId xmlns:a16="http://schemas.microsoft.com/office/drawing/2014/main" val="3772659884"/>
                    </a:ext>
                  </a:extLst>
                </a:gridCol>
                <a:gridCol w="1716411">
                  <a:extLst>
                    <a:ext uri="{9D8B030D-6E8A-4147-A177-3AD203B41FA5}">
                      <a16:colId xmlns:a16="http://schemas.microsoft.com/office/drawing/2014/main" val="2877839457"/>
                    </a:ext>
                  </a:extLst>
                </a:gridCol>
                <a:gridCol w="9149819">
                  <a:extLst>
                    <a:ext uri="{9D8B030D-6E8A-4147-A177-3AD203B41FA5}">
                      <a16:colId xmlns:a16="http://schemas.microsoft.com/office/drawing/2014/main" val="3645969166"/>
                    </a:ext>
                  </a:extLst>
                </a:gridCol>
              </a:tblGrid>
              <a:tr h="46781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3496381">
                <a:tc>
                  <a:txBody>
                    <a:bodyPr/>
                    <a:lstStyle/>
                    <a:p>
                      <a:pPr fontAlgn="t"/>
                      <a:r>
                        <a:rPr lang="en-US" altLang="zh-TW" sz="1800" b="0" i="0" u="none" strike="noStrike" kern="1200" dirty="0" smtClean="0">
                          <a:solidFill>
                            <a:schemeClr val="tx1"/>
                          </a:solidFill>
                          <a:effectLst/>
                          <a:latin typeface="+mn-lt"/>
                          <a:ea typeface="+mn-ea"/>
                          <a:cs typeface="+mn-cs"/>
                          <a:hlinkClick r:id="rId2"/>
                        </a:rPr>
                        <a:t>M1031</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u="none" strike="noStrike" dirty="0" smtClean="0">
                          <a:solidFill>
                            <a:srgbClr val="4F7CAC"/>
                          </a:solidFill>
                          <a:effectLst/>
                          <a:hlinkClick r:id="rId2"/>
                        </a:rPr>
                        <a:t>Network </a:t>
                      </a:r>
                      <a:r>
                        <a:rPr lang="en-US" u="none" strike="noStrike" dirty="0">
                          <a:solidFill>
                            <a:srgbClr val="4F7CAC"/>
                          </a:solidFill>
                          <a:effectLst/>
                          <a:hlinkClick r:id="rId2"/>
                        </a:rPr>
                        <a:t>Intrusion </a:t>
                      </a:r>
                      <a:r>
                        <a:rPr lang="en-US" u="none" strike="noStrike" dirty="0" smtClean="0">
                          <a:solidFill>
                            <a:srgbClr val="4F7CAC"/>
                          </a:solidFill>
                          <a:effectLst/>
                          <a:hlinkClick r:id="rId2"/>
                        </a:rPr>
                        <a:t>Prevention</a:t>
                      </a:r>
                      <a:endParaRPr lang="en-US" u="none" strike="noStrike" dirty="0" smtClean="0">
                        <a:solidFill>
                          <a:srgbClr val="4F7CAC"/>
                        </a:solidFill>
                        <a:effectLst/>
                      </a:endParaRPr>
                    </a:p>
                    <a:p>
                      <a:pPr fontAlgn="t"/>
                      <a:r>
                        <a:rPr lang="zh-TW" altLang="en-US" dirty="0" smtClean="0">
                          <a:effectLst/>
                        </a:rPr>
                        <a:t>網路入侵防禦</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Network intrusion detection and prevention systems that use network signatures to identify traffic for specific adversary malware can be used to mitigate activity at the network level. Signatures are often for unique indicators within protocols and may be based on the specific obfuscation technique used by a particular adversary or tool, and will likely be different across various malware families and versions. Adversaries will likely change tool C2 signatures over time or construct protocols in such a way as to avoid detection by common defensive tools.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使用網路簽章來識別特定對手惡意軟體流量的網路入侵偵測和防禦系統可用於減輕網路層級的活動。簽名通常用於協議內的獨特指示符，並且可能基於特定對手或工具使用的特定混淆技術，並且在不同的惡意軟體系列和版本中可能會有所不同。隨著時間的推移，攻擊者可能會更改工具 </a:t>
                      </a:r>
                      <a:r>
                        <a:rPr lang="en-US" altLang="zh-TW" sz="1800" b="0" i="0" kern="1200" dirty="0" smtClean="0">
                          <a:solidFill>
                            <a:schemeClr val="tx1"/>
                          </a:solidFill>
                          <a:effectLst/>
                          <a:latin typeface="+mn-lt"/>
                          <a:ea typeface="+mn-ea"/>
                          <a:cs typeface="+mn-cs"/>
                        </a:rPr>
                        <a:t>C2 </a:t>
                      </a:r>
                      <a:r>
                        <a:rPr lang="zh-TW" altLang="en-US" sz="1800" b="0" i="0" kern="1200" dirty="0" smtClean="0">
                          <a:solidFill>
                            <a:schemeClr val="tx1"/>
                          </a:solidFill>
                          <a:effectLst/>
                          <a:latin typeface="+mn-lt"/>
                          <a:ea typeface="+mn-ea"/>
                          <a:cs typeface="+mn-cs"/>
                        </a:rPr>
                        <a:t>簽章或建置協定以避免常見防禦工具的偵測。</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69</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6643567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838200" y="35480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a:ln>
                  <a:noFill/>
                </a:ln>
                <a:solidFill>
                  <a:schemeClr val="tx1"/>
                </a:solidFill>
                <a:effectLst/>
                <a:latin typeface="Arial" panose="020B0604020202020204" pitchFamily="34" charset="0"/>
              </a:rPr>
              <a:t/>
            </a:r>
            <a:br>
              <a:rPr kumimoji="0" lang="zh-TW" altLang="zh-TW" sz="1800" b="0" i="0" u="none" strike="noStrike" cap="none" normalizeH="0" baseline="0">
                <a:ln>
                  <a:noFill/>
                </a:ln>
                <a:solidFill>
                  <a:schemeClr val="tx1"/>
                </a:solidFill>
                <a:effectLst/>
                <a:latin typeface="Arial" panose="020B0604020202020204" pitchFamily="34" charset="0"/>
              </a:rPr>
            </a:br>
            <a:endParaRPr kumimoji="0" lang="zh-TW" altLang="zh-TW" sz="1800" b="0" i="0" u="none" strike="noStrike" cap="none" normalizeH="0" baseline="0">
              <a:ln>
                <a:noFill/>
              </a:ln>
              <a:solidFill>
                <a:schemeClr val="tx1"/>
              </a:solidFill>
              <a:effectLst/>
              <a:latin typeface="Arial" panose="020B0604020202020204" pitchFamily="34" charset="0"/>
            </a:endParaRPr>
          </a:p>
        </p:txBody>
      </p:sp>
      <p:graphicFrame>
        <p:nvGraphicFramePr>
          <p:cNvPr id="5" name="表格 4"/>
          <p:cNvGraphicFramePr>
            <a:graphicFrameLocks noGrp="1"/>
          </p:cNvGraphicFramePr>
          <p:nvPr>
            <p:extLst/>
          </p:nvPr>
        </p:nvGraphicFramePr>
        <p:xfrm>
          <a:off x="5641638" y="221632"/>
          <a:ext cx="5817669" cy="6548444"/>
        </p:xfrm>
        <a:graphic>
          <a:graphicData uri="http://schemas.openxmlformats.org/drawingml/2006/table">
            <a:tbl>
              <a:tblPr firstRow="1" bandRow="1">
                <a:tableStyleId>{5C22544A-7EE6-4342-B048-85BDC9FD1C3A}</a:tableStyleId>
              </a:tblPr>
              <a:tblGrid>
                <a:gridCol w="5817669">
                  <a:extLst>
                    <a:ext uri="{9D8B030D-6E8A-4147-A177-3AD203B41FA5}">
                      <a16:colId xmlns:a16="http://schemas.microsoft.com/office/drawing/2014/main" val="335604752"/>
                    </a:ext>
                  </a:extLst>
                </a:gridCol>
              </a:tblGrid>
              <a:tr h="430976">
                <a:tc>
                  <a:txBody>
                    <a:bodyPr/>
                    <a:lstStyle/>
                    <a:p>
                      <a:r>
                        <a:rPr lang="en-US" altLang="zh-TW" dirty="0"/>
                        <a:t>Tactics</a:t>
                      </a:r>
                      <a:r>
                        <a:rPr lang="zh-TW" altLang="en-US" dirty="0"/>
                        <a:t>戰術</a:t>
                      </a:r>
                      <a:r>
                        <a:rPr lang="en-US" altLang="zh-TW" dirty="0"/>
                        <a:t>(Techniques</a:t>
                      </a:r>
                      <a:r>
                        <a:rPr lang="zh-TW" altLang="en-US" dirty="0"/>
                        <a:t>技巧數目</a:t>
                      </a:r>
                      <a:r>
                        <a:rPr lang="en-US" altLang="zh-TW" dirty="0"/>
                        <a:t>)</a:t>
                      </a:r>
                      <a:endParaRPr lang="zh-TW" altLang="en-US" dirty="0"/>
                    </a:p>
                  </a:txBody>
                  <a:tcPr/>
                </a:tc>
                <a:extLst>
                  <a:ext uri="{0D108BD9-81ED-4DB2-BD59-A6C34878D82A}">
                    <a16:rowId xmlns:a16="http://schemas.microsoft.com/office/drawing/2014/main" val="1732753271"/>
                  </a:ext>
                </a:extLst>
              </a:tr>
              <a:tr h="436962">
                <a:tc>
                  <a:txBody>
                    <a:bodyPr/>
                    <a:lstStyle/>
                    <a:p>
                      <a:r>
                        <a:rPr lang="en-US" altLang="zh-TW" b="1" dirty="0">
                          <a:effectLst>
                            <a:outerShdw blurRad="38100" dist="38100" dir="2700000" algn="tl">
                              <a:srgbClr val="000000">
                                <a:alpha val="43137"/>
                              </a:srgbClr>
                            </a:outerShdw>
                          </a:effectLst>
                        </a:rPr>
                        <a:t>1.</a:t>
                      </a:r>
                      <a:r>
                        <a:rPr lang="zh-TW" altLang="en-US" b="1" dirty="0">
                          <a:effectLst>
                            <a:outerShdw blurRad="38100" dist="38100" dir="2700000" algn="tl">
                              <a:srgbClr val="000000">
                                <a:alpha val="43137"/>
                              </a:srgbClr>
                            </a:outerShdw>
                          </a:effectLst>
                        </a:rPr>
                        <a:t>偵察</a:t>
                      </a:r>
                      <a:r>
                        <a:rPr lang="en-US" altLang="zh-TW" b="1" dirty="0">
                          <a:effectLst>
                            <a:outerShdw blurRad="38100" dist="38100" dir="2700000" algn="tl">
                              <a:srgbClr val="000000">
                                <a:alpha val="43137"/>
                              </a:srgbClr>
                            </a:outerShdw>
                          </a:effectLst>
                        </a:rPr>
                        <a:t>Reconnaissance(10)</a:t>
                      </a:r>
                    </a:p>
                  </a:txBody>
                  <a:tcPr/>
                </a:tc>
                <a:extLst>
                  <a:ext uri="{0D108BD9-81ED-4DB2-BD59-A6C34878D82A}">
                    <a16:rowId xmlns:a16="http://schemas.microsoft.com/office/drawing/2014/main" val="2678713298"/>
                  </a:ext>
                </a:extLst>
              </a:tr>
              <a:tr h="436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effectLst>
                            <a:outerShdw blurRad="38100" dist="38100" dir="2700000" algn="tl">
                              <a:srgbClr val="000000">
                                <a:alpha val="43137"/>
                              </a:srgbClr>
                            </a:outerShdw>
                          </a:effectLst>
                        </a:rPr>
                        <a:t>2.</a:t>
                      </a:r>
                      <a:r>
                        <a:rPr lang="zh-TW" altLang="en-US" b="1" dirty="0">
                          <a:effectLst>
                            <a:outerShdw blurRad="38100" dist="38100" dir="2700000" algn="tl">
                              <a:srgbClr val="000000">
                                <a:alpha val="43137"/>
                              </a:srgbClr>
                            </a:outerShdw>
                          </a:effectLst>
                        </a:rPr>
                        <a:t>資源開發</a:t>
                      </a:r>
                      <a:r>
                        <a:rPr lang="en-US" altLang="zh-TW" sz="1800" b="1" u="none" strike="noStrike" dirty="0">
                          <a:solidFill>
                            <a:srgbClr val="4F7CAC"/>
                          </a:solidFill>
                          <a:effectLst>
                            <a:outerShdw blurRad="38100" dist="38100" dir="2700000" algn="tl">
                              <a:srgbClr val="000000">
                                <a:alpha val="43137"/>
                              </a:srgbClr>
                            </a:outerShdw>
                          </a:effectLst>
                        </a:rPr>
                        <a:t>Resource Development</a:t>
                      </a:r>
                      <a:r>
                        <a:rPr lang="en-US" altLang="zh-TW" sz="1800" b="1" u="none" strike="noStrike" dirty="0">
                          <a:solidFill>
                            <a:schemeClr val="dk1"/>
                          </a:solidFill>
                          <a:effectLst>
                            <a:outerShdw blurRad="38100" dist="38100" dir="2700000" algn="tl">
                              <a:srgbClr val="000000">
                                <a:alpha val="43137"/>
                              </a:srgbClr>
                            </a:outerShdw>
                          </a:effectLst>
                        </a:rPr>
                        <a:t>(8)</a:t>
                      </a:r>
                      <a:endParaRPr lang="en-US" altLang="zh-TW" sz="1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151473597"/>
                  </a:ext>
                </a:extLst>
              </a:tr>
              <a:tr h="436962">
                <a:tc>
                  <a:txBody>
                    <a:bodyPr/>
                    <a:lstStyle/>
                    <a:p>
                      <a:r>
                        <a:rPr lang="en-US" altLang="zh-TW" b="1" dirty="0">
                          <a:effectLst>
                            <a:outerShdw blurRad="38100" dist="38100" dir="2700000" algn="tl">
                              <a:srgbClr val="000000">
                                <a:alpha val="43137"/>
                              </a:srgbClr>
                            </a:outerShdw>
                          </a:effectLst>
                        </a:rPr>
                        <a:t>3.</a:t>
                      </a:r>
                      <a:r>
                        <a:rPr lang="zh-TW" altLang="en-US" b="1" dirty="0">
                          <a:effectLst>
                            <a:outerShdw blurRad="38100" dist="38100" dir="2700000" algn="tl">
                              <a:srgbClr val="000000">
                                <a:alpha val="43137"/>
                              </a:srgbClr>
                            </a:outerShdw>
                          </a:effectLst>
                        </a:rPr>
                        <a:t>初步存取</a:t>
                      </a:r>
                      <a:r>
                        <a:rPr lang="en-US" altLang="zh-TW" b="1" baseline="0" dirty="0">
                          <a:effectLst>
                            <a:outerShdw blurRad="38100" dist="38100" dir="2700000" algn="tl">
                              <a:srgbClr val="000000">
                                <a:alpha val="43137"/>
                              </a:srgbClr>
                            </a:outerShdw>
                          </a:effectLst>
                        </a:rPr>
                        <a:t> </a:t>
                      </a:r>
                      <a:r>
                        <a:rPr lang="en-US" altLang="zh-TW" b="1" dirty="0">
                          <a:effectLst>
                            <a:outerShdw blurRad="38100" dist="38100" dir="2700000" algn="tl">
                              <a:srgbClr val="000000">
                                <a:alpha val="43137"/>
                              </a:srgbClr>
                            </a:outerShdw>
                          </a:effectLst>
                        </a:rPr>
                        <a:t>Initial Access(9)</a:t>
                      </a:r>
                    </a:p>
                  </a:txBody>
                  <a:tcPr/>
                </a:tc>
                <a:extLst>
                  <a:ext uri="{0D108BD9-81ED-4DB2-BD59-A6C34878D82A}">
                    <a16:rowId xmlns:a16="http://schemas.microsoft.com/office/drawing/2014/main" val="1119156832"/>
                  </a:ext>
                </a:extLst>
              </a:tr>
              <a:tr h="436962">
                <a:tc>
                  <a:txBody>
                    <a:bodyPr/>
                    <a:lstStyle/>
                    <a:p>
                      <a:r>
                        <a:rPr lang="en-US" altLang="zh-TW" b="1" dirty="0">
                          <a:effectLst>
                            <a:outerShdw blurRad="38100" dist="38100" dir="2700000" algn="tl">
                              <a:srgbClr val="000000">
                                <a:alpha val="43137"/>
                              </a:srgbClr>
                            </a:outerShdw>
                          </a:effectLst>
                        </a:rPr>
                        <a:t>4.</a:t>
                      </a:r>
                      <a:r>
                        <a:rPr lang="zh-TW" altLang="en-US" b="1" dirty="0">
                          <a:effectLst>
                            <a:outerShdw blurRad="38100" dist="38100" dir="2700000" algn="tl">
                              <a:srgbClr val="000000">
                                <a:alpha val="43137"/>
                              </a:srgbClr>
                            </a:outerShdw>
                          </a:effectLst>
                        </a:rPr>
                        <a:t>執行</a:t>
                      </a:r>
                      <a:r>
                        <a:rPr lang="en-US" altLang="zh-TW" b="1" dirty="0">
                          <a:effectLst>
                            <a:outerShdw blurRad="38100" dist="38100" dir="2700000" algn="tl">
                              <a:srgbClr val="000000">
                                <a:alpha val="43137"/>
                              </a:srgbClr>
                            </a:outerShdw>
                          </a:effectLst>
                        </a:rPr>
                        <a:t>Execution(14)</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343344748"/>
                  </a:ext>
                </a:extLst>
              </a:tr>
              <a:tr h="436962">
                <a:tc>
                  <a:txBody>
                    <a:bodyPr/>
                    <a:lstStyle/>
                    <a:p>
                      <a:r>
                        <a:rPr lang="en-US" altLang="zh-TW" b="1" dirty="0">
                          <a:effectLst>
                            <a:outerShdw blurRad="38100" dist="38100" dir="2700000" algn="tl">
                              <a:srgbClr val="000000">
                                <a:alpha val="43137"/>
                              </a:srgbClr>
                            </a:outerShdw>
                          </a:effectLst>
                        </a:rPr>
                        <a:t>5.</a:t>
                      </a:r>
                      <a:r>
                        <a:rPr lang="zh-TW" altLang="en-US" b="1" dirty="0">
                          <a:effectLst>
                            <a:outerShdw blurRad="38100" dist="38100" dir="2700000" algn="tl">
                              <a:srgbClr val="000000">
                                <a:alpha val="43137"/>
                              </a:srgbClr>
                            </a:outerShdw>
                          </a:effectLst>
                        </a:rPr>
                        <a:t>持續性</a:t>
                      </a:r>
                      <a:r>
                        <a:rPr lang="en-US" altLang="zh-TW" b="1" dirty="0">
                          <a:effectLst>
                            <a:outerShdw blurRad="38100" dist="38100" dir="2700000" algn="tl">
                              <a:srgbClr val="000000">
                                <a:alpha val="43137"/>
                              </a:srgbClr>
                            </a:outerShdw>
                          </a:effectLst>
                        </a:rPr>
                        <a:t>Persistence(19)</a:t>
                      </a:r>
                    </a:p>
                  </a:txBody>
                  <a:tcPr/>
                </a:tc>
                <a:extLst>
                  <a:ext uri="{0D108BD9-81ED-4DB2-BD59-A6C34878D82A}">
                    <a16:rowId xmlns:a16="http://schemas.microsoft.com/office/drawing/2014/main" val="3560303070"/>
                  </a:ext>
                </a:extLst>
              </a:tr>
              <a:tr h="436962">
                <a:tc>
                  <a:txBody>
                    <a:bodyPr/>
                    <a:lstStyle/>
                    <a:p>
                      <a:r>
                        <a:rPr lang="en-US" altLang="zh-TW" b="1" dirty="0">
                          <a:effectLst>
                            <a:outerShdw blurRad="38100" dist="38100" dir="2700000" algn="tl">
                              <a:srgbClr val="000000">
                                <a:alpha val="43137"/>
                              </a:srgbClr>
                            </a:outerShdw>
                          </a:effectLst>
                        </a:rPr>
                        <a:t>6.</a:t>
                      </a:r>
                      <a:r>
                        <a:rPr lang="zh-TW" altLang="en-US" b="1" dirty="0">
                          <a:effectLst>
                            <a:outerShdw blurRad="38100" dist="38100" dir="2700000" algn="tl">
                              <a:srgbClr val="000000">
                                <a:alpha val="43137"/>
                              </a:srgbClr>
                            </a:outerShdw>
                          </a:effectLst>
                        </a:rPr>
                        <a:t>權限提升</a:t>
                      </a:r>
                      <a:r>
                        <a:rPr lang="en-US" altLang="zh-TW" b="1" dirty="0">
                          <a:effectLst>
                            <a:outerShdw blurRad="38100" dist="38100" dir="2700000" algn="tl">
                              <a:srgbClr val="000000">
                                <a:alpha val="43137"/>
                              </a:srgbClr>
                            </a:outerShdw>
                          </a:effectLst>
                        </a:rPr>
                        <a:t>Privilege Escalation (13)</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2518075266"/>
                  </a:ext>
                </a:extLst>
              </a:tr>
              <a:tr h="436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effectLst>
                            <a:outerShdw blurRad="38100" dist="38100" dir="2700000" algn="tl">
                              <a:srgbClr val="000000">
                                <a:alpha val="43137"/>
                              </a:srgbClr>
                            </a:outerShdw>
                          </a:effectLst>
                        </a:rPr>
                        <a:t>7.</a:t>
                      </a:r>
                      <a:r>
                        <a:rPr lang="zh-TW" altLang="en-US" b="1" dirty="0">
                          <a:effectLst>
                            <a:outerShdw blurRad="38100" dist="38100" dir="2700000" algn="tl">
                              <a:srgbClr val="000000">
                                <a:alpha val="43137"/>
                              </a:srgbClr>
                            </a:outerShdw>
                          </a:effectLst>
                        </a:rPr>
                        <a:t>閃避掉防禦機制  </a:t>
                      </a:r>
                      <a:r>
                        <a:rPr lang="en-US" altLang="zh-TW" b="1" dirty="0">
                          <a:effectLst>
                            <a:outerShdw blurRad="38100" dist="38100" dir="2700000" algn="tl">
                              <a:srgbClr val="000000">
                                <a:alpha val="43137"/>
                              </a:srgbClr>
                            </a:outerShdw>
                          </a:effectLst>
                        </a:rPr>
                        <a:t>Defense Evasion(42)</a:t>
                      </a:r>
                    </a:p>
                  </a:txBody>
                  <a:tcPr/>
                </a:tc>
                <a:extLst>
                  <a:ext uri="{0D108BD9-81ED-4DB2-BD59-A6C34878D82A}">
                    <a16:rowId xmlns:a16="http://schemas.microsoft.com/office/drawing/2014/main" val="2775558826"/>
                  </a:ext>
                </a:extLst>
              </a:tr>
              <a:tr h="436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u="none" strike="noStrike" dirty="0">
                          <a:solidFill>
                            <a:srgbClr val="4F7CAC"/>
                          </a:solidFill>
                          <a:effectLst>
                            <a:outerShdw blurRad="38100" dist="38100" dir="2700000" algn="tl">
                              <a:srgbClr val="000000">
                                <a:alpha val="43137"/>
                              </a:srgbClr>
                            </a:outerShdw>
                          </a:effectLst>
                        </a:rPr>
                        <a:t>8.</a:t>
                      </a:r>
                      <a:r>
                        <a:rPr lang="zh-TW" altLang="en-US" sz="1800" b="1" u="none" strike="noStrike" dirty="0">
                          <a:solidFill>
                            <a:srgbClr val="4F7CAC"/>
                          </a:solidFill>
                          <a:effectLst>
                            <a:outerShdw blurRad="38100" dist="38100" dir="2700000" algn="tl">
                              <a:srgbClr val="000000">
                                <a:alpha val="43137"/>
                              </a:srgbClr>
                            </a:outerShdw>
                          </a:effectLst>
                        </a:rPr>
                        <a:t>存取憑證 </a:t>
                      </a:r>
                      <a:r>
                        <a:rPr lang="en-US" altLang="zh-TW" sz="1800" b="1" u="none" strike="noStrike" dirty="0">
                          <a:solidFill>
                            <a:srgbClr val="4F7CAC"/>
                          </a:solidFill>
                          <a:effectLst>
                            <a:outerShdw blurRad="38100" dist="38100" dir="2700000" algn="tl">
                              <a:srgbClr val="000000">
                                <a:alpha val="43137"/>
                              </a:srgbClr>
                            </a:outerShdw>
                          </a:effectLst>
                        </a:rPr>
                        <a:t>Credential</a:t>
                      </a:r>
                      <a:r>
                        <a:rPr lang="en-US" altLang="zh-TW" sz="1800" b="1" u="none" strike="noStrike" baseline="0" dirty="0">
                          <a:solidFill>
                            <a:srgbClr val="4F7CAC"/>
                          </a:solidFill>
                          <a:effectLst>
                            <a:outerShdw blurRad="38100" dist="38100" dir="2700000" algn="tl">
                              <a:srgbClr val="000000">
                                <a:alpha val="43137"/>
                              </a:srgbClr>
                            </a:outerShdw>
                          </a:effectLst>
                        </a:rPr>
                        <a:t> </a:t>
                      </a:r>
                      <a:r>
                        <a:rPr lang="en-US" altLang="zh-TW" sz="1800" b="1" u="none" strike="noStrike" dirty="0">
                          <a:solidFill>
                            <a:srgbClr val="4F7CAC"/>
                          </a:solidFill>
                          <a:effectLst>
                            <a:outerShdw blurRad="38100" dist="38100" dir="2700000" algn="tl">
                              <a:srgbClr val="000000">
                                <a:alpha val="43137"/>
                              </a:srgbClr>
                            </a:outerShdw>
                          </a:effectLst>
                        </a:rPr>
                        <a:t>Access</a:t>
                      </a:r>
                      <a:r>
                        <a:rPr lang="en-US" altLang="zh-TW" sz="1800" b="1" u="none" strike="noStrike" dirty="0">
                          <a:solidFill>
                            <a:schemeClr val="dk1"/>
                          </a:solidFill>
                          <a:effectLst>
                            <a:outerShdw blurRad="38100" dist="38100" dir="2700000" algn="tl">
                              <a:srgbClr val="000000">
                                <a:alpha val="43137"/>
                              </a:srgbClr>
                            </a:outerShdw>
                          </a:effectLst>
                        </a:rPr>
                        <a:t>(17)</a:t>
                      </a:r>
                      <a:endParaRPr lang="en-US" altLang="zh-TW" sz="1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577002593"/>
                  </a:ext>
                </a:extLst>
              </a:tr>
              <a:tr h="436962">
                <a:tc>
                  <a:txBody>
                    <a:bodyPr/>
                    <a:lstStyle/>
                    <a:p>
                      <a:r>
                        <a:rPr lang="en-US" altLang="zh-TW" b="1" dirty="0">
                          <a:effectLst>
                            <a:outerShdw blurRad="38100" dist="38100" dir="2700000" algn="tl">
                              <a:srgbClr val="000000">
                                <a:alpha val="43137"/>
                              </a:srgbClr>
                            </a:outerShdw>
                          </a:effectLst>
                        </a:rPr>
                        <a:t>9.</a:t>
                      </a:r>
                      <a:r>
                        <a:rPr lang="zh-TW" altLang="en-US" b="1" dirty="0">
                          <a:effectLst>
                            <a:outerShdw blurRad="38100" dist="38100" dir="2700000" algn="tl">
                              <a:srgbClr val="000000">
                                <a:alpha val="43137"/>
                              </a:srgbClr>
                            </a:outerShdw>
                          </a:effectLst>
                        </a:rPr>
                        <a:t>發現</a:t>
                      </a:r>
                      <a:r>
                        <a:rPr lang="en-US" altLang="zh-TW" b="1" dirty="0">
                          <a:effectLst>
                            <a:outerShdw blurRad="38100" dist="38100" dir="2700000" algn="tl">
                              <a:srgbClr val="000000">
                                <a:alpha val="43137"/>
                              </a:srgbClr>
                            </a:outerShdw>
                          </a:effectLst>
                        </a:rPr>
                        <a:t>Discovery(31)</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3249934189"/>
                  </a:ext>
                </a:extLst>
              </a:tr>
              <a:tr h="436962">
                <a:tc>
                  <a:txBody>
                    <a:bodyPr/>
                    <a:lstStyle/>
                    <a:p>
                      <a:r>
                        <a:rPr lang="en-US" altLang="zh-TW" b="1" dirty="0">
                          <a:effectLst>
                            <a:outerShdw blurRad="38100" dist="38100" dir="2700000" algn="tl">
                              <a:srgbClr val="000000">
                                <a:alpha val="43137"/>
                              </a:srgbClr>
                            </a:outerShdw>
                          </a:effectLst>
                        </a:rPr>
                        <a:t>10.</a:t>
                      </a:r>
                      <a:r>
                        <a:rPr lang="zh-TW" altLang="en-US" b="1" dirty="0">
                          <a:effectLst>
                            <a:outerShdw blurRad="38100" dist="38100" dir="2700000" algn="tl">
                              <a:srgbClr val="000000">
                                <a:alpha val="43137"/>
                              </a:srgbClr>
                            </a:outerShdw>
                          </a:effectLst>
                        </a:rPr>
                        <a:t>橫向移動</a:t>
                      </a:r>
                      <a:r>
                        <a:rPr lang="en-US" altLang="zh-TW" b="1" dirty="0">
                          <a:effectLst>
                            <a:outerShdw blurRad="38100" dist="38100" dir="2700000" algn="tl">
                              <a:srgbClr val="000000">
                                <a:alpha val="43137"/>
                              </a:srgbClr>
                            </a:outerShdw>
                          </a:effectLst>
                        </a:rPr>
                        <a:t>Lateral Movement(9)</a:t>
                      </a:r>
                    </a:p>
                  </a:txBody>
                  <a:tcPr/>
                </a:tc>
                <a:extLst>
                  <a:ext uri="{0D108BD9-81ED-4DB2-BD59-A6C34878D82A}">
                    <a16:rowId xmlns:a16="http://schemas.microsoft.com/office/drawing/2014/main" val="1667044230"/>
                  </a:ext>
                </a:extLst>
              </a:tr>
              <a:tr h="436962">
                <a:tc>
                  <a:txBody>
                    <a:bodyPr/>
                    <a:lstStyle/>
                    <a:p>
                      <a:r>
                        <a:rPr lang="en-US" altLang="zh-TW" b="1" dirty="0">
                          <a:effectLst>
                            <a:outerShdw blurRad="38100" dist="38100" dir="2700000" algn="tl">
                              <a:srgbClr val="000000">
                                <a:alpha val="43137"/>
                              </a:srgbClr>
                            </a:outerShdw>
                          </a:effectLst>
                        </a:rPr>
                        <a:t>11.</a:t>
                      </a:r>
                      <a:r>
                        <a:rPr lang="zh-TW" altLang="en-US" b="1" dirty="0">
                          <a:effectLst>
                            <a:outerShdw blurRad="38100" dist="38100" dir="2700000" algn="tl">
                              <a:srgbClr val="000000">
                                <a:alpha val="43137"/>
                              </a:srgbClr>
                            </a:outerShdw>
                          </a:effectLst>
                        </a:rPr>
                        <a:t>收集</a:t>
                      </a:r>
                      <a:r>
                        <a:rPr lang="en-US" altLang="zh-TW" b="1" dirty="0">
                          <a:effectLst>
                            <a:outerShdw blurRad="38100" dist="38100" dir="2700000" algn="tl">
                              <a:srgbClr val="000000">
                                <a:alpha val="43137"/>
                              </a:srgbClr>
                            </a:outerShdw>
                          </a:effectLst>
                        </a:rPr>
                        <a:t>Collection(17)</a:t>
                      </a:r>
                    </a:p>
                  </a:txBody>
                  <a:tcPr/>
                </a:tc>
                <a:extLst>
                  <a:ext uri="{0D108BD9-81ED-4DB2-BD59-A6C34878D82A}">
                    <a16:rowId xmlns:a16="http://schemas.microsoft.com/office/drawing/2014/main" val="4223981109"/>
                  </a:ext>
                </a:extLst>
              </a:tr>
              <a:tr h="436962">
                <a:tc>
                  <a:txBody>
                    <a:bodyPr/>
                    <a:lstStyle/>
                    <a:p>
                      <a:r>
                        <a:rPr lang="en-US" altLang="zh-TW" b="1" dirty="0">
                          <a:effectLst>
                            <a:outerShdw blurRad="38100" dist="38100" dir="2700000" algn="tl">
                              <a:srgbClr val="000000">
                                <a:alpha val="43137"/>
                              </a:srgbClr>
                            </a:outerShdw>
                          </a:effectLst>
                        </a:rPr>
                        <a:t>12.</a:t>
                      </a:r>
                      <a:r>
                        <a:rPr lang="zh-TW" altLang="en-US" b="1" dirty="0">
                          <a:effectLst>
                            <a:outerShdw blurRad="38100" dist="38100" dir="2700000" algn="tl">
                              <a:srgbClr val="000000">
                                <a:alpha val="43137"/>
                              </a:srgbClr>
                            </a:outerShdw>
                          </a:effectLst>
                        </a:rPr>
                        <a:t>命令與控制</a:t>
                      </a:r>
                      <a:r>
                        <a:rPr lang="en-US" altLang="zh-TW" b="1" dirty="0">
                          <a:effectLst>
                            <a:outerShdw blurRad="38100" dist="38100" dir="2700000" algn="tl">
                              <a:srgbClr val="000000">
                                <a:alpha val="43137"/>
                              </a:srgbClr>
                            </a:outerShdw>
                          </a:effectLst>
                        </a:rPr>
                        <a:t>Command and Control(16)</a:t>
                      </a:r>
                    </a:p>
                  </a:txBody>
                  <a:tcPr/>
                </a:tc>
                <a:extLst>
                  <a:ext uri="{0D108BD9-81ED-4DB2-BD59-A6C34878D82A}">
                    <a16:rowId xmlns:a16="http://schemas.microsoft.com/office/drawing/2014/main" val="2309334055"/>
                  </a:ext>
                </a:extLst>
              </a:tr>
              <a:tr h="436962">
                <a:tc>
                  <a:txBody>
                    <a:bodyPr/>
                    <a:lstStyle/>
                    <a:p>
                      <a:r>
                        <a:rPr lang="en-US" altLang="zh-TW" b="1" dirty="0">
                          <a:effectLst>
                            <a:outerShdw blurRad="38100" dist="38100" dir="2700000" algn="tl">
                              <a:srgbClr val="000000">
                                <a:alpha val="43137"/>
                              </a:srgbClr>
                            </a:outerShdw>
                          </a:effectLst>
                        </a:rPr>
                        <a:t>13.</a:t>
                      </a:r>
                      <a:r>
                        <a:rPr lang="zh-TW" altLang="en-US" b="1" dirty="0">
                          <a:effectLst>
                            <a:outerShdw blurRad="38100" dist="38100" dir="2700000" algn="tl">
                              <a:srgbClr val="000000">
                                <a:alpha val="43137"/>
                              </a:srgbClr>
                            </a:outerShdw>
                          </a:effectLst>
                        </a:rPr>
                        <a:t>外洩</a:t>
                      </a:r>
                      <a:r>
                        <a:rPr lang="en-US" altLang="zh-TW" b="1" dirty="0">
                          <a:effectLst>
                            <a:outerShdw blurRad="38100" dist="38100" dir="2700000" algn="tl">
                              <a:srgbClr val="000000">
                                <a:alpha val="43137"/>
                              </a:srgbClr>
                            </a:outerShdw>
                          </a:effectLst>
                        </a:rPr>
                        <a:t>Exfiltration(9)</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167284937"/>
                  </a:ext>
                </a:extLst>
              </a:tr>
              <a:tr h="436962">
                <a:tc>
                  <a:txBody>
                    <a:bodyPr/>
                    <a:lstStyle/>
                    <a:p>
                      <a:r>
                        <a:rPr lang="en-US" altLang="zh-TW" b="1" dirty="0">
                          <a:effectLst>
                            <a:outerShdw blurRad="38100" dist="38100" dir="2700000" algn="tl">
                              <a:srgbClr val="000000">
                                <a:alpha val="43137"/>
                              </a:srgbClr>
                            </a:outerShdw>
                          </a:effectLst>
                        </a:rPr>
                        <a:t>14.</a:t>
                      </a:r>
                      <a:r>
                        <a:rPr lang="zh-TW" altLang="en-US" b="1" dirty="0">
                          <a:effectLst>
                            <a:outerShdw blurRad="38100" dist="38100" dir="2700000" algn="tl">
                              <a:srgbClr val="000000">
                                <a:alpha val="43137"/>
                              </a:srgbClr>
                            </a:outerShdw>
                          </a:effectLst>
                        </a:rPr>
                        <a:t>衝擊</a:t>
                      </a:r>
                      <a:r>
                        <a:rPr lang="en-US" altLang="zh-TW" b="1" dirty="0">
                          <a:effectLst>
                            <a:outerShdw blurRad="38100" dist="38100" dir="2700000" algn="tl">
                              <a:srgbClr val="000000">
                                <a:alpha val="43137"/>
                              </a:srgbClr>
                            </a:outerShdw>
                          </a:effectLst>
                        </a:rPr>
                        <a:t>Impact(13)</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2026899242"/>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t>7</a:t>
            </a:fld>
            <a:endParaRPr lang="zh-TW" altLang="en-US"/>
          </a:p>
        </p:txBody>
      </p:sp>
      <p:graphicFrame>
        <p:nvGraphicFramePr>
          <p:cNvPr id="8" name="表格 7"/>
          <p:cNvGraphicFramePr>
            <a:graphicFrameLocks noGrp="1"/>
          </p:cNvGraphicFramePr>
          <p:nvPr>
            <p:extLst/>
          </p:nvPr>
        </p:nvGraphicFramePr>
        <p:xfrm>
          <a:off x="144661" y="167094"/>
          <a:ext cx="5288300" cy="4759960"/>
        </p:xfrm>
        <a:graphic>
          <a:graphicData uri="http://schemas.openxmlformats.org/drawingml/2006/table">
            <a:tbl>
              <a:tblPr firstRow="1" bandRow="1">
                <a:tableStyleId>{5C22544A-7EE6-4342-B048-85BDC9FD1C3A}</a:tableStyleId>
              </a:tblPr>
              <a:tblGrid>
                <a:gridCol w="1461910">
                  <a:extLst>
                    <a:ext uri="{9D8B030D-6E8A-4147-A177-3AD203B41FA5}">
                      <a16:colId xmlns:a16="http://schemas.microsoft.com/office/drawing/2014/main" val="124173546"/>
                    </a:ext>
                  </a:extLst>
                </a:gridCol>
                <a:gridCol w="3826390">
                  <a:extLst>
                    <a:ext uri="{9D8B030D-6E8A-4147-A177-3AD203B41FA5}">
                      <a16:colId xmlns:a16="http://schemas.microsoft.com/office/drawing/2014/main" val="539402735"/>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effectLst>
                            <a:outerShdw blurRad="38100" dist="38100" dir="2700000" algn="tl">
                              <a:srgbClr val="000000">
                                <a:alpha val="43137"/>
                              </a:srgbClr>
                            </a:outerShdw>
                          </a:effectLst>
                        </a:rPr>
                        <a:t>Tactics(</a:t>
                      </a:r>
                      <a:r>
                        <a:rPr lang="zh-TW" altLang="en-US" dirty="0">
                          <a:solidFill>
                            <a:schemeClr val="tx1"/>
                          </a:solidFill>
                          <a:effectLst>
                            <a:outerShdw blurRad="38100" dist="38100" dir="2700000" algn="tl">
                              <a:srgbClr val="000000">
                                <a:alpha val="43137"/>
                              </a:srgbClr>
                            </a:outerShdw>
                          </a:effectLst>
                        </a:rPr>
                        <a:t>戰術</a:t>
                      </a:r>
                      <a:r>
                        <a:rPr lang="en-US" altLang="zh-TW" dirty="0">
                          <a:solidFill>
                            <a:schemeClr val="tx1"/>
                          </a:solidFill>
                          <a:effectLst>
                            <a:outerShdw blurRad="38100" dist="38100" dir="2700000" algn="tl">
                              <a:srgbClr val="000000">
                                <a:alpha val="43137"/>
                              </a:srgbClr>
                            </a:outerShdw>
                          </a:effectLst>
                        </a:rPr>
                        <a:t>), Techniques, and Procedures (TTP)</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chemeClr val="tx1"/>
                        </a:solidFill>
                        <a:effectLst>
                          <a:outerShdw blurRad="38100" dist="38100" dir="2700000" algn="tl">
                            <a:srgbClr val="000000">
                              <a:alpha val="43137"/>
                            </a:srgbClr>
                          </a:outerShdw>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rPr>
                        <a:t>用以描述威脅行動者的攻擊模式或特徵</a:t>
                      </a:r>
                      <a:endParaRPr lang="en-US" altLang="zh-TW"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chemeClr val="tx1"/>
                        </a:solidFill>
                        <a:effectLst>
                          <a:outerShdw blurRad="38100" dist="38100" dir="2700000" algn="tl">
                            <a:srgbClr val="000000">
                              <a:alpha val="43137"/>
                            </a:srgbClr>
                          </a:outerShdw>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rPr>
                        <a:t>一份有價值的威脅情資報告會提供詳盡的 </a:t>
                      </a:r>
                      <a:r>
                        <a:rPr lang="en-US" altLang="zh-TW" dirty="0">
                          <a:solidFill>
                            <a:schemeClr val="tx1"/>
                          </a:solidFill>
                        </a:rPr>
                        <a:t>TTPs </a:t>
                      </a:r>
                      <a:r>
                        <a:rPr lang="zh-TW" altLang="en-US" dirty="0">
                          <a:solidFill>
                            <a:schemeClr val="tx1"/>
                          </a:solidFill>
                        </a:rPr>
                        <a:t>分析，協助使用者深入了解該次攻擊事件，從而採取正確的防禦措施</a:t>
                      </a:r>
                      <a:endParaRPr lang="zh-TW" altLang="en-US" dirty="0">
                        <a:solidFill>
                          <a:schemeClr val="tx1"/>
                        </a:solidFill>
                        <a:effectLst>
                          <a:outerShdw blurRad="38100" dist="38100" dir="2700000" algn="tl">
                            <a:srgbClr val="000000">
                              <a:alpha val="43137"/>
                            </a:srgbClr>
                          </a:outerShdw>
                        </a:effectLst>
                      </a:endParaRPr>
                    </a:p>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605614"/>
                  </a:ext>
                </a:extLst>
              </a:tr>
              <a:tr h="370840">
                <a:tc>
                  <a:txBody>
                    <a:bodyPr/>
                    <a:lstStyle/>
                    <a:p>
                      <a:r>
                        <a:rPr lang="zh-TW" altLang="en-US" b="1" dirty="0">
                          <a:solidFill>
                            <a:schemeClr val="tx1"/>
                          </a:solidFill>
                          <a:effectLst>
                            <a:outerShdw blurRad="38100" dist="38100" dir="2700000" algn="tl">
                              <a:srgbClr val="000000">
                                <a:alpha val="43137"/>
                              </a:srgbClr>
                            </a:outerShdw>
                          </a:effectLst>
                        </a:rPr>
                        <a:t>戰術</a:t>
                      </a:r>
                      <a:r>
                        <a:rPr lang="en-US" altLang="zh-TW" b="1" dirty="0">
                          <a:solidFill>
                            <a:schemeClr val="tx1"/>
                          </a:solidFill>
                          <a:effectLst>
                            <a:outerShdw blurRad="38100" dist="38100" dir="2700000" algn="tl">
                              <a:srgbClr val="000000">
                                <a:alpha val="43137"/>
                              </a:srgbClr>
                            </a:outerShdw>
                          </a:effectLst>
                        </a:rPr>
                        <a:t>(tactic)</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以宏觀層次描述描述網路攻擊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9982983"/>
                  </a:ext>
                </a:extLst>
              </a:tr>
              <a:tr h="370840">
                <a:tc>
                  <a:txBody>
                    <a:bodyPr/>
                    <a:lstStyle/>
                    <a:p>
                      <a:r>
                        <a:rPr lang="zh-TW" altLang="en-US" b="1" dirty="0">
                          <a:solidFill>
                            <a:schemeClr val="tx1"/>
                          </a:solidFill>
                          <a:effectLst>
                            <a:outerShdw blurRad="38100" dist="38100" dir="2700000" algn="tl">
                              <a:srgbClr val="000000">
                                <a:alpha val="43137"/>
                              </a:srgbClr>
                            </a:outerShdw>
                          </a:effectLst>
                        </a:rPr>
                        <a:t>技巧</a:t>
                      </a:r>
                      <a:r>
                        <a:rPr lang="en-US" altLang="zh-TW" b="1" dirty="0">
                          <a:solidFill>
                            <a:schemeClr val="tx1"/>
                          </a:solidFill>
                          <a:effectLst>
                            <a:outerShdw blurRad="38100" dist="38100" dir="2700000" algn="tl">
                              <a:srgbClr val="000000">
                                <a:alpha val="43137"/>
                              </a:srgbClr>
                            </a:outerShdw>
                          </a:effectLst>
                        </a:rPr>
                        <a:t>(technique): </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a:solidFill>
                            <a:schemeClr val="tx1"/>
                          </a:solidFill>
                          <a:effectLst>
                            <a:outerShdw blurRad="38100" dist="38100" dir="2700000" algn="tl">
                              <a:srgbClr val="000000">
                                <a:alpha val="43137"/>
                              </a:srgbClr>
                            </a:outerShdw>
                          </a:effectLst>
                        </a:rPr>
                        <a:t>比戰術的細節更多，提供完整的脈絡</a:t>
                      </a:r>
                    </a:p>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8041217"/>
                  </a:ext>
                </a:extLst>
              </a:tr>
              <a:tr h="370840">
                <a:tc>
                  <a:txBody>
                    <a:bodyPr/>
                    <a:lstStyle/>
                    <a:p>
                      <a:r>
                        <a:rPr lang="zh-TW" altLang="en-US" b="1" dirty="0">
                          <a:solidFill>
                            <a:schemeClr val="tx1"/>
                          </a:solidFill>
                          <a:effectLst>
                            <a:outerShdw blurRad="38100" dist="38100" dir="2700000" algn="tl">
                              <a:srgbClr val="000000">
                                <a:alpha val="43137"/>
                              </a:srgbClr>
                            </a:outerShdw>
                          </a:effectLst>
                        </a:rPr>
                        <a:t>程序</a:t>
                      </a:r>
                      <a:r>
                        <a:rPr lang="en-US" altLang="zh-TW" b="1" dirty="0">
                          <a:solidFill>
                            <a:schemeClr val="tx1"/>
                          </a:solidFill>
                          <a:effectLst>
                            <a:outerShdw blurRad="38100" dist="38100" dir="2700000" algn="tl">
                              <a:srgbClr val="000000">
                                <a:alpha val="43137"/>
                              </a:srgbClr>
                            </a:outerShdw>
                          </a:effectLst>
                        </a:rPr>
                        <a:t>(procedure): </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a:solidFill>
                            <a:schemeClr val="tx1"/>
                          </a:solidFill>
                          <a:effectLst>
                            <a:outerShdw blurRad="38100" dist="38100" dir="2700000" algn="tl">
                              <a:srgbClr val="000000">
                                <a:alpha val="43137"/>
                              </a:srgbClr>
                            </a:outerShdw>
                          </a:effectLst>
                        </a:rPr>
                        <a:t>說明完整的攻擊過程，較技巧所提供的資訊更詳細</a:t>
                      </a:r>
                    </a:p>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9228614"/>
                  </a:ext>
                </a:extLst>
              </a:tr>
            </a:tbl>
          </a:graphicData>
        </a:graphic>
      </p:graphicFrame>
      <p:sp>
        <p:nvSpPr>
          <p:cNvPr id="9" name="矩形 8"/>
          <p:cNvSpPr/>
          <p:nvPr/>
        </p:nvSpPr>
        <p:spPr>
          <a:xfrm>
            <a:off x="-469900" y="5274360"/>
            <a:ext cx="6096000" cy="369332"/>
          </a:xfrm>
          <a:prstGeom prst="rect">
            <a:avLst/>
          </a:prstGeom>
        </p:spPr>
        <p:txBody>
          <a:bodyPr>
            <a:spAutoFit/>
          </a:bodyPr>
          <a:lstStyle/>
          <a:p>
            <a:r>
              <a:rPr lang="zh-TW" altLang="en-US" dirty="0"/>
              <a:t>。</a:t>
            </a:r>
          </a:p>
        </p:txBody>
      </p:sp>
      <p:sp>
        <p:nvSpPr>
          <p:cNvPr id="10" name="矩形 9"/>
          <p:cNvSpPr/>
          <p:nvPr/>
        </p:nvSpPr>
        <p:spPr>
          <a:xfrm>
            <a:off x="144661" y="4951194"/>
            <a:ext cx="5266957" cy="646331"/>
          </a:xfrm>
          <a:prstGeom prst="rect">
            <a:avLst/>
          </a:prstGeom>
        </p:spPr>
        <p:txBody>
          <a:bodyPr wrap="square">
            <a:spAutoFit/>
          </a:bodyPr>
          <a:lstStyle/>
          <a:p>
            <a:r>
              <a:rPr lang="zh-TW" altLang="en-US" sz="1200" dirty="0"/>
              <a:t>https://csrc.nist.gov/glossary/term/tactics_techniques_and_procedures</a:t>
            </a:r>
          </a:p>
          <a:p>
            <a:endParaRPr lang="en-US" altLang="zh-TW" sz="1200" dirty="0"/>
          </a:p>
          <a:p>
            <a:r>
              <a:rPr lang="en-US" altLang="zh-TW" sz="1200" dirty="0"/>
              <a:t>https://teamt5.org/tw/posts/what-are-tactics-techniques-and-procedures-ttps/</a:t>
            </a:r>
          </a:p>
        </p:txBody>
      </p:sp>
    </p:spTree>
    <p:extLst>
      <p:ext uri="{BB962C8B-B14F-4D97-AF65-F5344CB8AC3E}">
        <p14:creationId xmlns:p14="http://schemas.microsoft.com/office/powerpoint/2010/main" val="20788039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4196" y="332509"/>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027926083"/>
              </p:ext>
            </p:extLst>
          </p:nvPr>
        </p:nvGraphicFramePr>
        <p:xfrm>
          <a:off x="0" y="1613395"/>
          <a:ext cx="12192000" cy="316677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DS0029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sng" kern="1200" dirty="0" smtClean="0">
                          <a:solidFill>
                            <a:schemeClr val="tx1"/>
                          </a:solidFill>
                          <a:effectLst/>
                          <a:latin typeface="+mn-lt"/>
                          <a:ea typeface="+mn-ea"/>
                          <a:cs typeface="+mn-cs"/>
                          <a:hlinkClick r:id="rId2"/>
                        </a:rPr>
                        <a:t>Network Traffic</a:t>
                      </a:r>
                      <a:endParaRPr lang="en-US" altLang="zh-TW" sz="1800" b="0" i="0" u="sng" kern="1200" dirty="0" smtClean="0">
                        <a:solidFill>
                          <a:schemeClr val="tx1"/>
                        </a:solidFill>
                        <a:effectLst/>
                        <a:latin typeface="+mn-lt"/>
                        <a:ea typeface="+mn-ea"/>
                        <a:cs typeface="+mn-cs"/>
                      </a:endParaRPr>
                    </a:p>
                    <a:p>
                      <a:pPr fontAlgn="t"/>
                      <a:r>
                        <a:rPr lang="zh-TW" altLang="en-US" sz="1400" b="1" dirty="0" smtClean="0">
                          <a:effectLst/>
                        </a:rPr>
                        <a:t>網路流量</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Traffic Content</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網路流量內容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network data for uncommon data flows (e.g., a client sending significantly more data than it receives from a server). Processes utilizing the network that do not normally have network communication or have never been seen before are suspicious. Analyze packet contents to detect communications that do not follow the expected protocol behavior for the port that is being used.</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網路資料中是否存在不常見的資料流（例如，客戶端發送的資料明顯多於從伺服器接收的資料）。使用通常沒有網路通訊或以前從未見過的網路的進程是可疑的。分析資料包內容以偵測不遵循正在使用的連接埠的預期協定行為的通訊。</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70</a:t>
            </a:fld>
            <a:endParaRPr lang="zh-TW" altLang="en-US"/>
          </a:p>
        </p:txBody>
      </p:sp>
    </p:spTree>
    <p:extLst>
      <p:ext uri="{BB962C8B-B14F-4D97-AF65-F5344CB8AC3E}">
        <p14:creationId xmlns:p14="http://schemas.microsoft.com/office/powerpoint/2010/main" val="17275930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428575153"/>
              </p:ext>
            </p:extLst>
          </p:nvPr>
        </p:nvGraphicFramePr>
        <p:xfrm>
          <a:off x="6878656" y="3834066"/>
          <a:ext cx="4918825" cy="1188720"/>
        </p:xfrm>
        <a:graphic>
          <a:graphicData uri="http://schemas.openxmlformats.org/drawingml/2006/table">
            <a:tbl>
              <a:tblPr/>
              <a:tblGrid>
                <a:gridCol w="1849562">
                  <a:extLst>
                    <a:ext uri="{9D8B030D-6E8A-4147-A177-3AD203B41FA5}">
                      <a16:colId xmlns:a16="http://schemas.microsoft.com/office/drawing/2014/main" val="2340207979"/>
                    </a:ext>
                  </a:extLst>
                </a:gridCol>
                <a:gridCol w="3069263">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1</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T1132.001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Keylogging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bl>
          </a:graphicData>
        </a:graphic>
      </p:graphicFrame>
      <p:sp>
        <p:nvSpPr>
          <p:cNvPr id="4" name="矩形 3"/>
          <p:cNvSpPr/>
          <p:nvPr/>
        </p:nvSpPr>
        <p:spPr>
          <a:xfrm>
            <a:off x="0" y="136525"/>
            <a:ext cx="11022826" cy="400110"/>
          </a:xfrm>
          <a:prstGeom prst="rect">
            <a:avLst/>
          </a:prstGeom>
        </p:spPr>
        <p:txBody>
          <a:bodyPr wrap="none">
            <a:spAutoFit/>
          </a:bodyPr>
          <a:lstStyle/>
          <a:p>
            <a:r>
              <a:rPr lang="en-US" altLang="zh-TW" sz="2000" dirty="0" smtClean="0"/>
              <a:t>13.</a:t>
            </a:r>
            <a:r>
              <a:rPr lang="zh-TW" altLang="en-US" sz="2000" dirty="0" smtClean="0"/>
              <a:t>滲漏</a:t>
            </a:r>
            <a:r>
              <a:rPr lang="en-US" altLang="zh-TW" sz="2000" dirty="0" smtClean="0"/>
              <a:t>Exfiltration</a:t>
            </a:r>
            <a:r>
              <a:rPr lang="zh-TW" altLang="en-US" sz="2000" dirty="0" smtClean="0"/>
              <a:t> </a:t>
            </a:r>
            <a:r>
              <a:rPr lang="zh-TW" altLang="en-US" sz="2000" dirty="0" smtClean="0"/>
              <a:t>戰術</a:t>
            </a:r>
            <a:r>
              <a:rPr lang="en-US" altLang="zh-TW" sz="2000" dirty="0" smtClean="0"/>
              <a:t>| 6.</a:t>
            </a:r>
            <a:r>
              <a:rPr lang="zh-TW" altLang="en-US" sz="2000" b="1" dirty="0">
                <a:solidFill>
                  <a:srgbClr val="FF0000"/>
                </a:solidFill>
              </a:rPr>
              <a:t>透過物理介質的</a:t>
            </a:r>
            <a:r>
              <a:rPr lang="zh-TW" altLang="en-US" sz="2000" b="1" dirty="0" smtClean="0">
                <a:solidFill>
                  <a:srgbClr val="FF0000"/>
                </a:solidFill>
              </a:rPr>
              <a:t>滲透 </a:t>
            </a:r>
            <a:r>
              <a:rPr lang="en-US" altLang="zh-TW" sz="2000" b="1" dirty="0" smtClean="0">
                <a:solidFill>
                  <a:srgbClr val="FF0000"/>
                </a:solidFill>
              </a:rPr>
              <a:t>Exfiltration Over Physical Medium </a:t>
            </a:r>
            <a:r>
              <a:rPr lang="en-US" altLang="zh-TW" sz="2000" dirty="0" smtClean="0"/>
              <a:t>(1)</a:t>
            </a:r>
            <a:r>
              <a:rPr lang="zh-TW" altLang="en-US" sz="2000" dirty="0" smtClean="0"/>
              <a:t>技術</a:t>
            </a:r>
            <a:endParaRPr lang="en-US" altLang="zh-TW" sz="2000" dirty="0"/>
          </a:p>
        </p:txBody>
      </p:sp>
      <p:sp>
        <p:nvSpPr>
          <p:cNvPr id="5" name="矩形 4"/>
          <p:cNvSpPr/>
          <p:nvPr/>
        </p:nvSpPr>
        <p:spPr>
          <a:xfrm>
            <a:off x="133593" y="598190"/>
            <a:ext cx="6591336" cy="4524315"/>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會嘗試透過實體媒體（例如可移動磁碟機）竊取資料。在某些情況下，例如氣隙網路洩露，可能會透過使用者引入的實體介質或設備發生滲漏。此類媒體可以是外部硬碟、</a:t>
            </a:r>
            <a:r>
              <a:rPr lang="en-US" altLang="zh-TW" dirty="0"/>
              <a:t>USB </a:t>
            </a:r>
            <a:r>
              <a:rPr lang="zh-TW" altLang="en-US" dirty="0"/>
              <a:t>驅動器、蜂窩電話、</a:t>
            </a:r>
            <a:r>
              <a:rPr lang="en-US" altLang="zh-TW" dirty="0"/>
              <a:t>MP3 </a:t>
            </a:r>
            <a:r>
              <a:rPr lang="zh-TW" altLang="en-US" dirty="0"/>
              <a:t>播放器或其他可移動儲存和處理設備。物理介質或設備可用作最終的滲透點或在其他斷開連接的系統之間跳躍</a:t>
            </a:r>
            <a:r>
              <a:rPr lang="zh-TW" altLang="en-US" dirty="0" smtClean="0"/>
              <a:t>。</a:t>
            </a:r>
            <a:endParaRPr lang="en-US" altLang="zh-TW" dirty="0"/>
          </a:p>
          <a:p>
            <a:pPr marL="285750" indent="-285750">
              <a:buFont typeface="Wingdings" panose="05000000000000000000" pitchFamily="2" charset="2"/>
              <a:buChar char="n"/>
            </a:pPr>
            <a:r>
              <a:rPr lang="en-US" altLang="zh-TW" dirty="0"/>
              <a:t>Adversaries may attempt to </a:t>
            </a:r>
            <a:r>
              <a:rPr lang="en-US" altLang="zh-TW" dirty="0" err="1"/>
              <a:t>exfiltrate</a:t>
            </a:r>
            <a:r>
              <a:rPr lang="en-US" altLang="zh-TW" dirty="0"/>
              <a:t> data via a physical medium, such as a removable drive. In certain circumstances, such as an air-gapped network compromise, exfiltration could occur via a physical medium or device introduced by a user. Such media could be an external hard drive, USB drive, cellular phone, MP3 player, or other removable storage and processing device. The physical medium or device could be used as the final exfiltration point or to hop between otherwise disconnected systems.</a:t>
            </a:r>
            <a:endParaRPr lang="en-US" altLang="zh-TW" dirty="0"/>
          </a:p>
        </p:txBody>
      </p:sp>
      <p:sp>
        <p:nvSpPr>
          <p:cNvPr id="6" name="矩形 5"/>
          <p:cNvSpPr/>
          <p:nvPr/>
        </p:nvSpPr>
        <p:spPr>
          <a:xfrm>
            <a:off x="6878656" y="923466"/>
            <a:ext cx="5092686" cy="2246769"/>
          </a:xfrm>
          <a:prstGeom prst="rect">
            <a:avLst/>
          </a:prstGeom>
          <a:solidFill>
            <a:srgbClr val="A07CD6"/>
          </a:solidFill>
        </p:spPr>
        <p:txBody>
          <a:bodyPr wrap="square">
            <a:spAutoFit/>
          </a:bodyPr>
          <a:lstStyle/>
          <a:p>
            <a:r>
              <a:rPr lang="en-US" altLang="zh-TW" sz="1400" b="1" dirty="0">
                <a:latin typeface="Roboto-Regular"/>
              </a:rPr>
              <a:t>ID: T1052</a:t>
            </a:r>
          </a:p>
          <a:p>
            <a:r>
              <a:rPr lang="en-US" altLang="zh-TW" sz="1400" b="1" dirty="0">
                <a:latin typeface="Roboto-Regular"/>
              </a:rPr>
              <a:t>Sub-techniques:  </a:t>
            </a:r>
            <a:r>
              <a:rPr lang="en-US" altLang="zh-TW" sz="1400" dirty="0" smtClean="0">
                <a:hlinkClick r:id="rId4"/>
              </a:rPr>
              <a:t>T1052.001</a:t>
            </a:r>
            <a:endParaRPr lang="en-US" altLang="zh-TW" sz="1400" dirty="0" smtClean="0"/>
          </a:p>
          <a:p>
            <a:r>
              <a:rPr lang="en-US" altLang="zh-TW" sz="1400" b="1" dirty="0" smtClean="0">
                <a:latin typeface="Roboto-Regular"/>
              </a:rPr>
              <a:t>Tactic</a:t>
            </a:r>
            <a:r>
              <a:rPr lang="en-US" altLang="zh-TW" sz="1400" b="1" dirty="0">
                <a:latin typeface="Roboto-Regular"/>
              </a:rPr>
              <a:t>: </a:t>
            </a:r>
            <a:r>
              <a:rPr lang="en-US" altLang="zh-TW" sz="1400" dirty="0" smtClean="0">
                <a:hlinkClick r:id="rId5"/>
              </a:rPr>
              <a:t>Exfiltration</a:t>
            </a:r>
            <a:endParaRPr lang="en-US" altLang="zh-TW" sz="1400" dirty="0" smtClean="0"/>
          </a:p>
          <a:p>
            <a:r>
              <a:rPr lang="en-US" altLang="zh-TW" sz="1400" b="1" dirty="0" smtClean="0">
                <a:latin typeface="Roboto-Regular"/>
              </a:rPr>
              <a:t>Platforms</a:t>
            </a:r>
            <a:r>
              <a:rPr lang="en-US" altLang="zh-TW" sz="1400" b="1" dirty="0">
                <a:latin typeface="Roboto-Regular"/>
              </a:rPr>
              <a:t>: Linux, Windows, </a:t>
            </a:r>
            <a:r>
              <a:rPr lang="en-US" altLang="zh-TW" sz="1400" b="1" dirty="0" err="1" smtClean="0">
                <a:latin typeface="Roboto-Regular"/>
              </a:rPr>
              <a:t>macOS</a:t>
            </a:r>
            <a:endParaRPr lang="en-US" altLang="zh-TW" sz="1400" b="1" dirty="0">
              <a:latin typeface="Roboto-Regular"/>
            </a:endParaRPr>
          </a:p>
          <a:p>
            <a:r>
              <a:rPr lang="en-US" altLang="zh-TW" sz="1400" b="1" dirty="0">
                <a:latin typeface="Roboto-Regular"/>
              </a:rPr>
              <a:t>System Requirements: Presence of physical medium or device</a:t>
            </a:r>
          </a:p>
          <a:p>
            <a:r>
              <a:rPr lang="en-US" altLang="zh-TW" sz="1400" b="1" dirty="0">
                <a:latin typeface="Roboto-Regular"/>
              </a:rPr>
              <a:t>Contributors: William Cain</a:t>
            </a:r>
          </a:p>
          <a:p>
            <a:r>
              <a:rPr lang="en-US" altLang="zh-TW" sz="1400" b="1" dirty="0">
                <a:latin typeface="Roboto-Regular"/>
              </a:rPr>
              <a:t>Version: 1.2</a:t>
            </a:r>
          </a:p>
          <a:p>
            <a:r>
              <a:rPr lang="en-US" altLang="zh-TW" sz="1400" b="1" dirty="0">
                <a:latin typeface="Roboto-Regular"/>
              </a:rPr>
              <a:t>Created: 31 May 2017</a:t>
            </a:r>
          </a:p>
          <a:p>
            <a:r>
              <a:rPr lang="en-US" altLang="zh-TW" sz="1400" b="1" dirty="0">
                <a:latin typeface="Roboto-Regular"/>
              </a:rPr>
              <a:t>Last Modified: 15 October 2021</a:t>
            </a:r>
            <a:endParaRPr lang="en-US" altLang="zh-TW" sz="1400" b="1" dirty="0" smtClean="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71</a:t>
            </a:fld>
            <a:endParaRPr lang="zh-TW" altLang="en-US"/>
          </a:p>
        </p:txBody>
      </p:sp>
    </p:spTree>
    <p:extLst>
      <p:ext uri="{BB962C8B-B14F-4D97-AF65-F5344CB8AC3E}">
        <p14:creationId xmlns:p14="http://schemas.microsoft.com/office/powerpoint/2010/main" val="7661844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745737680"/>
              </p:ext>
            </p:extLst>
          </p:nvPr>
        </p:nvGraphicFramePr>
        <p:xfrm>
          <a:off x="146223" y="1156446"/>
          <a:ext cx="11804985" cy="4276473"/>
        </p:xfrm>
        <a:graphic>
          <a:graphicData uri="http://schemas.openxmlformats.org/drawingml/2006/table">
            <a:tbl>
              <a:tblPr/>
              <a:tblGrid>
                <a:gridCol w="938755">
                  <a:extLst>
                    <a:ext uri="{9D8B030D-6E8A-4147-A177-3AD203B41FA5}">
                      <a16:colId xmlns:a16="http://schemas.microsoft.com/office/drawing/2014/main" val="3772659884"/>
                    </a:ext>
                  </a:extLst>
                </a:gridCol>
                <a:gridCol w="1716411">
                  <a:extLst>
                    <a:ext uri="{9D8B030D-6E8A-4147-A177-3AD203B41FA5}">
                      <a16:colId xmlns:a16="http://schemas.microsoft.com/office/drawing/2014/main" val="2877839457"/>
                    </a:ext>
                  </a:extLst>
                </a:gridCol>
                <a:gridCol w="9149819">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M1057</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Data Loss Prevention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停</a:t>
                      </a:r>
                      <a:r>
                        <a:rPr lang="zh-TW" altLang="en-US" sz="1800" b="0" i="0" u="none" strike="noStrike" kern="1200" dirty="0" smtClean="0">
                          <a:solidFill>
                            <a:schemeClr val="tx1"/>
                          </a:solidFill>
                          <a:effectLst/>
                          <a:latin typeface="+mn-lt"/>
                          <a:ea typeface="+mn-ea"/>
                          <a:cs typeface="+mn-cs"/>
                        </a:rPr>
                        <a:t>用或刪除功能或程式</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Data loss prevention can detect and block sensitive data being copied to physical mediums.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資料遺失防護可以偵測並阻止敏感資料被複製到實體媒體。</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3"/>
                        </a:rPr>
                        <a:t>M1042</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Disable or Remove Feature or Program</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網路</a:t>
                      </a:r>
                      <a:r>
                        <a:rPr lang="zh-TW" altLang="en-US" sz="1800" b="0" i="0" u="none" strike="noStrike" kern="1200" dirty="0" smtClean="0">
                          <a:solidFill>
                            <a:schemeClr val="tx1"/>
                          </a:solidFill>
                          <a:effectLst/>
                          <a:latin typeface="+mn-lt"/>
                          <a:ea typeface="+mn-ea"/>
                          <a:cs typeface="+mn-cs"/>
                        </a:rPr>
                        <a:t>分段</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Disable </a:t>
                      </a:r>
                      <a:r>
                        <a:rPr lang="en-US" altLang="zh-TW" sz="1800" b="0" i="0" kern="1200" dirty="0" err="1" smtClean="0">
                          <a:solidFill>
                            <a:schemeClr val="tx1"/>
                          </a:solidFill>
                          <a:effectLst/>
                          <a:latin typeface="+mn-lt"/>
                          <a:ea typeface="+mn-ea"/>
                          <a:cs typeface="+mn-cs"/>
                        </a:rPr>
                        <a:t>Autorun</a:t>
                      </a:r>
                      <a:r>
                        <a:rPr lang="en-US" altLang="zh-TW" sz="1800" b="0" i="0" kern="1200" dirty="0" smtClean="0">
                          <a:solidFill>
                            <a:schemeClr val="tx1"/>
                          </a:solidFill>
                          <a:effectLst/>
                          <a:latin typeface="+mn-lt"/>
                          <a:ea typeface="+mn-ea"/>
                          <a:cs typeface="+mn-cs"/>
                        </a:rPr>
                        <a:t> if it is unnecessary.  Disallow or restrict removable media at an organizational policy level if they are not required for business operations.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如果不需要，請停用自動運行。如果業務運作不需要可移動媒體，則在組織策略層級禁止或限制可移動媒體。</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4178638678"/>
                  </a:ext>
                </a:extLst>
              </a:tr>
              <a:tr h="1211756">
                <a:tc>
                  <a:txBody>
                    <a:bodyPr/>
                    <a:lstStyle/>
                    <a:p>
                      <a:pPr fontAlgn="t"/>
                      <a:r>
                        <a:rPr lang="en-US" altLang="zh-TW" sz="1800" b="0" i="0" u="none" strike="noStrike" kern="1200" dirty="0" smtClean="0">
                          <a:solidFill>
                            <a:schemeClr val="tx1"/>
                          </a:solidFill>
                          <a:effectLst/>
                          <a:latin typeface="+mn-lt"/>
                          <a:ea typeface="+mn-ea"/>
                          <a:cs typeface="+mn-cs"/>
                          <a:hlinkClick r:id="rId4"/>
                        </a:rPr>
                        <a:t>M1034</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Limit Hardware Installation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特權</a:t>
                      </a:r>
                      <a:r>
                        <a:rPr lang="zh-TW" altLang="en-US" sz="1800" b="0" i="0" u="none" strike="noStrike" kern="1200" dirty="0" smtClean="0">
                          <a:solidFill>
                            <a:schemeClr val="tx1"/>
                          </a:solidFill>
                          <a:effectLst/>
                          <a:latin typeface="+mn-lt"/>
                          <a:ea typeface="+mn-ea"/>
                          <a:cs typeface="+mn-cs"/>
                        </a:rPr>
                        <a:t>帳戶管理</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Limit the use of USB devices and removable media within a network.</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限製網路中 </a:t>
                      </a:r>
                      <a:r>
                        <a:rPr lang="en-US" altLang="zh-TW" sz="1800" b="0" i="0" kern="1200" dirty="0" smtClean="0">
                          <a:solidFill>
                            <a:schemeClr val="tx1"/>
                          </a:solidFill>
                          <a:effectLst/>
                          <a:latin typeface="+mn-lt"/>
                          <a:ea typeface="+mn-ea"/>
                          <a:cs typeface="+mn-cs"/>
                        </a:rPr>
                        <a:t>USB </a:t>
                      </a:r>
                      <a:r>
                        <a:rPr lang="zh-TW" altLang="en-US" sz="1800" b="0" i="0" kern="1200" dirty="0" smtClean="0">
                          <a:solidFill>
                            <a:schemeClr val="tx1"/>
                          </a:solidFill>
                          <a:effectLst/>
                          <a:latin typeface="+mn-lt"/>
                          <a:ea typeface="+mn-ea"/>
                          <a:cs typeface="+mn-cs"/>
                        </a:rPr>
                        <a:t>裝置和可移動媒體的使用。</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139929792"/>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72</a:t>
            </a:fld>
            <a:endParaRPr lang="zh-TW" altLang="en-US"/>
          </a:p>
        </p:txBody>
      </p:sp>
      <p:sp>
        <p:nvSpPr>
          <p:cNvPr id="6" name="矩形 5"/>
          <p:cNvSpPr/>
          <p:nvPr/>
        </p:nvSpPr>
        <p:spPr>
          <a:xfrm>
            <a:off x="0" y="556953"/>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
        <p:nvSpPr>
          <p:cNvPr id="8" name="矩形 7"/>
          <p:cNvSpPr/>
          <p:nvPr/>
        </p:nvSpPr>
        <p:spPr>
          <a:xfrm>
            <a:off x="0" y="136525"/>
            <a:ext cx="11022826" cy="400110"/>
          </a:xfrm>
          <a:prstGeom prst="rect">
            <a:avLst/>
          </a:prstGeom>
        </p:spPr>
        <p:txBody>
          <a:bodyPr wrap="none">
            <a:spAutoFit/>
          </a:bodyPr>
          <a:lstStyle/>
          <a:p>
            <a:r>
              <a:rPr lang="en-US" altLang="zh-TW" sz="2000" dirty="0" smtClean="0"/>
              <a:t>13.</a:t>
            </a:r>
            <a:r>
              <a:rPr lang="zh-TW" altLang="en-US" sz="2000" dirty="0" smtClean="0"/>
              <a:t>滲漏</a:t>
            </a:r>
            <a:r>
              <a:rPr lang="en-US" altLang="zh-TW" sz="2000" dirty="0" smtClean="0"/>
              <a:t>Exfiltration</a:t>
            </a:r>
            <a:r>
              <a:rPr lang="zh-TW" altLang="en-US" sz="2000" dirty="0" smtClean="0"/>
              <a:t> </a:t>
            </a:r>
            <a:r>
              <a:rPr lang="zh-TW" altLang="en-US" sz="2000" dirty="0" smtClean="0"/>
              <a:t>戰術</a:t>
            </a:r>
            <a:r>
              <a:rPr lang="en-US" altLang="zh-TW" sz="2000" dirty="0" smtClean="0"/>
              <a:t>| 6.</a:t>
            </a:r>
            <a:r>
              <a:rPr lang="zh-TW" altLang="en-US" sz="2000" b="1" dirty="0">
                <a:solidFill>
                  <a:srgbClr val="FF0000"/>
                </a:solidFill>
              </a:rPr>
              <a:t>透過物理介質的</a:t>
            </a:r>
            <a:r>
              <a:rPr lang="zh-TW" altLang="en-US" sz="2000" b="1" dirty="0" smtClean="0">
                <a:solidFill>
                  <a:srgbClr val="FF0000"/>
                </a:solidFill>
              </a:rPr>
              <a:t>滲透 </a:t>
            </a:r>
            <a:r>
              <a:rPr lang="en-US" altLang="zh-TW" sz="2000" b="1" dirty="0" smtClean="0">
                <a:solidFill>
                  <a:srgbClr val="FF0000"/>
                </a:solidFill>
              </a:rPr>
              <a:t>Exfiltration Over Physical Medium </a:t>
            </a:r>
            <a:r>
              <a:rPr lang="en-US" altLang="zh-TW" sz="2000" dirty="0" smtClean="0"/>
              <a:t>(1)</a:t>
            </a:r>
            <a:r>
              <a:rPr lang="zh-TW" altLang="en-US" sz="2000" dirty="0" smtClean="0"/>
              <a:t>技術</a:t>
            </a:r>
            <a:endParaRPr lang="en-US" altLang="zh-TW" sz="2000" dirty="0"/>
          </a:p>
        </p:txBody>
      </p:sp>
    </p:spTree>
    <p:extLst>
      <p:ext uri="{BB962C8B-B14F-4D97-AF65-F5344CB8AC3E}">
        <p14:creationId xmlns:p14="http://schemas.microsoft.com/office/powerpoint/2010/main" val="400564821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570618963"/>
              </p:ext>
            </p:extLst>
          </p:nvPr>
        </p:nvGraphicFramePr>
        <p:xfrm>
          <a:off x="0" y="584775"/>
          <a:ext cx="12192000" cy="5301836"/>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DS0017</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Command</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Command Execution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命令執行</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executed commands and arguments that may attempt to </a:t>
                      </a:r>
                      <a:r>
                        <a:rPr lang="en-US" altLang="zh-TW" sz="1800" b="0" i="0" kern="1200" dirty="0" err="1" smtClean="0">
                          <a:solidFill>
                            <a:schemeClr val="tx1"/>
                          </a:solidFill>
                          <a:effectLst/>
                          <a:latin typeface="+mn-lt"/>
                          <a:ea typeface="+mn-ea"/>
                          <a:cs typeface="+mn-cs"/>
                        </a:rPr>
                        <a:t>exfiltrate</a:t>
                      </a:r>
                      <a:r>
                        <a:rPr lang="en-US" altLang="zh-TW" sz="1800" b="0" i="0" kern="1200" dirty="0" smtClean="0">
                          <a:solidFill>
                            <a:schemeClr val="tx1"/>
                          </a:solidFill>
                          <a:effectLst/>
                          <a:latin typeface="+mn-lt"/>
                          <a:ea typeface="+mn-ea"/>
                          <a:cs typeface="+mn-cs"/>
                        </a:rPr>
                        <a:t> data via a physical medium, such as a removable drive.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監視可能嘗試透過實體媒體（例如可移動磁碟機）竊取資料的已執行指令和參數。</a:t>
                      </a:r>
                      <a:endParaRPr lang="en-US" altLang="zh-TW" sz="1800" b="0" i="0"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4"/>
                        </a:rPr>
                        <a:t>DS0016</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Drive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Drive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驅動創造</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assigned drive letters or mount points to a data storage device that may attempt to </a:t>
                      </a:r>
                      <a:r>
                        <a:rPr lang="en-US" altLang="zh-TW" sz="1800" b="0" i="0" kern="1200" dirty="0" err="1" smtClean="0">
                          <a:solidFill>
                            <a:schemeClr val="tx1"/>
                          </a:solidFill>
                          <a:effectLst/>
                          <a:latin typeface="+mn-lt"/>
                          <a:ea typeface="+mn-ea"/>
                          <a:cs typeface="+mn-cs"/>
                        </a:rPr>
                        <a:t>exfiltrate</a:t>
                      </a:r>
                      <a:r>
                        <a:rPr lang="en-US" altLang="zh-TW" sz="1800" b="0" i="0" kern="1200" dirty="0" smtClean="0">
                          <a:solidFill>
                            <a:schemeClr val="tx1"/>
                          </a:solidFill>
                          <a:effectLst/>
                          <a:latin typeface="+mn-lt"/>
                          <a:ea typeface="+mn-ea"/>
                          <a:cs typeface="+mn-cs"/>
                        </a:rPr>
                        <a:t> data via a physical medium, such as a removable drive.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監視新分配的磁碟機號或資料儲存裝置的安裝點，這些裝置可能試圖透過實體媒體（例如可移動磁碟機）洩漏資料。</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48378547"/>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6"/>
                        </a:rPr>
                        <a:t>DS0022</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6"/>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File Access</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文件訪問</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file access on removable media that may attempt to </a:t>
                      </a:r>
                      <a:r>
                        <a:rPr lang="en-US" altLang="zh-TW" sz="1800" b="0" i="0" kern="1200" dirty="0" err="1" smtClean="0">
                          <a:solidFill>
                            <a:schemeClr val="tx1"/>
                          </a:solidFill>
                          <a:effectLst/>
                          <a:latin typeface="+mn-lt"/>
                          <a:ea typeface="+mn-ea"/>
                          <a:cs typeface="+mn-cs"/>
                        </a:rPr>
                        <a:t>exfiltrate</a:t>
                      </a:r>
                      <a:r>
                        <a:rPr lang="en-US" altLang="zh-TW" sz="1800" b="0" i="0" kern="1200" dirty="0" smtClean="0">
                          <a:solidFill>
                            <a:schemeClr val="tx1"/>
                          </a:solidFill>
                          <a:effectLst/>
                          <a:latin typeface="+mn-lt"/>
                          <a:ea typeface="+mn-ea"/>
                          <a:cs typeface="+mn-cs"/>
                        </a:rPr>
                        <a:t> data via a physical medium, such as a removable drive.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監視可移動媒體上的文件訪問，這些文件可能試圖透過實體媒體（例如可移動驅動器）竊取資料。</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0221688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8"/>
                        </a:rPr>
                        <a:t>DS0009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8"/>
                        </a:rPr>
                        <a:t>Process</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9"/>
                        </a:rPr>
                        <a:t>Process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流程創建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executed processes when removable media is mounted.</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安裝可移動媒體時監視新執行的進程。</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35753350"/>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73</a:t>
            </a:fld>
            <a:endParaRPr lang="zh-TW" altLang="en-US"/>
          </a:p>
        </p:txBody>
      </p:sp>
    </p:spTree>
    <p:extLst>
      <p:ext uri="{BB962C8B-B14F-4D97-AF65-F5344CB8AC3E}">
        <p14:creationId xmlns:p14="http://schemas.microsoft.com/office/powerpoint/2010/main" val="24862899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071009161"/>
              </p:ext>
            </p:extLst>
          </p:nvPr>
        </p:nvGraphicFramePr>
        <p:xfrm>
          <a:off x="6878656" y="3834066"/>
          <a:ext cx="4918825" cy="1584960"/>
        </p:xfrm>
        <a:graphic>
          <a:graphicData uri="http://schemas.openxmlformats.org/drawingml/2006/table">
            <a:tbl>
              <a:tblPr/>
              <a:tblGrid>
                <a:gridCol w="1849562">
                  <a:extLst>
                    <a:ext uri="{9D8B030D-6E8A-4147-A177-3AD203B41FA5}">
                      <a16:colId xmlns:a16="http://schemas.microsoft.com/office/drawing/2014/main" val="2340207979"/>
                    </a:ext>
                  </a:extLst>
                </a:gridCol>
                <a:gridCol w="3069263">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2</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T1491.001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Internal Defacement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T1491.002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External Defacement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5922680"/>
                  </a:ext>
                </a:extLst>
              </a:tr>
            </a:tbl>
          </a:graphicData>
        </a:graphic>
      </p:graphicFrame>
      <p:sp>
        <p:nvSpPr>
          <p:cNvPr id="4" name="矩形 3"/>
          <p:cNvSpPr/>
          <p:nvPr/>
        </p:nvSpPr>
        <p:spPr>
          <a:xfrm>
            <a:off x="0" y="136525"/>
            <a:ext cx="5870518" cy="400110"/>
          </a:xfrm>
          <a:prstGeom prst="rect">
            <a:avLst/>
          </a:prstGeom>
        </p:spPr>
        <p:txBody>
          <a:bodyPr wrap="none">
            <a:spAutoFit/>
          </a:bodyPr>
          <a:lstStyle/>
          <a:p>
            <a:r>
              <a:rPr lang="en-US" altLang="zh-TW" sz="2000" dirty="0" smtClean="0"/>
              <a:t>14.</a:t>
            </a:r>
            <a:r>
              <a:rPr lang="zh-TW" altLang="en-US" sz="2000" dirty="0" smtClean="0"/>
              <a:t>影響</a:t>
            </a:r>
            <a:r>
              <a:rPr lang="en-US" altLang="zh-TW" sz="2000" dirty="0" smtClean="0"/>
              <a:t>Impact</a:t>
            </a:r>
            <a:r>
              <a:rPr lang="zh-TW" altLang="en-US" sz="2000" dirty="0" smtClean="0"/>
              <a:t> </a:t>
            </a:r>
            <a:r>
              <a:rPr lang="zh-TW" altLang="en-US" sz="2000" dirty="0" smtClean="0"/>
              <a:t>戰術</a:t>
            </a:r>
            <a:r>
              <a:rPr lang="en-US" altLang="zh-TW" sz="2000" dirty="0" smtClean="0"/>
              <a:t>| 5.</a:t>
            </a:r>
            <a:r>
              <a:rPr lang="zh-TW" altLang="en-US" sz="2000" b="1" dirty="0" smtClean="0">
                <a:solidFill>
                  <a:srgbClr val="FF0000"/>
                </a:solidFill>
              </a:rPr>
              <a:t>污損 </a:t>
            </a:r>
            <a:r>
              <a:rPr lang="en-US" altLang="zh-TW" sz="2000" b="1" dirty="0" smtClean="0">
                <a:solidFill>
                  <a:srgbClr val="FF0000"/>
                </a:solidFill>
              </a:rPr>
              <a:t>Defacement </a:t>
            </a:r>
            <a:r>
              <a:rPr lang="en-US" altLang="zh-TW" sz="2000" dirty="0" smtClean="0"/>
              <a:t>(2)</a:t>
            </a:r>
            <a:r>
              <a:rPr lang="zh-TW" altLang="en-US" sz="2000" dirty="0" smtClean="0"/>
              <a:t>技術</a:t>
            </a:r>
            <a:endParaRPr lang="en-US" altLang="zh-TW" sz="2000" dirty="0"/>
          </a:p>
        </p:txBody>
      </p:sp>
      <p:sp>
        <p:nvSpPr>
          <p:cNvPr id="5" name="矩形 4"/>
          <p:cNvSpPr/>
          <p:nvPr/>
        </p:nvSpPr>
        <p:spPr>
          <a:xfrm>
            <a:off x="133593" y="598190"/>
            <a:ext cx="6591336" cy="3693319"/>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smtClean="0"/>
              <a:t>)</a:t>
            </a:r>
            <a:r>
              <a:rPr lang="zh-TW" altLang="en-US" dirty="0"/>
              <a:t>攻擊者可能會修改企業網路內部或外部可用的視覺內容，進而影響原始內容的完整性。污損的原因包括傳遞訊息、恐嚇或聲稱（可能是虛假的）入侵行為。令人不安或令人反感的圖像可能會被用作污損的一部分，以引起用戶不適，或迫使用戶遵守隨附的訊息。 </a:t>
            </a:r>
            <a:endParaRPr lang="en-US" altLang="zh-TW" dirty="0" smtClean="0"/>
          </a:p>
          <a:p>
            <a:pPr marL="285750" indent="-285750">
              <a:buFont typeface="Wingdings" panose="05000000000000000000" pitchFamily="2" charset="2"/>
              <a:buChar char="n"/>
            </a:pPr>
            <a:r>
              <a:rPr lang="en-US" altLang="zh-TW" dirty="0"/>
              <a:t>Adversaries may modify visual content available internally or externally to an enterprise network, thus affecting the integrity of the original content. Reasons for Defacement include delivering messaging, intimidation, or claiming (possibly false) credit for an intrusion. Disturbing or offensive images may be used as a part of Defacement in order to cause user discomfort, or to pressure compliance with accompanying messages.</a:t>
            </a:r>
            <a:endParaRPr lang="en-US" altLang="zh-TW" dirty="0"/>
          </a:p>
        </p:txBody>
      </p:sp>
      <p:sp>
        <p:nvSpPr>
          <p:cNvPr id="6" name="矩形 5"/>
          <p:cNvSpPr/>
          <p:nvPr/>
        </p:nvSpPr>
        <p:spPr>
          <a:xfrm>
            <a:off x="6878656" y="923466"/>
            <a:ext cx="5092686" cy="1877437"/>
          </a:xfrm>
          <a:prstGeom prst="rect">
            <a:avLst/>
          </a:prstGeom>
          <a:solidFill>
            <a:srgbClr val="B474B4"/>
          </a:solidFill>
        </p:spPr>
        <p:txBody>
          <a:bodyPr wrap="square">
            <a:spAutoFit/>
          </a:bodyPr>
          <a:lstStyle/>
          <a:p>
            <a:r>
              <a:rPr lang="en-US" altLang="zh-TW" sz="1400" b="1" dirty="0">
                <a:latin typeface="Roboto-Regular"/>
              </a:rPr>
              <a:t>ID: T1491</a:t>
            </a:r>
          </a:p>
          <a:p>
            <a:r>
              <a:rPr lang="en-US" altLang="zh-TW" sz="1400" b="1" dirty="0">
                <a:latin typeface="Roboto-Regular"/>
              </a:rPr>
              <a:t>Sub-techniques:  </a:t>
            </a:r>
            <a:r>
              <a:rPr lang="en-US" altLang="zh-TW" sz="1400" dirty="0" smtClean="0">
                <a:hlinkClick r:id="rId2"/>
              </a:rPr>
              <a:t>T1491.001</a:t>
            </a:r>
            <a:r>
              <a:rPr lang="en-US" altLang="zh-TW" sz="1400" dirty="0" smtClean="0"/>
              <a:t>, </a:t>
            </a:r>
            <a:r>
              <a:rPr lang="en-US" altLang="zh-TW" sz="1400" dirty="0" smtClean="0">
                <a:hlinkClick r:id="rId4"/>
              </a:rPr>
              <a:t>T1491.002</a:t>
            </a:r>
            <a:endParaRPr lang="en-US" altLang="zh-TW" sz="1400" dirty="0" smtClean="0"/>
          </a:p>
          <a:p>
            <a:r>
              <a:rPr lang="en-US" altLang="zh-TW" sz="1400" b="1" dirty="0" smtClean="0">
                <a:latin typeface="Roboto-Regular"/>
              </a:rPr>
              <a:t>Tactic: </a:t>
            </a:r>
            <a:r>
              <a:rPr lang="en-US" altLang="zh-TW" sz="1400" dirty="0">
                <a:hlinkClick r:id="rId6"/>
              </a:rPr>
              <a:t>Impact</a:t>
            </a:r>
            <a:endParaRPr lang="en-US" altLang="zh-TW" sz="1400" b="1" dirty="0" smtClean="0">
              <a:latin typeface="Roboto-Regular"/>
            </a:endParaRPr>
          </a:p>
          <a:p>
            <a:r>
              <a:rPr lang="en-US" altLang="zh-TW" sz="1400" b="1" dirty="0" smtClean="0">
                <a:latin typeface="Roboto-Regular"/>
              </a:rPr>
              <a:t>Platforms</a:t>
            </a:r>
            <a:r>
              <a:rPr lang="en-US" altLang="zh-TW" sz="1400" b="1" dirty="0">
                <a:latin typeface="Roboto-Regular"/>
              </a:rPr>
              <a:t>: IaaS, Linux, Windows, </a:t>
            </a:r>
            <a:r>
              <a:rPr lang="en-US" altLang="zh-TW" sz="1400" b="1" dirty="0" err="1" smtClean="0">
                <a:latin typeface="Roboto-Regular"/>
              </a:rPr>
              <a:t>macOS</a:t>
            </a:r>
            <a:endParaRPr lang="en-US" altLang="zh-TW" sz="1400" b="1" dirty="0">
              <a:latin typeface="Roboto-Regular"/>
            </a:endParaRPr>
          </a:p>
          <a:p>
            <a:r>
              <a:rPr lang="en-US" altLang="zh-TW" sz="1400" b="1" dirty="0">
                <a:latin typeface="Roboto-Regular"/>
              </a:rPr>
              <a:t>Impact Type: Integrity</a:t>
            </a:r>
          </a:p>
          <a:p>
            <a:r>
              <a:rPr lang="en-US" altLang="zh-TW" sz="1400" b="1" dirty="0">
                <a:latin typeface="Roboto-Regular"/>
              </a:rPr>
              <a:t>Version: 1.3</a:t>
            </a:r>
          </a:p>
          <a:p>
            <a:r>
              <a:rPr lang="en-US" altLang="zh-TW" sz="1400" b="1" dirty="0">
                <a:latin typeface="Roboto-Regular"/>
              </a:rPr>
              <a:t>Created: 08 April 2019</a:t>
            </a:r>
          </a:p>
          <a:p>
            <a:r>
              <a:rPr lang="en-US" altLang="zh-TW" sz="1400" b="1" dirty="0">
                <a:latin typeface="Roboto-Regular"/>
              </a:rPr>
              <a:t>Last Modified: 25 March 2022</a:t>
            </a:r>
            <a:endParaRPr lang="en-US" altLang="zh-TW" sz="1400" b="1" dirty="0" smtClean="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74</a:t>
            </a:fld>
            <a:endParaRPr lang="zh-TW" altLang="en-US"/>
          </a:p>
        </p:txBody>
      </p:sp>
    </p:spTree>
    <p:extLst>
      <p:ext uri="{BB962C8B-B14F-4D97-AF65-F5344CB8AC3E}">
        <p14:creationId xmlns:p14="http://schemas.microsoft.com/office/powerpoint/2010/main" val="21416362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790942095"/>
              </p:ext>
            </p:extLst>
          </p:nvPr>
        </p:nvGraphicFramePr>
        <p:xfrm>
          <a:off x="146223" y="1663522"/>
          <a:ext cx="11804985" cy="3315801"/>
        </p:xfrm>
        <a:graphic>
          <a:graphicData uri="http://schemas.openxmlformats.org/drawingml/2006/table">
            <a:tbl>
              <a:tblPr/>
              <a:tblGrid>
                <a:gridCol w="938755">
                  <a:extLst>
                    <a:ext uri="{9D8B030D-6E8A-4147-A177-3AD203B41FA5}">
                      <a16:colId xmlns:a16="http://schemas.microsoft.com/office/drawing/2014/main" val="3772659884"/>
                    </a:ext>
                  </a:extLst>
                </a:gridCol>
                <a:gridCol w="1716411">
                  <a:extLst>
                    <a:ext uri="{9D8B030D-6E8A-4147-A177-3AD203B41FA5}">
                      <a16:colId xmlns:a16="http://schemas.microsoft.com/office/drawing/2014/main" val="2877839457"/>
                    </a:ext>
                  </a:extLst>
                </a:gridCol>
                <a:gridCol w="9149819">
                  <a:extLst>
                    <a:ext uri="{9D8B030D-6E8A-4147-A177-3AD203B41FA5}">
                      <a16:colId xmlns:a16="http://schemas.microsoft.com/office/drawing/2014/main" val="3645969166"/>
                    </a:ext>
                  </a:extLst>
                </a:gridCol>
              </a:tblGrid>
              <a:tr h="570044">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2745757">
                <a:tc>
                  <a:txBody>
                    <a:bodyPr/>
                    <a:lstStyle/>
                    <a:p>
                      <a:pPr fontAlgn="t"/>
                      <a:r>
                        <a:rPr lang="en-US" altLang="zh-TW" sz="1800" b="0" i="0" u="none" strike="noStrike" kern="1200" dirty="0" smtClean="0">
                          <a:solidFill>
                            <a:schemeClr val="tx1"/>
                          </a:solidFill>
                          <a:effectLst/>
                          <a:latin typeface="+mn-lt"/>
                          <a:ea typeface="+mn-ea"/>
                          <a:cs typeface="+mn-cs"/>
                          <a:hlinkClick r:id="rId2"/>
                        </a:rPr>
                        <a:t>M1053</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u="none" strike="noStrike" dirty="0" smtClean="0">
                          <a:solidFill>
                            <a:srgbClr val="4F7CAC"/>
                          </a:solidFill>
                          <a:effectLst/>
                          <a:hlinkClick r:id="rId2"/>
                        </a:rPr>
                        <a:t>Data Backup</a:t>
                      </a:r>
                      <a:endParaRPr lang="en-US" u="none" strike="noStrike" dirty="0" smtClean="0">
                        <a:solidFill>
                          <a:srgbClr val="4F7CAC"/>
                        </a:solidFill>
                        <a:effectLst/>
                      </a:endParaRPr>
                    </a:p>
                    <a:p>
                      <a:pPr fontAlgn="t"/>
                      <a:r>
                        <a:rPr lang="zh-TW" altLang="en-US" dirty="0" smtClean="0">
                          <a:effectLst/>
                        </a:rPr>
                        <a:t>資料備份</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Consider implementing IT disaster recovery plans that contain procedures for taking regular data backups that can be used to restore organizational data. Ensure backups are stored off system and is protected from common methods adversaries may use to gain access and destroy the backups to prevent recovery.</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考慮實施 </a:t>
                      </a:r>
                      <a:r>
                        <a:rPr lang="en-US" altLang="zh-TW" sz="1800" b="0" i="0" kern="1200" dirty="0" smtClean="0">
                          <a:solidFill>
                            <a:schemeClr val="tx1"/>
                          </a:solidFill>
                          <a:effectLst/>
                          <a:latin typeface="+mn-lt"/>
                          <a:ea typeface="+mn-ea"/>
                          <a:cs typeface="+mn-cs"/>
                        </a:rPr>
                        <a:t>IT </a:t>
                      </a:r>
                      <a:r>
                        <a:rPr lang="zh-TW" altLang="en-US" sz="1800" b="0" i="0" kern="1200" dirty="0" smtClean="0">
                          <a:solidFill>
                            <a:schemeClr val="tx1"/>
                          </a:solidFill>
                          <a:effectLst/>
                          <a:latin typeface="+mn-lt"/>
                          <a:ea typeface="+mn-ea"/>
                          <a:cs typeface="+mn-cs"/>
                        </a:rPr>
                        <a:t>災難復原計劃，其中包含定期進行資料備份的程序，這些備份可用於復原組織資料。確保備份儲存在系統外，並防止攻擊者使用常見方法取得存取權限並銷毀備份以防止復原。</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75</a:t>
            </a:fld>
            <a:endParaRPr lang="zh-TW" altLang="en-US"/>
          </a:p>
        </p:txBody>
      </p:sp>
      <p:sp>
        <p:nvSpPr>
          <p:cNvPr id="6" name="矩形 5"/>
          <p:cNvSpPr/>
          <p:nvPr/>
        </p:nvSpPr>
        <p:spPr>
          <a:xfrm>
            <a:off x="0" y="701701"/>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
        <p:nvSpPr>
          <p:cNvPr id="9" name="矩形 8"/>
          <p:cNvSpPr/>
          <p:nvPr/>
        </p:nvSpPr>
        <p:spPr>
          <a:xfrm>
            <a:off x="66502" y="116526"/>
            <a:ext cx="5731056" cy="400110"/>
          </a:xfrm>
          <a:prstGeom prst="rect">
            <a:avLst/>
          </a:prstGeom>
        </p:spPr>
        <p:txBody>
          <a:bodyPr wrap="none">
            <a:spAutoFit/>
          </a:bodyPr>
          <a:lstStyle/>
          <a:p>
            <a:r>
              <a:rPr lang="en-US" altLang="zh-TW" sz="2000" dirty="0" smtClean="0"/>
              <a:t>1.</a:t>
            </a:r>
            <a:r>
              <a:rPr lang="zh-TW" altLang="en-US" sz="2000" dirty="0" smtClean="0"/>
              <a:t>影響</a:t>
            </a:r>
            <a:r>
              <a:rPr lang="en-US" altLang="zh-TW" sz="2000" dirty="0" smtClean="0"/>
              <a:t>Impact</a:t>
            </a:r>
            <a:r>
              <a:rPr lang="zh-TW" altLang="en-US" sz="2000" dirty="0" smtClean="0"/>
              <a:t> </a:t>
            </a:r>
            <a:r>
              <a:rPr lang="zh-TW" altLang="en-US" sz="2000" dirty="0" smtClean="0"/>
              <a:t>戰術</a:t>
            </a:r>
            <a:r>
              <a:rPr lang="en-US" altLang="zh-TW" sz="2000" dirty="0" smtClean="0"/>
              <a:t>| 1.</a:t>
            </a:r>
            <a:r>
              <a:rPr lang="zh-TW" altLang="en-US" sz="2000" b="1" dirty="0" smtClean="0">
                <a:solidFill>
                  <a:srgbClr val="FF0000"/>
                </a:solidFill>
              </a:rPr>
              <a:t>污損 </a:t>
            </a:r>
            <a:r>
              <a:rPr lang="en-US" altLang="zh-TW" sz="2000" b="1" dirty="0" smtClean="0">
                <a:solidFill>
                  <a:srgbClr val="FF0000"/>
                </a:solidFill>
              </a:rPr>
              <a:t>Defacement </a:t>
            </a:r>
            <a:r>
              <a:rPr lang="en-US" altLang="zh-TW" sz="2000" dirty="0" smtClean="0"/>
              <a:t>(2)</a:t>
            </a:r>
            <a:r>
              <a:rPr lang="zh-TW" altLang="en-US" sz="2000" dirty="0" smtClean="0"/>
              <a:t>技術</a:t>
            </a:r>
            <a:endParaRPr lang="en-US" altLang="zh-TW" sz="2000" dirty="0"/>
          </a:p>
        </p:txBody>
      </p:sp>
    </p:spTree>
    <p:extLst>
      <p:ext uri="{BB962C8B-B14F-4D97-AF65-F5344CB8AC3E}">
        <p14:creationId xmlns:p14="http://schemas.microsoft.com/office/powerpoint/2010/main" val="8217164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279035599"/>
              </p:ext>
            </p:extLst>
          </p:nvPr>
        </p:nvGraphicFramePr>
        <p:xfrm>
          <a:off x="0" y="584775"/>
          <a:ext cx="12192000" cy="652353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2"/>
                        </a:rPr>
                        <a:t>DS0015</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Application Log</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Application Log Content</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應用程式日誌內容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third-party application logging, messaging, and/or other artifacts that may modify visual content available internally or externally to an enterprise network.</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監視可能修改企業網路內部或外部可用的視覺內容的第三方應用程式日誌記錄、訊息傳遞和</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或其他工件。</a:t>
                      </a:r>
                      <a:endParaRPr lang="en-US" altLang="zh-TW" sz="1800" b="0" i="0"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605180">
                <a:tc rowSpan="2">
                  <a:txBody>
                    <a:bodyPr/>
                    <a:lstStyle/>
                    <a:p>
                      <a:pPr fontAlgn="t"/>
                      <a:r>
                        <a:rPr lang="en-US" altLang="zh-TW" sz="1800" b="0" i="0" u="none" strike="noStrike" kern="1200" dirty="0" smtClean="0">
                          <a:solidFill>
                            <a:schemeClr val="tx1"/>
                          </a:solidFill>
                          <a:effectLst/>
                          <a:latin typeface="+mn-lt"/>
                          <a:ea typeface="+mn-ea"/>
                          <a:cs typeface="+mn-cs"/>
                          <a:hlinkClick r:id="rId4"/>
                        </a:rPr>
                        <a:t>DS0022</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4"/>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File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文件創建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visual content for internal or external enterprise networks.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監控內部或外部企業網路新建的視覺內容。</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02216885"/>
                  </a:ext>
                </a:extLst>
              </a:tr>
              <a:tr h="605180">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6"/>
                        </a:rPr>
                        <a:t>File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文件修改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changes made to files for unexpected modifications to internal and external websites for unplanned content changes.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監視文件所做的更改，以防止對內部和外部網站進行意外修改，以防止計劃外的內容更改。</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42373872"/>
                  </a:ext>
                </a:extLst>
              </a:tr>
              <a:tr h="1085938">
                <a:tc>
                  <a:txBody>
                    <a:bodyPr/>
                    <a:lstStyle/>
                    <a:p>
                      <a:pPr fontAlgn="t"/>
                      <a:r>
                        <a:rPr lang="en-US" altLang="zh-TW" sz="1800" b="0" i="0" u="none" strike="noStrike" kern="1200" dirty="0" smtClean="0">
                          <a:solidFill>
                            <a:schemeClr val="tx1"/>
                          </a:solidFill>
                          <a:effectLst/>
                          <a:latin typeface="+mn-lt"/>
                          <a:ea typeface="+mn-ea"/>
                          <a:cs typeface="+mn-cs"/>
                          <a:hlinkClick r:id="rId7"/>
                        </a:rPr>
                        <a:t>DS0029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Network Traffic</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8"/>
                        </a:rPr>
                        <a:t>Network Traffic Content</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網路流量內容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and analyze traffic patterns and packet inspection associated to protocol(s) that do not follow the expected protocol standards and traffic flows (e.g. unauthorized, gratuitous, or anomalous traffic patterns attempting to access internal and external websites and services). Consider correlating with application monitoring for indication of unplanned service interruptions or unauthorized content changes.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和分析與不遵循預期協議標準和流量的協定相關的流量模式和資料包檢查（例如，嘗試存取內部和外部網站和服務的未經授權、無償或異常流量模式）。考慮與應用程式監控關聯，以指示計劃外的服務中斷或未經授權的內容變更。</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35753350"/>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76</a:t>
            </a:fld>
            <a:endParaRPr lang="zh-TW" altLang="en-US"/>
          </a:p>
        </p:txBody>
      </p:sp>
    </p:spTree>
    <p:extLst>
      <p:ext uri="{BB962C8B-B14F-4D97-AF65-F5344CB8AC3E}">
        <p14:creationId xmlns:p14="http://schemas.microsoft.com/office/powerpoint/2010/main" val="8698907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t>77</a:t>
            </a:fld>
            <a:endParaRPr lang="zh-TW" altLang="en-US"/>
          </a:p>
        </p:txBody>
      </p:sp>
    </p:spTree>
    <p:extLst>
      <p:ext uri="{BB962C8B-B14F-4D97-AF65-F5344CB8AC3E}">
        <p14:creationId xmlns:p14="http://schemas.microsoft.com/office/powerpoint/2010/main" val="25417443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6965973" y="3268683"/>
          <a:ext cx="4630281" cy="1981200"/>
        </p:xfrm>
        <a:graphic>
          <a:graphicData uri="http://schemas.openxmlformats.org/drawingml/2006/table">
            <a:tbl>
              <a:tblPr/>
              <a:tblGrid>
                <a:gridCol w="1741065">
                  <a:extLst>
                    <a:ext uri="{9D8B030D-6E8A-4147-A177-3AD203B41FA5}">
                      <a16:colId xmlns:a16="http://schemas.microsoft.com/office/drawing/2014/main" val="2340207979"/>
                    </a:ext>
                  </a:extLst>
                </a:gridCol>
                <a:gridCol w="2889216">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sz="2000" u="none" strike="noStrike" dirty="0">
                          <a:solidFill>
                            <a:srgbClr val="4F7CAC"/>
                          </a:solidFill>
                          <a:effectLst/>
                          <a:hlinkClick r:id="rId2"/>
                        </a:rPr>
                        <a:t>T1595.001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rgbClr val="4F7CAC"/>
                          </a:solidFill>
                          <a:effectLst/>
                          <a:hlinkClick r:id="rId2"/>
                        </a:rPr>
                        <a:t>Scanning IP Blocks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sz="2000" u="none" strike="noStrike" dirty="0">
                          <a:solidFill>
                            <a:srgbClr val="4F7CAC"/>
                          </a:solidFill>
                          <a:effectLst/>
                          <a:hlinkClick r:id="rId3"/>
                        </a:rPr>
                        <a:t>T1595.002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rgbClr val="4F7CAC"/>
                          </a:solidFill>
                          <a:effectLst/>
                          <a:hlinkClick r:id="rId3"/>
                        </a:rPr>
                        <a:t>Vulnerability Scanning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sz="2000" u="none" strike="noStrike" dirty="0">
                          <a:solidFill>
                            <a:srgbClr val="4F7CAC"/>
                          </a:solidFill>
                          <a:effectLst/>
                          <a:hlinkClick r:id="rId4"/>
                        </a:rPr>
                        <a:t>T1595.003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rgbClr val="4F7CAC"/>
                          </a:solidFill>
                          <a:effectLst/>
                          <a:hlinkClick r:id="rId4"/>
                        </a:rPr>
                        <a:t>Wordlist Scanning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bl>
          </a:graphicData>
        </a:graphic>
      </p:graphicFrame>
      <p:sp>
        <p:nvSpPr>
          <p:cNvPr id="4" name="矩形 3"/>
          <p:cNvSpPr/>
          <p:nvPr/>
        </p:nvSpPr>
        <p:spPr>
          <a:xfrm>
            <a:off x="0" y="136525"/>
            <a:ext cx="11219803" cy="584775"/>
          </a:xfrm>
          <a:prstGeom prst="rect">
            <a:avLst/>
          </a:prstGeom>
        </p:spPr>
        <p:txBody>
          <a:bodyPr wrap="none">
            <a:spAutoFit/>
          </a:bodyPr>
          <a:lstStyle/>
          <a:p>
            <a:r>
              <a:rPr lang="en-US" altLang="zh-TW" sz="3200" dirty="0"/>
              <a:t>1.</a:t>
            </a:r>
            <a:r>
              <a:rPr lang="zh-TW" altLang="en-US" sz="3200" dirty="0"/>
              <a:t>偵察</a:t>
            </a:r>
            <a:r>
              <a:rPr lang="en-US" altLang="zh-TW" sz="3200" dirty="0"/>
              <a:t>Reconnaissance</a:t>
            </a:r>
            <a:r>
              <a:rPr lang="zh-TW" altLang="en-US" sz="3200" dirty="0"/>
              <a:t> 戰術</a:t>
            </a:r>
            <a:r>
              <a:rPr lang="en-US" altLang="zh-TW" sz="3200" dirty="0"/>
              <a:t>| </a:t>
            </a:r>
            <a:r>
              <a:rPr lang="en-US" altLang="zh-TW" sz="2400" dirty="0"/>
              <a:t>1.</a:t>
            </a:r>
            <a:r>
              <a:rPr lang="zh-TW" altLang="en-US" sz="2400" b="1" dirty="0">
                <a:solidFill>
                  <a:srgbClr val="FF0000"/>
                </a:solidFill>
                <a:effectLst>
                  <a:outerShdw blurRad="38100" dist="38100" dir="2700000" algn="tl">
                    <a:srgbClr val="000000">
                      <a:alpha val="43137"/>
                    </a:srgbClr>
                  </a:outerShdw>
                </a:effectLst>
              </a:rPr>
              <a:t>主動</a:t>
            </a:r>
            <a:r>
              <a:rPr lang="zh-TW" altLang="en-US" sz="2400" dirty="0"/>
              <a:t>掃描</a:t>
            </a:r>
            <a:r>
              <a:rPr lang="zh-TW" altLang="en-US" sz="2400" b="1" dirty="0">
                <a:solidFill>
                  <a:srgbClr val="FF0000"/>
                </a:solidFill>
                <a:effectLst>
                  <a:outerShdw blurRad="38100" dist="38100" dir="2700000" algn="tl">
                    <a:srgbClr val="000000">
                      <a:alpha val="43137"/>
                    </a:srgbClr>
                  </a:outerShdw>
                </a:effectLst>
              </a:rPr>
              <a:t> </a:t>
            </a:r>
            <a:r>
              <a:rPr lang="en-US" altLang="zh-TW" sz="2400" b="1" dirty="0">
                <a:solidFill>
                  <a:srgbClr val="FF0000"/>
                </a:solidFill>
                <a:effectLst>
                  <a:outerShdw blurRad="38100" dist="38100" dir="2700000" algn="tl">
                    <a:srgbClr val="000000">
                      <a:alpha val="43137"/>
                    </a:srgbClr>
                  </a:outerShdw>
                </a:effectLst>
              </a:rPr>
              <a:t>Active </a:t>
            </a:r>
            <a:r>
              <a:rPr lang="en-US" altLang="zh-TW" sz="2400" dirty="0"/>
              <a:t>ScanningT1595 (3)</a:t>
            </a:r>
            <a:r>
              <a:rPr lang="zh-TW" altLang="en-US" sz="2400" dirty="0"/>
              <a:t>技術</a:t>
            </a:r>
            <a:endParaRPr lang="en-US" altLang="zh-TW" sz="2400" dirty="0"/>
          </a:p>
        </p:txBody>
      </p:sp>
      <p:sp>
        <p:nvSpPr>
          <p:cNvPr id="5" name="矩形 4"/>
          <p:cNvSpPr/>
          <p:nvPr/>
        </p:nvSpPr>
        <p:spPr>
          <a:xfrm>
            <a:off x="166643" y="889843"/>
            <a:ext cx="6096000" cy="5078313"/>
          </a:xfrm>
          <a:prstGeom prst="rect">
            <a:avLst/>
          </a:prstGeom>
        </p:spPr>
        <p:txBody>
          <a:bodyPr>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可能會執行主動掃描</a:t>
            </a:r>
            <a:r>
              <a:rPr lang="en-US" altLang="zh-TW" dirty="0"/>
              <a:t>(Active Scanning)</a:t>
            </a:r>
            <a:r>
              <a:rPr lang="zh-TW" altLang="en-US" dirty="0"/>
              <a:t>來收集可在瞄準期間使用的資料。</a:t>
            </a:r>
            <a:endParaRPr lang="en-US" altLang="zh-TW" dirty="0"/>
          </a:p>
          <a:p>
            <a:pPr marL="285750" indent="-285750">
              <a:buFont typeface="Wingdings" panose="05000000000000000000" pitchFamily="2" charset="2"/>
              <a:buChar char="n"/>
            </a:pPr>
            <a:r>
              <a:rPr lang="zh-TW" altLang="en-US" dirty="0"/>
              <a:t>主動掃描是</a:t>
            </a:r>
            <a:r>
              <a:rPr lang="en-US" altLang="zh-TW" dirty="0"/>
              <a:t>Adversaries</a:t>
            </a:r>
            <a:r>
              <a:rPr lang="zh-TW" altLang="en-US" dirty="0"/>
              <a:t>通過網路探測受害者基礎設施的掃描，而不是其他不涉及直接交互的偵察形式</a:t>
            </a:r>
            <a:endParaRPr lang="en-US" altLang="zh-TW" dirty="0"/>
          </a:p>
          <a:p>
            <a:pPr marL="285750" indent="-285750">
              <a:buFont typeface="Wingdings" panose="05000000000000000000" pitchFamily="2" charset="2"/>
              <a:buChar char="n"/>
            </a:pPr>
            <a:r>
              <a:rPr lang="en-US" altLang="zh-TW" dirty="0"/>
              <a:t>Adversaries</a:t>
            </a:r>
            <a:r>
              <a:rPr lang="zh-TW" altLang="en-US" dirty="0"/>
              <a:t>可能會根據他們要收集的資料執行不同形式的主動掃描。</a:t>
            </a:r>
            <a:endParaRPr lang="en-US" altLang="zh-TW" dirty="0"/>
          </a:p>
          <a:p>
            <a:pPr marL="285750" indent="-285750">
              <a:buFont typeface="Wingdings" panose="05000000000000000000" pitchFamily="2" charset="2"/>
              <a:buChar char="n"/>
            </a:pPr>
            <a:r>
              <a:rPr lang="zh-TW" altLang="en-US" dirty="0"/>
              <a:t>這些掃描也可以通過多種方式執行，包括使用 </a:t>
            </a:r>
            <a:r>
              <a:rPr lang="en-US" altLang="zh-TW" dirty="0"/>
              <a:t>ICMP </a:t>
            </a:r>
            <a:r>
              <a:rPr lang="zh-TW" altLang="en-US" dirty="0"/>
              <a:t>等網路協議的本機功能。</a:t>
            </a:r>
            <a:endParaRPr lang="en-US" altLang="zh-TW" dirty="0"/>
          </a:p>
          <a:p>
            <a:pPr marL="285750" indent="-285750">
              <a:buFont typeface="Wingdings" panose="05000000000000000000" pitchFamily="2" charset="2"/>
              <a:buChar char="n"/>
            </a:pPr>
            <a:r>
              <a:rPr lang="zh-TW" altLang="en-US" dirty="0"/>
              <a:t>來自這些掃描的資料可能會提供給其他形式的偵察機會</a:t>
            </a:r>
            <a:r>
              <a:rPr lang="en-US" altLang="zh-TW" dirty="0"/>
              <a:t>(</a:t>
            </a:r>
            <a:r>
              <a:rPr lang="zh-TW" altLang="en-US" dirty="0"/>
              <a:t>例如：搜索開放網站</a:t>
            </a:r>
            <a:r>
              <a:rPr lang="en-US" altLang="zh-TW" dirty="0"/>
              <a:t>/</a:t>
            </a:r>
            <a:r>
              <a:rPr lang="zh-TW" altLang="en-US" dirty="0"/>
              <a:t>域或搜索開放技術資料庫</a:t>
            </a:r>
            <a:r>
              <a:rPr lang="en-US" altLang="zh-TW" dirty="0"/>
              <a:t>)</a:t>
            </a:r>
            <a:r>
              <a:rPr lang="zh-TW" altLang="en-US" dirty="0"/>
              <a:t>、建立運營資源</a:t>
            </a:r>
            <a:r>
              <a:rPr lang="en-US" altLang="zh-TW" dirty="0"/>
              <a:t>(</a:t>
            </a:r>
            <a:r>
              <a:rPr lang="zh-TW" altLang="en-US" dirty="0"/>
              <a:t>例如：開發能力或獲得能力</a:t>
            </a:r>
            <a:r>
              <a:rPr lang="en-US" altLang="zh-TW" dirty="0"/>
              <a:t>)</a:t>
            </a:r>
            <a:r>
              <a:rPr lang="zh-TW" altLang="en-US" dirty="0"/>
              <a:t>和</a:t>
            </a:r>
            <a:r>
              <a:rPr lang="en-US" altLang="zh-TW" dirty="0"/>
              <a:t>/</a:t>
            </a:r>
            <a:r>
              <a:rPr lang="zh-TW" altLang="en-US" dirty="0"/>
              <a:t>或初始訪問</a:t>
            </a:r>
            <a:r>
              <a:rPr lang="en-US" altLang="zh-TW" dirty="0"/>
              <a:t>(</a:t>
            </a:r>
            <a:r>
              <a:rPr lang="zh-TW" altLang="en-US" dirty="0"/>
              <a:t>例如：外部遠程服務或利用面向公眾的應用程序</a:t>
            </a:r>
            <a:r>
              <a:rPr lang="en-US" altLang="zh-TW" dirty="0"/>
              <a:t>)</a:t>
            </a:r>
            <a:r>
              <a:rPr lang="zh-TW" altLang="en-US" dirty="0"/>
              <a:t> </a:t>
            </a:r>
            <a:r>
              <a:rPr lang="en-US" altLang="zh-TW" dirty="0"/>
              <a:t>Information from these scans may reveal opportunities for other forms of reconnaissance (ex: Search Open Websites/Domains or Search Open Technical Databases), establishing operational resources (ex: Develop Capabilities or Obtain Capabilities), and/or initial access (ex: External Remote Services or Exploit Public-Facing Application).</a:t>
            </a:r>
            <a:endParaRPr lang="zh-TW" altLang="en-US" dirty="0"/>
          </a:p>
        </p:txBody>
      </p:sp>
      <p:sp>
        <p:nvSpPr>
          <p:cNvPr id="6" name="矩形 5"/>
          <p:cNvSpPr/>
          <p:nvPr/>
        </p:nvSpPr>
        <p:spPr>
          <a:xfrm>
            <a:off x="7013475" y="1400827"/>
            <a:ext cx="4649189" cy="1600438"/>
          </a:xfrm>
          <a:prstGeom prst="rect">
            <a:avLst/>
          </a:prstGeom>
          <a:solidFill>
            <a:schemeClr val="accent6">
              <a:lumMod val="20000"/>
              <a:lumOff val="80000"/>
            </a:schemeClr>
          </a:solidFill>
        </p:spPr>
        <p:txBody>
          <a:bodyPr wrap="square">
            <a:spAutoFit/>
          </a:bodyPr>
          <a:lstStyle/>
          <a:p>
            <a:r>
              <a:rPr lang="en-US" altLang="zh-TW" sz="1400" b="1" dirty="0">
                <a:effectLst>
                  <a:outerShdw blurRad="38100" dist="38100" dir="2700000" algn="tl">
                    <a:srgbClr val="000000">
                      <a:alpha val="43137"/>
                    </a:srgbClr>
                  </a:outerShdw>
                </a:effectLst>
                <a:latin typeface="Roboto-Regular"/>
              </a:rPr>
              <a:t>ID: T1595</a:t>
            </a:r>
          </a:p>
          <a:p>
            <a:r>
              <a:rPr lang="en-US" altLang="zh-TW" sz="1400" b="1" dirty="0">
                <a:effectLst>
                  <a:outerShdw blurRad="38100" dist="38100" dir="2700000" algn="tl">
                    <a:srgbClr val="000000">
                      <a:alpha val="43137"/>
                    </a:srgbClr>
                  </a:outerShdw>
                </a:effectLst>
                <a:latin typeface="Roboto-Regular"/>
              </a:rPr>
              <a:t>Sub-techniques:  </a:t>
            </a:r>
            <a:r>
              <a:rPr lang="en-US" altLang="zh-TW" sz="1400" b="1" dirty="0">
                <a:effectLst>
                  <a:outerShdw blurRad="38100" dist="38100" dir="2700000" algn="tl">
                    <a:srgbClr val="000000">
                      <a:alpha val="43137"/>
                    </a:srgbClr>
                  </a:outerShdw>
                </a:effectLst>
                <a:latin typeface="Roboto-Regular"/>
                <a:hlinkClick r:id="rId5"/>
              </a:rPr>
              <a:t>T1595.001</a:t>
            </a:r>
            <a:r>
              <a:rPr lang="en-US" altLang="zh-TW" sz="1400" b="1" dirty="0">
                <a:effectLst>
                  <a:outerShdw blurRad="38100" dist="38100" dir="2700000" algn="tl">
                    <a:srgbClr val="000000">
                      <a:alpha val="43137"/>
                    </a:srgbClr>
                  </a:outerShdw>
                </a:effectLst>
                <a:latin typeface="Roboto-Regular"/>
              </a:rPr>
              <a:t>, </a:t>
            </a:r>
            <a:r>
              <a:rPr lang="en-US" altLang="zh-TW" sz="1400" b="1" dirty="0">
                <a:effectLst>
                  <a:outerShdw blurRad="38100" dist="38100" dir="2700000" algn="tl">
                    <a:srgbClr val="000000">
                      <a:alpha val="43137"/>
                    </a:srgbClr>
                  </a:outerShdw>
                </a:effectLst>
                <a:latin typeface="Roboto-Regular"/>
                <a:hlinkClick r:id="rId6"/>
              </a:rPr>
              <a:t>T1595.002</a:t>
            </a:r>
            <a:r>
              <a:rPr lang="en-US" altLang="zh-TW" sz="1400" b="1" dirty="0">
                <a:effectLst>
                  <a:outerShdw blurRad="38100" dist="38100" dir="2700000" algn="tl">
                    <a:srgbClr val="000000">
                      <a:alpha val="43137"/>
                    </a:srgbClr>
                  </a:outerShdw>
                </a:effectLst>
                <a:latin typeface="Roboto-Regular"/>
              </a:rPr>
              <a:t>, </a:t>
            </a:r>
            <a:r>
              <a:rPr lang="en-US" altLang="zh-TW" sz="1400" b="1" dirty="0">
                <a:effectLst>
                  <a:outerShdw blurRad="38100" dist="38100" dir="2700000" algn="tl">
                    <a:srgbClr val="000000">
                      <a:alpha val="43137"/>
                    </a:srgbClr>
                  </a:outerShdw>
                </a:effectLst>
                <a:latin typeface="Roboto-Regular"/>
                <a:hlinkClick r:id="rId7"/>
              </a:rPr>
              <a:t>T1595.003</a:t>
            </a:r>
            <a:endParaRPr lang="en-US" altLang="zh-TW" sz="1400" b="1" dirty="0">
              <a:effectLst>
                <a:outerShdw blurRad="38100" dist="38100" dir="2700000" algn="tl">
                  <a:srgbClr val="000000">
                    <a:alpha val="43137"/>
                  </a:srgbClr>
                </a:outerShdw>
              </a:effectLst>
              <a:latin typeface="Roboto-Regular"/>
            </a:endParaRPr>
          </a:p>
          <a:p>
            <a:r>
              <a:rPr lang="en-US" altLang="zh-TW" sz="1400" b="1" dirty="0">
                <a:effectLst>
                  <a:outerShdw blurRad="38100" dist="38100" dir="2700000" algn="tl">
                    <a:srgbClr val="000000">
                      <a:alpha val="43137"/>
                    </a:srgbClr>
                  </a:outerShdw>
                </a:effectLst>
                <a:latin typeface="Roboto-Regular"/>
              </a:rPr>
              <a:t>Tactic: </a:t>
            </a:r>
            <a:r>
              <a:rPr lang="en-US" altLang="zh-TW" sz="1400" b="1" dirty="0">
                <a:effectLst>
                  <a:outerShdw blurRad="38100" dist="38100" dir="2700000" algn="tl">
                    <a:srgbClr val="000000">
                      <a:alpha val="43137"/>
                    </a:srgbClr>
                  </a:outerShdw>
                </a:effectLst>
                <a:latin typeface="Roboto-Regular"/>
                <a:hlinkClick r:id="rId8"/>
              </a:rPr>
              <a:t>Reconnaissance</a:t>
            </a:r>
            <a:endParaRPr lang="en-US" altLang="zh-TW" sz="1400" b="1" dirty="0">
              <a:effectLst>
                <a:outerShdw blurRad="38100" dist="38100" dir="2700000" algn="tl">
                  <a:srgbClr val="000000">
                    <a:alpha val="43137"/>
                  </a:srgbClr>
                </a:outerShdw>
              </a:effectLst>
              <a:latin typeface="Roboto-Regular"/>
            </a:endParaRPr>
          </a:p>
          <a:p>
            <a:r>
              <a:rPr lang="en-US" altLang="zh-TW" sz="1400" b="1" dirty="0">
                <a:effectLst>
                  <a:outerShdw blurRad="38100" dist="38100" dir="2700000" algn="tl">
                    <a:srgbClr val="000000">
                      <a:alpha val="43137"/>
                    </a:srgbClr>
                  </a:outerShdw>
                </a:effectLst>
                <a:latin typeface="Roboto-Regular"/>
              </a:rPr>
              <a:t>Platforms: PRE</a:t>
            </a:r>
          </a:p>
          <a:p>
            <a:r>
              <a:rPr lang="en-US" altLang="zh-TW" sz="1400" b="1" dirty="0">
                <a:effectLst>
                  <a:outerShdw blurRad="38100" dist="38100" dir="2700000" algn="tl">
                    <a:srgbClr val="000000">
                      <a:alpha val="43137"/>
                    </a:srgbClr>
                  </a:outerShdw>
                </a:effectLst>
                <a:latin typeface="Roboto-Regular"/>
              </a:rPr>
              <a:t>Version: 1.0</a:t>
            </a:r>
          </a:p>
          <a:p>
            <a:r>
              <a:rPr lang="en-US" altLang="zh-TW" sz="1400" b="1" dirty="0">
                <a:effectLst>
                  <a:outerShdw blurRad="38100" dist="38100" dir="2700000" algn="tl">
                    <a:srgbClr val="000000">
                      <a:alpha val="43137"/>
                    </a:srgbClr>
                  </a:outerShdw>
                </a:effectLst>
                <a:latin typeface="Roboto-Regular"/>
              </a:rPr>
              <a:t>Created: 02 October 2020</a:t>
            </a:r>
          </a:p>
          <a:p>
            <a:r>
              <a:rPr lang="en-US" altLang="zh-TW" sz="1400" b="1" dirty="0">
                <a:effectLst>
                  <a:outerShdw blurRad="38100" dist="38100" dir="2700000" algn="tl">
                    <a:srgbClr val="000000">
                      <a:alpha val="43137"/>
                    </a:srgbClr>
                  </a:outerShdw>
                </a:effectLst>
                <a:latin typeface="Roboto-Regular"/>
              </a:rPr>
              <a:t>Last Modified: 08 March 2022</a:t>
            </a:r>
            <a:endParaRPr lang="en-US" altLang="zh-TW" sz="1400" b="1" i="0" dirty="0">
              <a:effectLst>
                <a:outerShdw blurRad="38100" dist="38100" dir="2700000" algn="tl">
                  <a:srgbClr val="000000">
                    <a:alpha val="43137"/>
                  </a:srgbClr>
                </a:outerShdw>
              </a:effectLst>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78</a:t>
            </a:fld>
            <a:endParaRPr lang="zh-TW" altLang="en-US"/>
          </a:p>
        </p:txBody>
      </p:sp>
    </p:spTree>
    <p:extLst>
      <p:ext uri="{BB962C8B-B14F-4D97-AF65-F5344CB8AC3E}">
        <p14:creationId xmlns:p14="http://schemas.microsoft.com/office/powerpoint/2010/main" val="34178069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5" y="613741"/>
            <a:ext cx="2996333" cy="461665"/>
          </a:xfrm>
          <a:prstGeom prst="rect">
            <a:avLst/>
          </a:prstGeom>
        </p:spPr>
        <p:txBody>
          <a:bodyPr wrap="none">
            <a:spAutoFit/>
          </a:bodyPr>
          <a:lstStyle/>
          <a:p>
            <a:r>
              <a:rPr lang="en-US" altLang="zh-TW" sz="2400" b="1" dirty="0">
                <a:solidFill>
                  <a:srgbClr val="39434C"/>
                </a:solidFill>
                <a:effectLst>
                  <a:outerShdw blurRad="38100" dist="38100" dir="2700000" algn="tl">
                    <a:srgbClr val="000000">
                      <a:alpha val="43137"/>
                    </a:srgbClr>
                  </a:outerShdw>
                </a:effectLst>
                <a:latin typeface="Roboto-Light"/>
              </a:rPr>
              <a:t>Mitigations</a:t>
            </a:r>
            <a:r>
              <a:rPr lang="zh-TW" altLang="en-US" sz="2400" b="1" dirty="0">
                <a:solidFill>
                  <a:srgbClr val="39434C"/>
                </a:solidFill>
                <a:effectLst>
                  <a:outerShdw blurRad="38100" dist="38100" dir="2700000" algn="tl">
                    <a:srgbClr val="000000">
                      <a:alpha val="43137"/>
                    </a:srgbClr>
                  </a:outerShdw>
                </a:effectLst>
                <a:latin typeface="Roboto-Light"/>
              </a:rPr>
              <a:t> </a:t>
            </a:r>
            <a:r>
              <a:rPr lang="zh-TW" altLang="en-US" sz="2400" b="1" dirty="0">
                <a:effectLst>
                  <a:outerShdw blurRad="38100" dist="38100" dir="2700000" algn="tl">
                    <a:srgbClr val="000000">
                      <a:alpha val="43137"/>
                    </a:srgbClr>
                  </a:outerShdw>
                </a:effectLst>
              </a:rPr>
              <a:t>緩解措施</a:t>
            </a:r>
          </a:p>
        </p:txBody>
      </p:sp>
      <p:sp>
        <p:nvSpPr>
          <p:cNvPr id="3" name="矩形 2"/>
          <p:cNvSpPr/>
          <p:nvPr/>
        </p:nvSpPr>
        <p:spPr>
          <a:xfrm>
            <a:off x="128416" y="2851096"/>
            <a:ext cx="2739853" cy="584775"/>
          </a:xfrm>
          <a:prstGeom prst="rect">
            <a:avLst/>
          </a:prstGeom>
        </p:spPr>
        <p:txBody>
          <a:bodyPr wrap="none">
            <a:spAutoFit/>
          </a:bodyPr>
          <a:lstStyle/>
          <a:p>
            <a:r>
              <a:rPr lang="en-US" altLang="zh-TW" sz="3200" b="1" dirty="0">
                <a:solidFill>
                  <a:srgbClr val="39434C"/>
                </a:solidFill>
                <a:effectLst>
                  <a:outerShdw blurRad="38100" dist="38100" dir="2700000" algn="tl">
                    <a:srgbClr val="000000">
                      <a:alpha val="43137"/>
                    </a:srgbClr>
                  </a:outerShdw>
                </a:effectLst>
                <a:latin typeface="Roboto-Light"/>
              </a:rPr>
              <a:t>Detection</a:t>
            </a:r>
            <a:r>
              <a:rPr lang="zh-TW" altLang="en-US" sz="3200" b="1" dirty="0">
                <a:solidFill>
                  <a:srgbClr val="39434C"/>
                </a:solidFill>
                <a:effectLst>
                  <a:outerShdw blurRad="38100" dist="38100" dir="2700000" algn="tl">
                    <a:srgbClr val="000000">
                      <a:alpha val="43137"/>
                    </a:srgbClr>
                  </a:outerShdw>
                </a:effectLst>
                <a:latin typeface="Roboto-Light"/>
              </a:rPr>
              <a:t>偵測</a:t>
            </a:r>
            <a:endParaRPr lang="en-US" altLang="zh-TW" sz="3200" b="1" dirty="0">
              <a:solidFill>
                <a:srgbClr val="39434C"/>
              </a:solidFill>
              <a:effectLst>
                <a:outerShdw blurRad="38100" dist="38100" dir="2700000" algn="tl">
                  <a:srgbClr val="000000">
                    <a:alpha val="43137"/>
                  </a:srgbClr>
                </a:outerShdw>
              </a:effectLst>
              <a:latin typeface="Roboto-Light"/>
            </a:endParaRPr>
          </a:p>
        </p:txBody>
      </p:sp>
      <p:graphicFrame>
        <p:nvGraphicFramePr>
          <p:cNvPr id="4" name="表格 3"/>
          <p:cNvGraphicFramePr>
            <a:graphicFrameLocks noGrp="1"/>
          </p:cNvGraphicFramePr>
          <p:nvPr>
            <p:extLst/>
          </p:nvPr>
        </p:nvGraphicFramePr>
        <p:xfrm>
          <a:off x="128416" y="1185391"/>
          <a:ext cx="11804985" cy="1539820"/>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881349">
                <a:tc>
                  <a:txBody>
                    <a:bodyPr/>
                    <a:lstStyle/>
                    <a:p>
                      <a:pPr fontAlgn="t"/>
                      <a:r>
                        <a:rPr lang="en-US" sz="1400" b="1" u="none" strike="noStrike" dirty="0">
                          <a:solidFill>
                            <a:srgbClr val="4F7CAC"/>
                          </a:solidFill>
                          <a:effectLst/>
                          <a:hlinkClick r:id="rId2"/>
                        </a:rPr>
                        <a:t>M1056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400" b="1" u="none" strike="noStrike" dirty="0">
                          <a:solidFill>
                            <a:srgbClr val="4F7CAC"/>
                          </a:solidFill>
                          <a:effectLst/>
                          <a:hlinkClick r:id="rId2"/>
                        </a:rPr>
                        <a:t>Pre-compromise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sz="1400" b="1" dirty="0">
                          <a:effectLst/>
                        </a:rPr>
                        <a:t>This technique cannot be easily mitigated with preventive controls since it is based on behaviors</a:t>
                      </a:r>
                      <a:r>
                        <a:rPr lang="zh-TW" altLang="en-US" sz="1400" b="1" dirty="0">
                          <a:effectLst/>
                        </a:rPr>
                        <a:t> </a:t>
                      </a:r>
                      <a:r>
                        <a:rPr lang="en-US" sz="1400" b="1" dirty="0">
                          <a:effectLst/>
                        </a:rPr>
                        <a:t>performed outside of the scope of enterprise defenses and controls. </a:t>
                      </a:r>
                      <a:r>
                        <a:rPr lang="zh-TW" altLang="en-US" sz="1800" b="1" i="0" kern="1200" dirty="0">
                          <a:solidFill>
                            <a:schemeClr val="tx1"/>
                          </a:solidFill>
                          <a:effectLst/>
                          <a:latin typeface="+mn-lt"/>
                          <a:ea typeface="+mn-ea"/>
                          <a:cs typeface="+mn-cs"/>
                        </a:rPr>
                        <a:t>這種技術無法通過預防性控制輕鬆緩解，因為它基於在企業防禦和控制範圍之外執行的行為。</a:t>
                      </a:r>
                      <a:endParaRPr lang="en-US" altLang="zh-TW" sz="1800" b="1" i="0" kern="1200" dirty="0">
                        <a:solidFill>
                          <a:schemeClr val="tx1"/>
                        </a:solidFill>
                        <a:effectLst/>
                        <a:latin typeface="+mn-lt"/>
                        <a:ea typeface="+mn-ea"/>
                        <a:cs typeface="+mn-cs"/>
                      </a:endParaRPr>
                    </a:p>
                    <a:p>
                      <a:pPr marL="285750" indent="-285750" fontAlgn="t">
                        <a:buFont typeface="Wingdings" panose="05000000000000000000" pitchFamily="2" charset="2"/>
                        <a:buChar char="n"/>
                      </a:pPr>
                      <a:r>
                        <a:rPr lang="en-US" sz="1400" b="1" dirty="0">
                          <a:effectLst/>
                        </a:rPr>
                        <a:t>Efforts should focus on minimizing the amount and sensitivity of data available to external parties.</a:t>
                      </a:r>
                      <a:r>
                        <a:rPr lang="zh-TW" altLang="en-US" sz="1400" b="1" i="0" kern="1200" dirty="0">
                          <a:solidFill>
                            <a:schemeClr val="tx1"/>
                          </a:solidFill>
                          <a:effectLst/>
                          <a:latin typeface="+mn-lt"/>
                          <a:ea typeface="+mn-ea"/>
                          <a:cs typeface="+mn-cs"/>
                        </a:rPr>
                        <a:t>應重點努力最大限度地減少外部各方可用數據的數量和敏感性。</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428912359"/>
              </p:ext>
            </p:extLst>
          </p:nvPr>
        </p:nvGraphicFramePr>
        <p:xfrm>
          <a:off x="128416" y="3406847"/>
          <a:ext cx="11804986" cy="3694198"/>
        </p:xfrm>
        <a:graphic>
          <a:graphicData uri="http://schemas.openxmlformats.org/drawingml/2006/table">
            <a:tbl>
              <a:tblPr/>
              <a:tblGrid>
                <a:gridCol w="873781">
                  <a:extLst>
                    <a:ext uri="{9D8B030D-6E8A-4147-A177-3AD203B41FA5}">
                      <a16:colId xmlns:a16="http://schemas.microsoft.com/office/drawing/2014/main" val="906928145"/>
                    </a:ext>
                  </a:extLst>
                </a:gridCol>
                <a:gridCol w="1107266">
                  <a:extLst>
                    <a:ext uri="{9D8B030D-6E8A-4147-A177-3AD203B41FA5}">
                      <a16:colId xmlns:a16="http://schemas.microsoft.com/office/drawing/2014/main" val="515423261"/>
                    </a:ext>
                  </a:extLst>
                </a:gridCol>
                <a:gridCol w="1723293">
                  <a:extLst>
                    <a:ext uri="{9D8B030D-6E8A-4147-A177-3AD203B41FA5}">
                      <a16:colId xmlns:a16="http://schemas.microsoft.com/office/drawing/2014/main" val="951650634"/>
                    </a:ext>
                  </a:extLst>
                </a:gridCol>
                <a:gridCol w="8100646">
                  <a:extLst>
                    <a:ext uri="{9D8B030D-6E8A-4147-A177-3AD203B41FA5}">
                      <a16:colId xmlns:a16="http://schemas.microsoft.com/office/drawing/2014/main" val="1647455623"/>
                    </a:ext>
                  </a:extLst>
                </a:gridCol>
              </a:tblGrid>
              <a:tr h="170552">
                <a:tc>
                  <a:txBody>
                    <a:bodyPr/>
                    <a:lstStyle/>
                    <a:p>
                      <a:pPr algn="l" fontAlgn="b"/>
                      <a:r>
                        <a:rPr lang="en-US" sz="1400" b="1" dirty="0">
                          <a:effectLst>
                            <a:outerShdw blurRad="38100" dist="38100" dir="2700000" algn="tl">
                              <a:srgbClr val="000000">
                                <a:alpha val="43137"/>
                              </a:srgbClr>
                            </a:outerShdw>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891623">
                <a:tc rowSpan="2">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3"/>
                        </a:rPr>
                        <a:t>DS0029</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3"/>
                        </a:rPr>
                        <a:t>Network Traffic</a:t>
                      </a:r>
                      <a:endParaRPr lang="en-US" sz="1400" b="1" u="none" strike="noStrike" dirty="0">
                        <a:solidFill>
                          <a:srgbClr val="4F7CAC"/>
                        </a:solidFill>
                        <a:effectLst>
                          <a:outerShdw blurRad="38100" dist="38100" dir="2700000" algn="tl">
                            <a:srgbClr val="000000">
                              <a:alpha val="43137"/>
                            </a:srgbClr>
                          </a:outerShdw>
                        </a:effectLst>
                      </a:endParaRPr>
                    </a:p>
                    <a:p>
                      <a:pPr fontAlgn="t"/>
                      <a:r>
                        <a:rPr lang="zh-TW" altLang="en-US" sz="1400" b="1" dirty="0">
                          <a:effectLst>
                            <a:outerShdw blurRad="38100" dist="38100" dir="2700000" algn="tl">
                              <a:srgbClr val="000000">
                                <a:alpha val="43137"/>
                              </a:srgbClr>
                            </a:outerShdw>
                          </a:effectLst>
                        </a:rPr>
                        <a:t>網絡流量</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4"/>
                        </a:rPr>
                        <a:t>Network Traffic Content</a:t>
                      </a:r>
                      <a:endParaRPr lang="en-US" sz="1400" b="1" u="none" strike="noStrike" dirty="0">
                        <a:solidFill>
                          <a:srgbClr val="4F7CAC"/>
                        </a:solidFill>
                        <a:effectLst>
                          <a:outerShdw blurRad="38100" dist="38100" dir="2700000" algn="tl">
                            <a:srgbClr val="000000">
                              <a:alpha val="43137"/>
                            </a:srgbClr>
                          </a:outerShdw>
                        </a:effectLst>
                      </a:endParaRPr>
                    </a:p>
                    <a:p>
                      <a:pPr fontAlgn="t"/>
                      <a:r>
                        <a:rPr lang="zh-TW" altLang="en-US" sz="1400" b="1" dirty="0">
                          <a:effectLst>
                            <a:outerShdw blurRad="38100" dist="38100" dir="2700000" algn="tl">
                              <a:srgbClr val="000000">
                                <a:alpha val="43137"/>
                              </a:srgbClr>
                            </a:outerShdw>
                          </a:effectLst>
                        </a:rPr>
                        <a:t>網絡流量內容</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sz="1400" b="1" dirty="0">
                          <a:effectLst>
                            <a:outerShdw blurRad="38100" dist="38100" dir="2700000" algn="tl">
                              <a:srgbClr val="000000">
                                <a:alpha val="43137"/>
                              </a:srgbClr>
                            </a:outerShdw>
                          </a:effectLst>
                        </a:rPr>
                        <a:t>Monitor and analyze traffic patterns and packet inspection associated to protocol(s) that do not follow the expected protocol standards and traffic flows (</a:t>
                      </a:r>
                      <a:r>
                        <a:rPr lang="en-US" sz="1400" b="1" dirty="0" err="1">
                          <a:effectLst>
                            <a:outerShdw blurRad="38100" dist="38100" dir="2700000" algn="tl">
                              <a:srgbClr val="000000">
                                <a:alpha val="43137"/>
                              </a:srgbClr>
                            </a:outerShdw>
                          </a:effectLst>
                        </a:rPr>
                        <a:t>e.g</a:t>
                      </a:r>
                      <a:r>
                        <a:rPr lang="en-US" sz="1400" b="1" dirty="0">
                          <a:effectLst>
                            <a:outerShdw blurRad="38100" dist="38100" dir="2700000" algn="tl">
                              <a:srgbClr val="000000">
                                <a:alpha val="43137"/>
                              </a:srgbClr>
                            </a:outerShdw>
                          </a:effectLst>
                        </a:rPr>
                        <a:t> extraneous packets that do not belong to established flows, gratuitous or anomalous traffic patterns, anomalous syntax, or structure). </a:t>
                      </a:r>
                      <a:r>
                        <a:rPr lang="zh-TW" altLang="en-US" sz="1400" b="1" dirty="0">
                          <a:effectLst>
                            <a:outerShdw blurRad="38100" dist="38100" dir="2700000" algn="tl">
                              <a:srgbClr val="000000">
                                <a:alpha val="43137"/>
                              </a:srgbClr>
                            </a:outerShdw>
                          </a:effectLst>
                        </a:rPr>
                        <a:t>監視和分析與不遵循預期協議標準和流量的協議相關的流量模式和數據包檢查（例如，不屬於已建立流的無關數據包、無償或異常流量模式、異常語法或結構）。</a:t>
                      </a:r>
                      <a:endParaRPr lang="en-US" altLang="zh-TW" sz="1400" b="1" dirty="0">
                        <a:effectLst>
                          <a:outerShdw blurRad="38100" dist="38100" dir="2700000" algn="tl">
                            <a:srgbClr val="000000">
                              <a:alpha val="43137"/>
                            </a:srgbClr>
                          </a:outerShdw>
                        </a:effectLst>
                      </a:endParaRPr>
                    </a:p>
                    <a:p>
                      <a:pPr marL="285750" indent="-285750" fontAlgn="t">
                        <a:buFont typeface="Wingdings" panose="05000000000000000000" pitchFamily="2" charset="2"/>
                        <a:buChar char="n"/>
                      </a:pPr>
                      <a:r>
                        <a:rPr lang="en-US" sz="1400" b="1" dirty="0">
                          <a:effectLst>
                            <a:outerShdw blurRad="38100" dist="38100" dir="2700000" algn="tl">
                              <a:srgbClr val="000000">
                                <a:alpha val="43137"/>
                              </a:srgbClr>
                            </a:outerShdw>
                          </a:effectLst>
                        </a:rPr>
                        <a:t>Consider correlation with process monitoring and command line to detect anomalous processes execution and command line arguments associated to traffic patterns (e.g. monitor anomalies in use of files that do not normally initiate connections for respective protocol(s)).</a:t>
                      </a:r>
                      <a:r>
                        <a:rPr lang="zh-TW" altLang="en-US" sz="1400" b="1" dirty="0">
                          <a:effectLst>
                            <a:outerShdw blurRad="38100" dist="38100" dir="2700000" algn="tl">
                              <a:srgbClr val="000000">
                                <a:alpha val="43137"/>
                              </a:srgbClr>
                            </a:outerShdw>
                          </a:effectLst>
                        </a:rPr>
                        <a:t>考慮與進程監控和命令行的相關性，以檢測與流量模式關聯的異常進程執行和命令行參數（例如，監控通常不為相應協議啟動連接的文件使用中的異常情況）。</a:t>
                      </a:r>
                      <a:endParaRPr lang="en-US" altLang="zh-TW"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r h="517549">
                <a:tc vMerge="1">
                  <a:txBody>
                    <a:bodyPr/>
                    <a:lstStyle/>
                    <a:p>
                      <a:pPr fontAlgn="t"/>
                      <a:endParaRPr lang="zh-TW" altLang="en-US" sz="14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vMerge="1">
                  <a:txBody>
                    <a:bodyPr/>
                    <a:lstStyle/>
                    <a:p>
                      <a:pPr fontAlgn="t"/>
                      <a:endParaRPr lang="zh-TW" altLang="en-US" sz="14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5"/>
                        </a:rPr>
                        <a:t>Network Traffic Flow</a:t>
                      </a:r>
                      <a:endParaRPr lang="en-US" sz="1400" b="1" u="none" strike="noStrike" dirty="0">
                        <a:solidFill>
                          <a:srgbClr val="4F7CAC"/>
                        </a:solidFill>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mj-lt"/>
                        <a:buAutoNum type="arabicPeriod"/>
                        <a:tabLst/>
                        <a:defRPr/>
                      </a:pPr>
                      <a:r>
                        <a:rPr lang="en-US" sz="1400" b="1" dirty="0">
                          <a:effectLst>
                            <a:outerShdw blurRad="38100" dist="38100" dir="2700000" algn="tl">
                              <a:srgbClr val="000000">
                                <a:alpha val="43137"/>
                              </a:srgbClr>
                            </a:outerShdw>
                          </a:effectLst>
                        </a:rPr>
                        <a:t>Monitor network data for uncommon data flows.</a:t>
                      </a:r>
                      <a:r>
                        <a:rPr lang="zh-TW" altLang="en-US" sz="1400" b="1" dirty="0">
                          <a:effectLst>
                            <a:outerShdw blurRad="38100" dist="38100" dir="2700000" algn="tl">
                              <a:srgbClr val="000000">
                                <a:alpha val="43137"/>
                              </a:srgbClr>
                            </a:outerShdw>
                          </a:effectLst>
                        </a:rPr>
                        <a:t>  監視網路數據中不常見的數據流。</a:t>
                      </a:r>
                      <a:endParaRPr lang="en-US" sz="1400" b="1" dirty="0">
                        <a:effectLst>
                          <a:outerShdw blurRad="38100" dist="38100" dir="2700000" algn="tl">
                            <a:srgbClr val="000000">
                              <a:alpha val="43137"/>
                            </a:srgbClr>
                          </a:outerShdw>
                        </a:effectLst>
                      </a:endParaRPr>
                    </a:p>
                    <a:p>
                      <a:pPr marL="342900" indent="-342900" fontAlgn="t">
                        <a:buFont typeface="+mj-lt"/>
                        <a:buAutoNum type="arabicPeriod"/>
                      </a:pPr>
                      <a:r>
                        <a:rPr lang="en-US" sz="1400" b="1" dirty="0">
                          <a:effectLst>
                            <a:outerShdw blurRad="38100" dist="38100" dir="2700000" algn="tl">
                              <a:srgbClr val="000000">
                                <a:alpha val="43137"/>
                              </a:srgbClr>
                            </a:outerShdw>
                          </a:effectLst>
                        </a:rPr>
                        <a:t>Processes utilizing the network that do not normally have network communication or have never been seen before are suspicious.</a:t>
                      </a:r>
                      <a:r>
                        <a:rPr lang="zh-TW" altLang="en-US" sz="1400" b="1" dirty="0">
                          <a:effectLst>
                            <a:outerShdw blurRad="38100" dist="38100" dir="2700000" algn="tl">
                              <a:srgbClr val="000000">
                                <a:alpha val="43137"/>
                              </a:srgbClr>
                            </a:outerShdw>
                          </a:effectLst>
                        </a:rPr>
                        <a:t> 使用通常沒有網絡通信或以前從未見過的網絡的進程是可疑的。</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0352773"/>
                  </a:ext>
                </a:extLst>
              </a:tr>
            </a:tbl>
          </a:graphicData>
        </a:graphic>
      </p:graphicFrame>
      <p:sp>
        <p:nvSpPr>
          <p:cNvPr id="6" name="矩形 5"/>
          <p:cNvSpPr/>
          <p:nvPr/>
        </p:nvSpPr>
        <p:spPr>
          <a:xfrm>
            <a:off x="0" y="83683"/>
            <a:ext cx="10225556" cy="584775"/>
          </a:xfrm>
          <a:prstGeom prst="rect">
            <a:avLst/>
          </a:prstGeom>
        </p:spPr>
        <p:txBody>
          <a:bodyPr wrap="none">
            <a:spAutoFit/>
          </a:bodyPr>
          <a:lstStyle/>
          <a:p>
            <a:r>
              <a:rPr lang="en-US" altLang="zh-TW" sz="3200" dirty="0"/>
              <a:t>1.</a:t>
            </a:r>
            <a:r>
              <a:rPr lang="zh-TW" altLang="en-US" sz="3200" dirty="0"/>
              <a:t>偵察</a:t>
            </a:r>
            <a:r>
              <a:rPr lang="en-US" altLang="zh-TW" sz="3200" dirty="0"/>
              <a:t>Reconnaissance</a:t>
            </a:r>
            <a:r>
              <a:rPr lang="zh-TW" altLang="en-US" sz="3200" dirty="0"/>
              <a:t> 戰術</a:t>
            </a:r>
            <a:r>
              <a:rPr lang="en-US" altLang="zh-TW" sz="3200" dirty="0"/>
              <a:t>| </a:t>
            </a:r>
            <a:r>
              <a:rPr lang="en-US" altLang="zh-TW" sz="2000" dirty="0"/>
              <a:t>1.</a:t>
            </a:r>
            <a:r>
              <a:rPr lang="zh-TW" altLang="en-US" sz="2000" dirty="0"/>
              <a:t>主動掃描 </a:t>
            </a:r>
            <a:r>
              <a:rPr lang="en-US" altLang="zh-TW" sz="2000" dirty="0"/>
              <a:t>Active ScanningT1595 (3)</a:t>
            </a:r>
            <a:r>
              <a:rPr lang="zh-TW" altLang="en-US" sz="2000" dirty="0"/>
              <a:t>技術</a:t>
            </a:r>
            <a:endParaRPr lang="en-US" altLang="zh-TW" sz="2000" dirty="0"/>
          </a:p>
        </p:txBody>
      </p:sp>
      <p:sp>
        <p:nvSpPr>
          <p:cNvPr id="7" name="投影片編號版面配置區 6"/>
          <p:cNvSpPr>
            <a:spLocks noGrp="1"/>
          </p:cNvSpPr>
          <p:nvPr>
            <p:ph type="sldNum" sz="quarter" idx="12"/>
          </p:nvPr>
        </p:nvSpPr>
        <p:spPr/>
        <p:txBody>
          <a:bodyPr/>
          <a:lstStyle/>
          <a:p>
            <a:fld id="{D16C3A51-89D0-4E4D-AA61-5A30A561532A}" type="slidenum">
              <a:rPr lang="zh-TW" altLang="en-US" smtClean="0"/>
              <a:t>79</a:t>
            </a:fld>
            <a:endParaRPr lang="zh-TW" altLang="en-US"/>
          </a:p>
        </p:txBody>
      </p:sp>
    </p:spTree>
    <p:extLst>
      <p:ext uri="{BB962C8B-B14F-4D97-AF65-F5344CB8AC3E}">
        <p14:creationId xmlns:p14="http://schemas.microsoft.com/office/powerpoint/2010/main" val="35247579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127188550"/>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r>
                        <a:rPr lang="en-US" altLang="zh-TW" sz="2800" dirty="0"/>
                        <a:t>1.</a:t>
                      </a:r>
                      <a:r>
                        <a:rPr lang="zh-TW" altLang="en-US" sz="2800" dirty="0"/>
                        <a:t>偵察</a:t>
                      </a:r>
                      <a:r>
                        <a:rPr lang="en-US" altLang="zh-TW" sz="2800" dirty="0"/>
                        <a:t>Reconnaissance</a:t>
                      </a:r>
                      <a:r>
                        <a:rPr lang="zh-TW" altLang="en-US" sz="2800" dirty="0"/>
                        <a:t>戰術的</a:t>
                      </a:r>
                      <a:r>
                        <a:rPr lang="en-US" altLang="zh-TW" sz="2800" dirty="0"/>
                        <a:t>10</a:t>
                      </a:r>
                      <a:r>
                        <a:rPr lang="zh-TW" altLang="en-US" sz="2800" dirty="0"/>
                        <a:t>大類型技術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zh-TW" altLang="en-US" sz="2800" b="1" dirty="0"/>
                        <a:t>主動掃描 </a:t>
                      </a:r>
                      <a:r>
                        <a:rPr lang="en-US" altLang="zh-TW" sz="2800" b="1" dirty="0"/>
                        <a:t>Active Scanning(3)</a:t>
                      </a:r>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2.</a:t>
                      </a:r>
                      <a:r>
                        <a:rPr lang="zh-TW" altLang="en-US" sz="2800" b="1" dirty="0"/>
                        <a:t>收集受害者</a:t>
                      </a:r>
                      <a:r>
                        <a:rPr lang="zh-TW" altLang="en-US" sz="2800" b="1" dirty="0">
                          <a:solidFill>
                            <a:srgbClr val="FF0000"/>
                          </a:solidFill>
                        </a:rPr>
                        <a:t>主機</a:t>
                      </a:r>
                      <a:r>
                        <a:rPr lang="zh-TW" altLang="en-US" sz="2800" b="1" dirty="0"/>
                        <a:t>資料</a:t>
                      </a:r>
                      <a:r>
                        <a:rPr lang="en-US" altLang="zh-TW" sz="2800" b="1" dirty="0"/>
                        <a:t>Gather Victim Host Information(4)</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3.</a:t>
                      </a:r>
                      <a:r>
                        <a:rPr lang="zh-TW" altLang="en-US" sz="2800" b="1" dirty="0"/>
                        <a:t>收集受害者</a:t>
                      </a:r>
                      <a:r>
                        <a:rPr lang="zh-TW" altLang="en-US" sz="2800" b="1" dirty="0">
                          <a:solidFill>
                            <a:srgbClr val="FF0000"/>
                          </a:solidFill>
                        </a:rPr>
                        <a:t>身份</a:t>
                      </a:r>
                      <a:r>
                        <a:rPr lang="zh-TW" altLang="en-US" sz="2800" b="1" dirty="0"/>
                        <a:t>資料 </a:t>
                      </a:r>
                      <a:r>
                        <a:rPr lang="en-US" altLang="zh-TW" sz="2800" b="1" dirty="0"/>
                        <a:t>Gather Victim Identity Information(3)</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zh-TW" altLang="en-US" sz="2800" b="1" dirty="0"/>
                        <a:t>收集受害者</a:t>
                      </a:r>
                      <a:r>
                        <a:rPr lang="zh-TW" altLang="en-US" sz="2800" b="1" dirty="0">
                          <a:solidFill>
                            <a:srgbClr val="FF0000"/>
                          </a:solidFill>
                        </a:rPr>
                        <a:t>網路</a:t>
                      </a:r>
                      <a:r>
                        <a:rPr lang="zh-TW" altLang="en-US" sz="2800" b="1" dirty="0"/>
                        <a:t>資料</a:t>
                      </a:r>
                      <a:r>
                        <a:rPr lang="en-US" altLang="zh-TW" sz="2800" b="1" dirty="0"/>
                        <a:t>Gather Victim Network Information(6)</a:t>
                      </a:r>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zh-TW" altLang="en-US" sz="2800" b="1" dirty="0"/>
                        <a:t>收集受害者</a:t>
                      </a:r>
                      <a:r>
                        <a:rPr lang="zh-TW" altLang="en-US" sz="2800" b="1" dirty="0">
                          <a:solidFill>
                            <a:srgbClr val="FF0000"/>
                          </a:solidFill>
                        </a:rPr>
                        <a:t>組織</a:t>
                      </a:r>
                      <a:r>
                        <a:rPr lang="zh-TW" altLang="en-US" sz="2800" b="1" dirty="0"/>
                        <a:t>資料 </a:t>
                      </a:r>
                      <a:r>
                        <a:rPr lang="en-US" altLang="zh-TW" sz="2800" b="1" dirty="0"/>
                        <a:t>Gather Victim Org Information(4)</a:t>
                      </a:r>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zh-TW" altLang="en-US" sz="2800" b="1" dirty="0"/>
                        <a:t>使用網路釣魚獲取資料</a:t>
                      </a:r>
                      <a:r>
                        <a:rPr lang="zh-TW" altLang="en-US" sz="2800" b="1" dirty="0">
                          <a:solidFill>
                            <a:srgbClr val="FF0000"/>
                          </a:solidFill>
                        </a:rPr>
                        <a:t> </a:t>
                      </a:r>
                      <a:r>
                        <a:rPr lang="en-US" altLang="zh-TW" sz="2800" b="1" dirty="0">
                          <a:solidFill>
                            <a:srgbClr val="FF0000"/>
                          </a:solidFill>
                        </a:rPr>
                        <a:t>Phishing </a:t>
                      </a:r>
                      <a:r>
                        <a:rPr lang="en-US" altLang="zh-TW" sz="2800" b="1" dirty="0"/>
                        <a:t>for Information(3)</a:t>
                      </a:r>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zh-TW" altLang="en-US" sz="2800" b="1" dirty="0"/>
                        <a:t>搜索</a:t>
                      </a:r>
                      <a:r>
                        <a:rPr lang="zh-TW" altLang="en-US" sz="2800" b="1" dirty="0">
                          <a:solidFill>
                            <a:srgbClr val="FF0000"/>
                          </a:solidFill>
                        </a:rPr>
                        <a:t>閉源</a:t>
                      </a:r>
                      <a:r>
                        <a:rPr lang="en-US" altLang="zh-TW" sz="2800" b="1" dirty="0"/>
                        <a:t>Search Closed Sources(2)</a:t>
                      </a:r>
                    </a:p>
                  </a:txBody>
                  <a:tcPr/>
                </a:tc>
                <a:extLst>
                  <a:ext uri="{0D108BD9-81ED-4DB2-BD59-A6C34878D82A}">
                    <a16:rowId xmlns:a16="http://schemas.microsoft.com/office/drawing/2014/main" val="211472250"/>
                  </a:ext>
                </a:extLst>
              </a:tr>
              <a:tr h="543968">
                <a:tc>
                  <a:txBody>
                    <a:bodyPr/>
                    <a:lstStyle/>
                    <a:p>
                      <a:r>
                        <a:rPr lang="en-US" altLang="zh-TW" sz="2800" b="1" dirty="0"/>
                        <a:t>8.</a:t>
                      </a:r>
                      <a:r>
                        <a:rPr lang="zh-TW" altLang="en-US" sz="2800" b="1" dirty="0"/>
                        <a:t>搜索</a:t>
                      </a:r>
                      <a:r>
                        <a:rPr lang="zh-TW" altLang="en-US" sz="2800" b="1" dirty="0">
                          <a:solidFill>
                            <a:srgbClr val="FF0000"/>
                          </a:solidFill>
                        </a:rPr>
                        <a:t>開放技術資料庫</a:t>
                      </a:r>
                      <a:r>
                        <a:rPr lang="en-US" altLang="zh-TW" sz="2800" b="1" dirty="0"/>
                        <a:t>Search Open Technical Databases(5)</a:t>
                      </a:r>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9.</a:t>
                      </a:r>
                      <a:r>
                        <a:rPr lang="zh-TW" altLang="en-US" sz="2800" b="1" dirty="0"/>
                        <a:t>搜索開放的網站</a:t>
                      </a:r>
                      <a:r>
                        <a:rPr lang="en-US" altLang="zh-TW" sz="2800" b="1" dirty="0"/>
                        <a:t>/</a:t>
                      </a:r>
                      <a:r>
                        <a:rPr lang="zh-TW" altLang="en-US" sz="2800" b="1" dirty="0"/>
                        <a:t>網域 </a:t>
                      </a:r>
                      <a:r>
                        <a:rPr lang="en-US" altLang="zh-TW" sz="2800" b="1" dirty="0"/>
                        <a:t>Search Open Websites/Domains(3)</a:t>
                      </a:r>
                    </a:p>
                  </a:txBody>
                  <a:tcPr/>
                </a:tc>
                <a:extLst>
                  <a:ext uri="{0D108BD9-81ED-4DB2-BD59-A6C34878D82A}">
                    <a16:rowId xmlns:a16="http://schemas.microsoft.com/office/drawing/2014/main" val="1322654531"/>
                  </a:ext>
                </a:extLst>
              </a:tr>
              <a:tr h="543968">
                <a:tc>
                  <a:txBody>
                    <a:bodyPr/>
                    <a:lstStyle/>
                    <a:p>
                      <a:r>
                        <a:rPr lang="en-US" altLang="zh-TW" sz="2800" b="1" dirty="0"/>
                        <a:t>10.</a:t>
                      </a:r>
                      <a:r>
                        <a:rPr lang="zh-TW" altLang="en-US" sz="2800" b="1" dirty="0"/>
                        <a:t>搜索</a:t>
                      </a:r>
                      <a:r>
                        <a:rPr lang="zh-TW" altLang="en-US" sz="2800" b="1" dirty="0">
                          <a:solidFill>
                            <a:srgbClr val="FF0000"/>
                          </a:solidFill>
                        </a:rPr>
                        <a:t>受害者擁有的網站</a:t>
                      </a:r>
                      <a:r>
                        <a:rPr lang="en-US" altLang="zh-TW" sz="2800" b="1" dirty="0"/>
                        <a:t>Search Victim-Owned Websites</a:t>
                      </a:r>
                    </a:p>
                  </a:txBody>
                  <a:tcPr/>
                </a:tc>
                <a:extLst>
                  <a:ext uri="{0D108BD9-81ED-4DB2-BD59-A6C34878D82A}">
                    <a16:rowId xmlns:a16="http://schemas.microsoft.com/office/drawing/2014/main" val="2925536650"/>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t>8</a:t>
            </a:fld>
            <a:endParaRPr lang="zh-TW" altLang="en-US"/>
          </a:p>
        </p:txBody>
      </p:sp>
    </p:spTree>
    <p:extLst>
      <p:ext uri="{BB962C8B-B14F-4D97-AF65-F5344CB8AC3E}">
        <p14:creationId xmlns:p14="http://schemas.microsoft.com/office/powerpoint/2010/main" val="547368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5214" y="210746"/>
            <a:ext cx="12074473" cy="707217"/>
          </a:xfrm>
        </p:spPr>
        <p:txBody>
          <a:bodyPr>
            <a:normAutofit fontScale="90000"/>
          </a:bodyPr>
          <a:lstStyle/>
          <a:p>
            <a:r>
              <a:rPr lang="zh-TW" altLang="en-US" b="1" dirty="0">
                <a:effectLst>
                  <a:outerShdw blurRad="38100" dist="38100" dir="2700000" algn="tl">
                    <a:srgbClr val="000000">
                      <a:alpha val="43137"/>
                    </a:srgbClr>
                  </a:outerShdw>
                </a:effectLst>
              </a:rPr>
              <a:t>資料加密衝擊</a:t>
            </a:r>
            <a:r>
              <a:rPr lang="zh-TW" altLang="en-US" dirty="0"/>
              <a:t> </a:t>
            </a:r>
            <a:r>
              <a:rPr lang="en-US" altLang="zh-TW" b="1" dirty="0">
                <a:solidFill>
                  <a:srgbClr val="FF0000"/>
                </a:solidFill>
                <a:effectLst>
                  <a:outerShdw blurRad="38100" dist="38100" dir="2700000" algn="tl">
                    <a:srgbClr val="000000">
                      <a:alpha val="43137"/>
                    </a:srgbClr>
                  </a:outerShdw>
                </a:effectLst>
              </a:rPr>
              <a:t>Data Encrypted </a:t>
            </a:r>
            <a:r>
              <a:rPr lang="en-US" altLang="zh-TW" dirty="0"/>
              <a:t>for Impact</a:t>
            </a:r>
            <a:endParaRPr lang="zh-TW" altLang="en-US" dirty="0"/>
          </a:p>
        </p:txBody>
      </p:sp>
      <p:sp>
        <p:nvSpPr>
          <p:cNvPr id="5" name="投影片編號版面配置區 4"/>
          <p:cNvSpPr>
            <a:spLocks noGrp="1"/>
          </p:cNvSpPr>
          <p:nvPr>
            <p:ph type="sldNum" sz="quarter" idx="12"/>
          </p:nvPr>
        </p:nvSpPr>
        <p:spPr/>
        <p:txBody>
          <a:bodyPr/>
          <a:lstStyle/>
          <a:p>
            <a:fld id="{D16C3A51-89D0-4E4D-AA61-5A30A561532A}" type="slidenum">
              <a:rPr lang="zh-TW" altLang="en-US" smtClean="0"/>
              <a:t>80</a:t>
            </a:fld>
            <a:endParaRPr lang="zh-TW" altLang="en-US"/>
          </a:p>
        </p:txBody>
      </p:sp>
      <p:sp>
        <p:nvSpPr>
          <p:cNvPr id="4" name="矩形 3"/>
          <p:cNvSpPr/>
          <p:nvPr/>
        </p:nvSpPr>
        <p:spPr>
          <a:xfrm>
            <a:off x="443345" y="1064029"/>
            <a:ext cx="4293035" cy="369332"/>
          </a:xfrm>
          <a:prstGeom prst="rect">
            <a:avLst/>
          </a:prstGeom>
        </p:spPr>
        <p:txBody>
          <a:bodyPr wrap="none">
            <a:spAutoFit/>
          </a:bodyPr>
          <a:lstStyle/>
          <a:p>
            <a:r>
              <a:rPr lang="en-US" altLang="zh-TW" dirty="0"/>
              <a:t>https://attack.mitre.org/techniques/T1486/</a:t>
            </a:r>
            <a:endParaRPr lang="zh-TW" altLang="en-US" dirty="0"/>
          </a:p>
        </p:txBody>
      </p:sp>
      <p:sp>
        <p:nvSpPr>
          <p:cNvPr id="3" name="矩形 2"/>
          <p:cNvSpPr/>
          <p:nvPr/>
        </p:nvSpPr>
        <p:spPr>
          <a:xfrm>
            <a:off x="443345" y="1873837"/>
            <a:ext cx="11305309" cy="3970318"/>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可能會對目標系統或網路中大量系統上的資料進行</a:t>
            </a:r>
            <a:r>
              <a:rPr lang="zh-TW" altLang="en-US" dirty="0">
                <a:solidFill>
                  <a:srgbClr val="FF0000"/>
                </a:solidFill>
                <a:effectLst>
                  <a:outerShdw blurRad="38100" dist="38100" dir="2700000" algn="tl">
                    <a:srgbClr val="000000">
                      <a:alpha val="43137"/>
                    </a:srgbClr>
                  </a:outerShdw>
                </a:effectLst>
              </a:rPr>
              <a:t>加密</a:t>
            </a:r>
            <a:r>
              <a:rPr lang="zh-TW" altLang="en-US" dirty="0"/>
              <a:t>，以中斷系統和網路資源的</a:t>
            </a:r>
            <a:r>
              <a:rPr lang="zh-TW" altLang="en-US" b="1" dirty="0">
                <a:solidFill>
                  <a:srgbClr val="FF0000"/>
                </a:solidFill>
                <a:effectLst>
                  <a:outerShdw blurRad="38100" dist="38100" dir="2700000" algn="tl">
                    <a:srgbClr val="000000">
                      <a:alpha val="43137"/>
                    </a:srgbClr>
                  </a:outerShdw>
                </a:effectLst>
              </a:rPr>
              <a:t>可用性</a:t>
            </a:r>
            <a:r>
              <a:rPr lang="zh-TW" altLang="en-US" dirty="0"/>
              <a:t>。</a:t>
            </a:r>
            <a:endParaRPr lang="en-US" altLang="zh-TW" dirty="0"/>
          </a:p>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以嘗試通過加密本地和遠程驅動器上的文件或資料並禁止訪問解密密鑰來使存儲的資料無法訪問。這樣做可能是為了從受害者那裡獲取金錢補償，以換取解密或解密密鑰（勒索軟件），或者在密鑰未保存或傳輸的情況下使資料永久無法訪問。</a:t>
            </a:r>
            <a:endParaRPr lang="en-US" altLang="zh-TW" dirty="0"/>
          </a:p>
          <a:p>
            <a:pPr marL="285750" indent="-285750">
              <a:buFont typeface="Wingdings" panose="05000000000000000000" pitchFamily="2" charset="2"/>
              <a:buChar char="n"/>
            </a:pPr>
            <a:r>
              <a:rPr lang="zh-TW" altLang="en-US" dirty="0"/>
              <a:t>對於勒索軟件，</a:t>
            </a:r>
            <a:r>
              <a:rPr lang="en-US" altLang="zh-TW" dirty="0"/>
              <a:t>Office </a:t>
            </a:r>
            <a:r>
              <a:rPr lang="zh-TW" altLang="en-US" dirty="0"/>
              <a:t>文檔、</a:t>
            </a:r>
            <a:r>
              <a:rPr lang="en-US" altLang="zh-TW" dirty="0"/>
              <a:t>PDF</a:t>
            </a:r>
            <a:r>
              <a:rPr lang="zh-TW" altLang="en-US" dirty="0"/>
              <a:t>、圖像、視頻、音頻、文本和源代碼文件等常見用戶文件通常會被加密（並且通常會被重命名和</a:t>
            </a:r>
            <a:r>
              <a:rPr lang="en-US" altLang="zh-TW" dirty="0"/>
              <a:t>/</a:t>
            </a:r>
            <a:r>
              <a:rPr lang="zh-TW" altLang="en-US" dirty="0"/>
              <a:t>或標記為特定文件標記）。</a:t>
            </a:r>
            <a:endParaRPr lang="en-US" altLang="zh-TW" dirty="0"/>
          </a:p>
          <a:p>
            <a:pPr marL="285750" indent="-285750">
              <a:buFont typeface="Wingdings" panose="05000000000000000000" pitchFamily="2" charset="2"/>
              <a:buChar char="n"/>
            </a:pPr>
            <a:r>
              <a:rPr lang="zh-TW" altLang="en-US" dirty="0"/>
              <a:t>對手可能需要首先採用其他行為，例如文件和目錄權限修改或系統關閉</a:t>
            </a:r>
            <a:r>
              <a:rPr lang="en-US" altLang="zh-TW" dirty="0"/>
              <a:t>/</a:t>
            </a:r>
            <a:r>
              <a:rPr lang="zh-TW" altLang="en-US" dirty="0"/>
              <a:t>重啟，以便解鎖和</a:t>
            </a:r>
            <a:r>
              <a:rPr lang="en-US" altLang="zh-TW" dirty="0"/>
              <a:t>/</a:t>
            </a:r>
            <a:r>
              <a:rPr lang="zh-TW" altLang="en-US" dirty="0"/>
              <a:t>或獲得操作這些文件的權限。</a:t>
            </a:r>
            <a:endParaRPr lang="en-US" altLang="zh-TW" dirty="0"/>
          </a:p>
          <a:p>
            <a:pPr marL="285750" indent="-285750">
              <a:buFont typeface="Wingdings" panose="05000000000000000000" pitchFamily="2" charset="2"/>
              <a:buChar char="n"/>
            </a:pPr>
            <a:r>
              <a:rPr lang="zh-TW" altLang="en-US" dirty="0"/>
              <a:t>在某些情況下，對手可能會對關鍵系統文件、磁盤分區和 </a:t>
            </a:r>
            <a:r>
              <a:rPr lang="en-US" altLang="zh-TW" dirty="0"/>
              <a:t>MBR </a:t>
            </a:r>
            <a:r>
              <a:rPr lang="zh-TW" altLang="en-US" dirty="0"/>
              <a:t>進行加密。</a:t>
            </a:r>
            <a:endParaRPr lang="en-US" altLang="zh-TW" dirty="0"/>
          </a:p>
          <a:p>
            <a:pPr marL="285750" indent="-285750">
              <a:buFont typeface="Wingdings" panose="05000000000000000000" pitchFamily="2" charset="2"/>
              <a:buChar char="n"/>
            </a:pPr>
            <a:r>
              <a:rPr lang="zh-TW" altLang="en-US" dirty="0"/>
              <a:t>為了最大程度地影響目標組織，設計用於加密資料的惡意軟件可能具有類似蠕蟲的功能，可以通過利用其他攻擊技術（如有效帳戶、操作系統憑據轉儲和</a:t>
            </a:r>
            <a:r>
              <a:rPr lang="en-US" altLang="zh-TW" dirty="0"/>
              <a:t>SMB/Windows </a:t>
            </a:r>
            <a:r>
              <a:rPr lang="zh-TW" altLang="en-US" dirty="0"/>
              <a:t>管理共享）在網路中傳播。</a:t>
            </a:r>
            <a:endParaRPr lang="en-US" altLang="zh-TW" dirty="0"/>
          </a:p>
          <a:p>
            <a:pPr marL="285750" indent="-285750">
              <a:buFont typeface="Wingdings" panose="05000000000000000000" pitchFamily="2" charset="2"/>
              <a:buChar char="n"/>
            </a:pPr>
            <a:r>
              <a:rPr lang="zh-TW" altLang="en-US" dirty="0"/>
              <a:t>加密惡意軟件還可能利用內部損壞，例如更改受害者壁紙，或通過向連接的打印機發送贖金票據或其他訊息（稱為“打印轟炸”）來恐嚇受害者。</a:t>
            </a:r>
            <a:endParaRPr lang="en-US" altLang="zh-TW" dirty="0"/>
          </a:p>
          <a:p>
            <a:pPr marL="285750" indent="-285750">
              <a:buFont typeface="Wingdings" panose="05000000000000000000" pitchFamily="2" charset="2"/>
              <a:buChar char="n"/>
            </a:pPr>
            <a:r>
              <a:rPr lang="zh-TW" altLang="en-US" dirty="0"/>
              <a:t>在雲環境中，受感染帳戶中的存儲對像也可能被加密</a:t>
            </a:r>
          </a:p>
        </p:txBody>
      </p:sp>
    </p:spTree>
    <p:extLst>
      <p:ext uri="{BB962C8B-B14F-4D97-AF65-F5344CB8AC3E}">
        <p14:creationId xmlns:p14="http://schemas.microsoft.com/office/powerpoint/2010/main" val="2118231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379453112"/>
              </p:ext>
            </p:extLst>
          </p:nvPr>
        </p:nvGraphicFramePr>
        <p:xfrm>
          <a:off x="141659" y="3665968"/>
          <a:ext cx="11634171" cy="3239022"/>
        </p:xfrm>
        <a:graphic>
          <a:graphicData uri="http://schemas.openxmlformats.org/drawingml/2006/table">
            <a:tbl>
              <a:tblPr/>
              <a:tblGrid>
                <a:gridCol w="1022397">
                  <a:extLst>
                    <a:ext uri="{9D8B030D-6E8A-4147-A177-3AD203B41FA5}">
                      <a16:colId xmlns:a16="http://schemas.microsoft.com/office/drawing/2014/main" val="2125733411"/>
                    </a:ext>
                  </a:extLst>
                </a:gridCol>
                <a:gridCol w="1626036">
                  <a:extLst>
                    <a:ext uri="{9D8B030D-6E8A-4147-A177-3AD203B41FA5}">
                      <a16:colId xmlns:a16="http://schemas.microsoft.com/office/drawing/2014/main" val="2714515035"/>
                    </a:ext>
                  </a:extLst>
                </a:gridCol>
                <a:gridCol w="8985738">
                  <a:extLst>
                    <a:ext uri="{9D8B030D-6E8A-4147-A177-3AD203B41FA5}">
                      <a16:colId xmlns:a16="http://schemas.microsoft.com/office/drawing/2014/main" val="69617581"/>
                    </a:ext>
                  </a:extLst>
                </a:gridCol>
              </a:tblGrid>
              <a:tr h="231409">
                <a:tc>
                  <a:txBody>
                    <a:bodyPr/>
                    <a:lstStyle/>
                    <a:p>
                      <a:pPr algn="l" fontAlgn="b"/>
                      <a:r>
                        <a:rPr lang="en-US" sz="1800" dirty="0">
                          <a:effectLst/>
                        </a:rPr>
                        <a:t>ID</a:t>
                      </a:r>
                    </a:p>
                  </a:txBody>
                  <a:tcPr marL="73834" marR="73834" marT="36917" marB="3691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dirty="0">
                          <a:effectLst/>
                        </a:rPr>
                        <a:t>Mitigation</a:t>
                      </a:r>
                    </a:p>
                  </a:txBody>
                  <a:tcPr marL="73834" marR="73834" marT="36917" marB="3691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dirty="0">
                          <a:effectLst/>
                        </a:rPr>
                        <a:t>Description</a:t>
                      </a:r>
                    </a:p>
                  </a:txBody>
                  <a:tcPr marL="73834" marR="73834" marT="36917" marB="3691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31113294"/>
                  </a:ext>
                </a:extLst>
              </a:tr>
              <a:tr h="551790">
                <a:tc>
                  <a:txBody>
                    <a:bodyPr/>
                    <a:lstStyle/>
                    <a:p>
                      <a:pPr fontAlgn="t"/>
                      <a:r>
                        <a:rPr lang="en-US" sz="1800" u="none" strike="noStrike">
                          <a:solidFill>
                            <a:srgbClr val="4F7CAC"/>
                          </a:solidFill>
                          <a:effectLst/>
                          <a:hlinkClick r:id="rId2"/>
                        </a:rPr>
                        <a:t>M1040</a:t>
                      </a:r>
                      <a:endParaRPr lang="en-US" sz="180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u="none" strike="noStrike" dirty="0">
                          <a:solidFill>
                            <a:srgbClr val="4F7CAC"/>
                          </a:solidFill>
                          <a:effectLst/>
                          <a:hlinkClick r:id="rId2"/>
                        </a:rPr>
                        <a:t>Behavior Prevention on Endpoint</a:t>
                      </a:r>
                      <a:endParaRPr lang="en-US" sz="1800" dirty="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dirty="0">
                          <a:effectLst/>
                        </a:rPr>
                        <a:t>On Windows 10, enable cloud-delivered protection and </a:t>
                      </a:r>
                      <a:r>
                        <a:rPr lang="en-US" sz="1800" b="1" dirty="0">
                          <a:solidFill>
                            <a:srgbClr val="FF0000"/>
                          </a:solidFill>
                          <a:effectLst>
                            <a:outerShdw blurRad="38100" dist="38100" dir="2700000" algn="tl">
                              <a:srgbClr val="000000">
                                <a:alpha val="43137"/>
                              </a:srgbClr>
                            </a:outerShdw>
                          </a:effectLst>
                        </a:rPr>
                        <a:t>Attack Surface Reduction (ASR) rules </a:t>
                      </a:r>
                      <a:r>
                        <a:rPr lang="en-US" sz="1800" dirty="0">
                          <a:effectLst/>
                        </a:rPr>
                        <a:t>to block the execution of files that resemble ransomware. </a:t>
                      </a: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839209031"/>
                  </a:ext>
                </a:extLst>
              </a:tr>
              <a:tr h="1443143">
                <a:tc>
                  <a:txBody>
                    <a:bodyPr/>
                    <a:lstStyle/>
                    <a:p>
                      <a:pPr fontAlgn="t"/>
                      <a:r>
                        <a:rPr lang="en-US" sz="1800" u="none" strike="noStrike">
                          <a:solidFill>
                            <a:srgbClr val="4F7CAC"/>
                          </a:solidFill>
                          <a:effectLst/>
                          <a:hlinkClick r:id="rId3"/>
                        </a:rPr>
                        <a:t>M1053</a:t>
                      </a:r>
                      <a:endParaRPr lang="en-US" sz="180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u="none" strike="noStrike" dirty="0">
                          <a:solidFill>
                            <a:srgbClr val="4F7CAC"/>
                          </a:solidFill>
                          <a:effectLst/>
                          <a:hlinkClick r:id="rId3"/>
                        </a:rPr>
                        <a:t>Data Backup</a:t>
                      </a:r>
                      <a:endParaRPr lang="en-US" sz="1800" dirty="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dirty="0">
                          <a:effectLst/>
                        </a:rPr>
                        <a:t>Consider implementing IT disaster recovery plans that contain procedures for regularly taking and testing data backups that can be used to restore organizational data. </a:t>
                      </a:r>
                    </a:p>
                    <a:p>
                      <a:pPr fontAlgn="t"/>
                      <a:r>
                        <a:rPr lang="en-US" sz="1800" dirty="0">
                          <a:effectLst/>
                        </a:rPr>
                        <a:t>Ensure backups are stored off system and is protected from common methods adversaries may use to gain access and destroy the backups to prevent recovery. Consider enabling versioning in cloud environments to maintain backup copies of storage objects.</a:t>
                      </a: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575355677"/>
                  </a:ext>
                </a:extLst>
              </a:tr>
            </a:tbl>
          </a:graphicData>
        </a:graphic>
      </p:graphicFrame>
      <p:sp>
        <p:nvSpPr>
          <p:cNvPr id="3" name="矩形 2"/>
          <p:cNvSpPr/>
          <p:nvPr/>
        </p:nvSpPr>
        <p:spPr>
          <a:xfrm>
            <a:off x="66520" y="2985003"/>
            <a:ext cx="3315459" cy="523220"/>
          </a:xfrm>
          <a:prstGeom prst="rect">
            <a:avLst/>
          </a:prstGeom>
        </p:spPr>
        <p:txBody>
          <a:bodyPr wrap="none">
            <a:spAutoFit/>
          </a:bodyPr>
          <a:lstStyle/>
          <a:p>
            <a:r>
              <a:rPr lang="en-US" altLang="zh-TW" sz="2800" b="1" dirty="0">
                <a:effectLst>
                  <a:outerShdw blurRad="38100" dist="38100" dir="2700000" algn="tl">
                    <a:srgbClr val="000000">
                      <a:alpha val="43137"/>
                    </a:srgbClr>
                  </a:outerShdw>
                </a:effectLst>
              </a:rPr>
              <a:t>Mitigations</a:t>
            </a:r>
            <a:r>
              <a:rPr lang="zh-TW" altLang="en-US" sz="2800" dirty="0"/>
              <a:t>緩解措施</a:t>
            </a:r>
            <a:endParaRPr lang="zh-TW" altLang="en-US" sz="2800" b="1" dirty="0">
              <a:effectLst>
                <a:outerShdw blurRad="38100" dist="38100" dir="2700000" algn="tl">
                  <a:srgbClr val="000000">
                    <a:alpha val="43137"/>
                  </a:srgbClr>
                </a:outerShdw>
              </a:effectLst>
            </a:endParaRPr>
          </a:p>
        </p:txBody>
      </p:sp>
      <p:graphicFrame>
        <p:nvGraphicFramePr>
          <p:cNvPr id="4" name="內容版面配置區 5"/>
          <p:cNvGraphicFramePr>
            <a:graphicFrameLocks/>
          </p:cNvGraphicFramePr>
          <p:nvPr>
            <p:extLst>
              <p:ext uri="{D42A27DB-BD31-4B8C-83A1-F6EECF244321}">
                <p14:modId xmlns:p14="http://schemas.microsoft.com/office/powerpoint/2010/main" val="3766855909"/>
              </p:ext>
            </p:extLst>
          </p:nvPr>
        </p:nvGraphicFramePr>
        <p:xfrm>
          <a:off x="141659" y="473952"/>
          <a:ext cx="11744732" cy="2560320"/>
        </p:xfrm>
        <a:graphic>
          <a:graphicData uri="http://schemas.openxmlformats.org/drawingml/2006/table">
            <a:tbl>
              <a:tblPr/>
              <a:tblGrid>
                <a:gridCol w="1060935">
                  <a:extLst>
                    <a:ext uri="{9D8B030D-6E8A-4147-A177-3AD203B41FA5}">
                      <a16:colId xmlns:a16="http://schemas.microsoft.com/office/drawing/2014/main" val="2630752076"/>
                    </a:ext>
                  </a:extLst>
                </a:gridCol>
                <a:gridCol w="1135386">
                  <a:extLst>
                    <a:ext uri="{9D8B030D-6E8A-4147-A177-3AD203B41FA5}">
                      <a16:colId xmlns:a16="http://schemas.microsoft.com/office/drawing/2014/main" val="1023161096"/>
                    </a:ext>
                  </a:extLst>
                </a:gridCol>
                <a:gridCol w="9548411">
                  <a:extLst>
                    <a:ext uri="{9D8B030D-6E8A-4147-A177-3AD203B41FA5}">
                      <a16:colId xmlns:a16="http://schemas.microsoft.com/office/drawing/2014/main" val="3245486808"/>
                    </a:ext>
                  </a:extLst>
                </a:gridCol>
              </a:tblGrid>
              <a:tr h="0">
                <a:tc>
                  <a:txBody>
                    <a:bodyPr/>
                    <a:lstStyle/>
                    <a:p>
                      <a:pPr algn="l" fontAlgn="b"/>
                      <a:r>
                        <a:rPr lang="en-US" sz="24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24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2400" dirty="0">
                          <a:effectLst/>
                        </a:rPr>
                        <a:t>Description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968620243"/>
                  </a:ext>
                </a:extLst>
              </a:tr>
              <a:tr h="0">
                <a:tc>
                  <a:txBody>
                    <a:bodyPr/>
                    <a:lstStyle/>
                    <a:p>
                      <a:pPr fontAlgn="t"/>
                      <a:r>
                        <a:rPr lang="en-US" sz="2400" u="none" strike="noStrike">
                          <a:solidFill>
                            <a:srgbClr val="4F7CAC"/>
                          </a:solidFill>
                          <a:effectLst/>
                          <a:hlinkClick r:id="rId4"/>
                        </a:rPr>
                        <a:t>G0082</a:t>
                      </a:r>
                      <a:endParaRPr lang="en-US" sz="240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4"/>
                        </a:rPr>
                        <a:t>APT38</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4"/>
                        </a:rPr>
                        <a:t>APT38</a:t>
                      </a:r>
                      <a:r>
                        <a:rPr lang="en-US" sz="2400" dirty="0">
                          <a:effectLst/>
                        </a:rPr>
                        <a:t> has used Hermes ransomware to encrypt files with AES256.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17194998"/>
                  </a:ext>
                </a:extLst>
              </a:tr>
              <a:tr h="0">
                <a:tc>
                  <a:txBody>
                    <a:bodyPr/>
                    <a:lstStyle/>
                    <a:p>
                      <a:pPr fontAlgn="t"/>
                      <a:r>
                        <a:rPr lang="en-US" sz="2400" u="none" strike="noStrike" dirty="0">
                          <a:solidFill>
                            <a:srgbClr val="4F7CAC"/>
                          </a:solidFill>
                          <a:effectLst/>
                          <a:hlinkClick r:id="rId5"/>
                        </a:rPr>
                        <a:t>G0096</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5"/>
                        </a:rPr>
                        <a:t>APT41</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5"/>
                        </a:rPr>
                        <a:t>APT41</a:t>
                      </a:r>
                      <a:r>
                        <a:rPr lang="en-US" sz="2400" dirty="0">
                          <a:effectLst/>
                        </a:rPr>
                        <a:t> used a ransomware called </a:t>
                      </a:r>
                      <a:r>
                        <a:rPr lang="en-US" sz="2400" dirty="0" err="1">
                          <a:effectLst/>
                        </a:rPr>
                        <a:t>Encryptor</a:t>
                      </a:r>
                      <a:r>
                        <a:rPr lang="en-US" sz="2400" dirty="0">
                          <a:effectLst/>
                        </a:rPr>
                        <a:t> </a:t>
                      </a:r>
                      <a:r>
                        <a:rPr lang="en-US" sz="2400" dirty="0" err="1">
                          <a:effectLst/>
                        </a:rPr>
                        <a:t>RaaS</a:t>
                      </a:r>
                      <a:r>
                        <a:rPr lang="en-US" sz="2400" dirty="0">
                          <a:effectLst/>
                        </a:rPr>
                        <a:t> to encrypt files on the targeted systems and provide a ransom note to the user.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7772819"/>
                  </a:ext>
                </a:extLst>
              </a:tr>
              <a:tr h="0">
                <a:tc>
                  <a:txBody>
                    <a:bodyPr/>
                    <a:lstStyle/>
                    <a:p>
                      <a:pPr fontAlgn="t"/>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dirty="0">
                          <a:effectLs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079531497"/>
                  </a:ext>
                </a:extLst>
              </a:tr>
            </a:tbl>
          </a:graphicData>
        </a:graphic>
      </p:graphicFrame>
      <p:sp>
        <p:nvSpPr>
          <p:cNvPr id="5" name="矩形 4"/>
          <p:cNvSpPr/>
          <p:nvPr/>
        </p:nvSpPr>
        <p:spPr>
          <a:xfrm>
            <a:off x="66520" y="0"/>
            <a:ext cx="4721549" cy="523220"/>
          </a:xfrm>
          <a:prstGeom prst="rect">
            <a:avLst/>
          </a:prstGeom>
        </p:spPr>
        <p:txBody>
          <a:bodyPr wrap="none">
            <a:spAutoFit/>
          </a:bodyPr>
          <a:lstStyle/>
          <a:p>
            <a:r>
              <a:rPr lang="en-US" altLang="zh-TW" sz="2800" b="1" dirty="0">
                <a:solidFill>
                  <a:srgbClr val="FF0000"/>
                </a:solidFill>
                <a:effectLst>
                  <a:outerShdw blurRad="38100" dist="38100" dir="2700000" algn="tl">
                    <a:srgbClr val="000000">
                      <a:alpha val="43137"/>
                    </a:srgbClr>
                  </a:outerShdw>
                </a:effectLst>
              </a:rPr>
              <a:t>Procedure</a:t>
            </a:r>
            <a:r>
              <a:rPr lang="en-US" altLang="zh-TW" sz="2800" b="1" dirty="0">
                <a:effectLst>
                  <a:outerShdw blurRad="38100" dist="38100" dir="2700000" algn="tl">
                    <a:srgbClr val="000000">
                      <a:alpha val="43137"/>
                    </a:srgbClr>
                  </a:outerShdw>
                </a:effectLst>
              </a:rPr>
              <a:t> Examples</a:t>
            </a:r>
            <a:r>
              <a:rPr lang="zh-TW" altLang="en-US" sz="2800" b="1" dirty="0">
                <a:effectLst>
                  <a:outerShdw blurRad="38100" dist="38100" dir="2700000" algn="tl">
                    <a:srgbClr val="000000">
                      <a:alpha val="43137"/>
                    </a:srgbClr>
                  </a:outerShdw>
                </a:effectLst>
              </a:rPr>
              <a:t> 攻擊情境</a:t>
            </a:r>
          </a:p>
        </p:txBody>
      </p:sp>
      <p:sp>
        <p:nvSpPr>
          <p:cNvPr id="6" name="投影片編號版面配置區 5"/>
          <p:cNvSpPr>
            <a:spLocks noGrp="1"/>
          </p:cNvSpPr>
          <p:nvPr>
            <p:ph type="sldNum" sz="quarter" idx="12"/>
          </p:nvPr>
        </p:nvSpPr>
        <p:spPr/>
        <p:txBody>
          <a:bodyPr/>
          <a:lstStyle/>
          <a:p>
            <a:fld id="{D16C3A51-89D0-4E4D-AA61-5A30A561532A}" type="slidenum">
              <a:rPr lang="zh-TW" altLang="en-US" smtClean="0"/>
              <a:t>81</a:t>
            </a:fld>
            <a:endParaRPr lang="zh-TW" altLang="en-US"/>
          </a:p>
        </p:txBody>
      </p:sp>
    </p:spTree>
    <p:extLst>
      <p:ext uri="{BB962C8B-B14F-4D97-AF65-F5344CB8AC3E}">
        <p14:creationId xmlns:p14="http://schemas.microsoft.com/office/powerpoint/2010/main" val="31680474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8389" y="244628"/>
            <a:ext cx="3080200" cy="584775"/>
          </a:xfrm>
          <a:prstGeom prst="rect">
            <a:avLst/>
          </a:prstGeom>
        </p:spPr>
        <p:txBody>
          <a:bodyPr wrap="square">
            <a:spAutoFit/>
          </a:bodyPr>
          <a:lstStyle/>
          <a:p>
            <a:r>
              <a:rPr lang="en-US" altLang="zh-TW" sz="3200" b="1" i="0" dirty="0">
                <a:solidFill>
                  <a:srgbClr val="39434C"/>
                </a:solidFill>
                <a:effectLst>
                  <a:outerShdw blurRad="38100" dist="38100" dir="2700000" algn="tl">
                    <a:srgbClr val="000000">
                      <a:alpha val="43137"/>
                    </a:srgbClr>
                  </a:outerShdw>
                </a:effectLst>
                <a:latin typeface="Roboto-Light"/>
              </a:rPr>
              <a:t>Detection</a:t>
            </a:r>
            <a:r>
              <a:rPr lang="zh-TW" altLang="en-US" sz="3200" b="1" i="0" dirty="0">
                <a:solidFill>
                  <a:srgbClr val="39434C"/>
                </a:solidFill>
                <a:effectLst>
                  <a:outerShdw blurRad="38100" dist="38100" dir="2700000" algn="tl">
                    <a:srgbClr val="000000">
                      <a:alpha val="43137"/>
                    </a:srgbClr>
                  </a:outerShdw>
                </a:effectLst>
                <a:latin typeface="Roboto-Light"/>
              </a:rPr>
              <a:t>偵測</a:t>
            </a:r>
            <a:endParaRPr lang="en-US" altLang="zh-TW" sz="3200" b="1" i="0" dirty="0">
              <a:solidFill>
                <a:srgbClr val="39434C"/>
              </a:solidFill>
              <a:effectLst>
                <a:outerShdw blurRad="38100" dist="38100" dir="2700000" algn="tl">
                  <a:srgbClr val="000000">
                    <a:alpha val="43137"/>
                  </a:srgbClr>
                </a:outerShdw>
              </a:effectLst>
              <a:latin typeface="Roboto-Light"/>
            </a:endParaRPr>
          </a:p>
        </p:txBody>
      </p:sp>
      <p:graphicFrame>
        <p:nvGraphicFramePr>
          <p:cNvPr id="3" name="表格 2"/>
          <p:cNvGraphicFramePr>
            <a:graphicFrameLocks noGrp="1"/>
          </p:cNvGraphicFramePr>
          <p:nvPr>
            <p:extLst>
              <p:ext uri="{D42A27DB-BD31-4B8C-83A1-F6EECF244321}">
                <p14:modId xmlns:p14="http://schemas.microsoft.com/office/powerpoint/2010/main" val="1571544959"/>
              </p:ext>
            </p:extLst>
          </p:nvPr>
        </p:nvGraphicFramePr>
        <p:xfrm>
          <a:off x="273392" y="962831"/>
          <a:ext cx="11283968" cy="5389258"/>
        </p:xfrm>
        <a:graphic>
          <a:graphicData uri="http://schemas.openxmlformats.org/drawingml/2006/table">
            <a:tbl>
              <a:tblPr/>
              <a:tblGrid>
                <a:gridCol w="1067107">
                  <a:extLst>
                    <a:ext uri="{9D8B030D-6E8A-4147-A177-3AD203B41FA5}">
                      <a16:colId xmlns:a16="http://schemas.microsoft.com/office/drawing/2014/main" val="1805673917"/>
                    </a:ext>
                  </a:extLst>
                </a:gridCol>
                <a:gridCol w="1794673">
                  <a:extLst>
                    <a:ext uri="{9D8B030D-6E8A-4147-A177-3AD203B41FA5}">
                      <a16:colId xmlns:a16="http://schemas.microsoft.com/office/drawing/2014/main" val="314799990"/>
                    </a:ext>
                  </a:extLst>
                </a:gridCol>
                <a:gridCol w="2980983">
                  <a:extLst>
                    <a:ext uri="{9D8B030D-6E8A-4147-A177-3AD203B41FA5}">
                      <a16:colId xmlns:a16="http://schemas.microsoft.com/office/drawing/2014/main" val="1400974281"/>
                    </a:ext>
                  </a:extLst>
                </a:gridCol>
                <a:gridCol w="5441205">
                  <a:extLst>
                    <a:ext uri="{9D8B030D-6E8A-4147-A177-3AD203B41FA5}">
                      <a16:colId xmlns:a16="http://schemas.microsoft.com/office/drawing/2014/main" val="3210462072"/>
                    </a:ext>
                  </a:extLst>
                </a:gridCol>
              </a:tblGrid>
              <a:tr h="196671">
                <a:tc>
                  <a:txBody>
                    <a:bodyPr/>
                    <a:lstStyle/>
                    <a:p>
                      <a:pPr algn="l" fontAlgn="b"/>
                      <a:r>
                        <a:rPr lang="en-US" sz="1800" dirty="0">
                          <a:effectLst/>
                        </a:rPr>
                        <a:t>ID</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a:effectLst/>
                        </a:rPr>
                        <a:t>Data Source</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a:effectLst/>
                        </a:rPr>
                        <a:t>Data Component</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a:effectLst/>
                        </a:rPr>
                        <a:t>Detects</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4153798534"/>
                  </a:ext>
                </a:extLst>
              </a:tr>
              <a:tr h="839948">
                <a:tc>
                  <a:txBody>
                    <a:bodyPr/>
                    <a:lstStyle/>
                    <a:p>
                      <a:pPr fontAlgn="t"/>
                      <a:r>
                        <a:rPr lang="en-US" sz="1800" u="none" strike="noStrike">
                          <a:solidFill>
                            <a:schemeClr val="tx1"/>
                          </a:solidFill>
                          <a:effectLst/>
                          <a:hlinkClick r:id="rId2"/>
                        </a:rPr>
                        <a:t>DS0010</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2"/>
                        </a:rPr>
                        <a:t>Cloud Storage</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3"/>
                        </a:rPr>
                        <a:t>Cloud Storage Modification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for changes made in cloud environments for events that indicate storage objects have been anomalously modified.</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52232109"/>
                  </a:ext>
                </a:extLst>
              </a:tr>
              <a:tr h="839948">
                <a:tc>
                  <a:txBody>
                    <a:bodyPr/>
                    <a:lstStyle/>
                    <a:p>
                      <a:pPr fontAlgn="t"/>
                      <a:r>
                        <a:rPr lang="en-US" sz="1800" u="none" strike="noStrike">
                          <a:solidFill>
                            <a:schemeClr val="tx1"/>
                          </a:solidFill>
                          <a:effectLst/>
                          <a:hlinkClick r:id="rId4"/>
                        </a:rPr>
                        <a:t>DS0017</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4"/>
                        </a:rPr>
                        <a:t>Command</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5"/>
                        </a:rPr>
                        <a:t>Command Execution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executed commands and arguments for actions involved in data destruction activity, such as </a:t>
                      </a:r>
                      <a:r>
                        <a:rPr lang="en-US" sz="1800" dirty="0" err="1">
                          <a:solidFill>
                            <a:schemeClr val="tx1"/>
                          </a:solidFill>
                          <a:effectLst/>
                        </a:rPr>
                        <a:t>vssadmin</a:t>
                      </a:r>
                      <a:r>
                        <a:rPr lang="en-US" sz="1800" dirty="0">
                          <a:solidFill>
                            <a:schemeClr val="tx1"/>
                          </a:solidFill>
                          <a:effectLst/>
                        </a:rPr>
                        <a:t>, </a:t>
                      </a:r>
                      <a:r>
                        <a:rPr lang="en-US" sz="1800" dirty="0" err="1">
                          <a:solidFill>
                            <a:schemeClr val="tx1"/>
                          </a:solidFill>
                          <a:effectLst/>
                        </a:rPr>
                        <a:t>wbadmin</a:t>
                      </a:r>
                      <a:r>
                        <a:rPr lang="en-US" sz="1800" dirty="0">
                          <a:solidFill>
                            <a:schemeClr val="tx1"/>
                          </a:solidFill>
                          <a:effectLst/>
                        </a:rPr>
                        <a:t>, and </a:t>
                      </a:r>
                      <a:r>
                        <a:rPr lang="en-US" sz="1800" dirty="0" err="1">
                          <a:solidFill>
                            <a:schemeClr val="tx1"/>
                          </a:solidFill>
                          <a:effectLst/>
                        </a:rPr>
                        <a:t>bcdedit</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47757194"/>
                  </a:ext>
                </a:extLst>
              </a:tr>
              <a:tr h="397439">
                <a:tc rowSpan="2">
                  <a:txBody>
                    <a:bodyPr/>
                    <a:lstStyle/>
                    <a:p>
                      <a:pPr fontAlgn="t"/>
                      <a:r>
                        <a:rPr lang="en-US" sz="1800" u="none" strike="noStrike" dirty="0">
                          <a:solidFill>
                            <a:schemeClr val="tx1"/>
                          </a:solidFill>
                          <a:effectLst/>
                          <a:hlinkClick r:id="rId6"/>
                        </a:rPr>
                        <a:t>DS0022</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rowSpan="2">
                  <a:txBody>
                    <a:bodyPr/>
                    <a:lstStyle/>
                    <a:p>
                      <a:pPr fontAlgn="t"/>
                      <a:r>
                        <a:rPr lang="en-US" sz="1800" u="none" strike="noStrike" dirty="0">
                          <a:solidFill>
                            <a:schemeClr val="tx1"/>
                          </a:solidFill>
                          <a:effectLst/>
                          <a:hlinkClick r:id="rId6"/>
                        </a:rPr>
                        <a:t>File</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u="none" strike="noStrike" dirty="0">
                          <a:solidFill>
                            <a:schemeClr val="tx1"/>
                          </a:solidFill>
                          <a:effectLst/>
                          <a:hlinkClick r:id="rId7"/>
                        </a:rPr>
                        <a:t>File Creation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dirty="0">
                          <a:solidFill>
                            <a:schemeClr val="tx1"/>
                          </a:solidFill>
                          <a:effectLst/>
                        </a:rPr>
                        <a:t>Monitor for newly constructed files in user directories.</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100761944"/>
                  </a:ext>
                </a:extLst>
              </a:tr>
              <a:tr h="397439">
                <a:tc vMerge="1">
                  <a:txBody>
                    <a:bodyPr/>
                    <a:lstStyle/>
                    <a:p>
                      <a:pPr fontAlgn="t"/>
                      <a:endParaRPr lang="zh-TW" alt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vMerge="1">
                  <a:txBody>
                    <a:bodyPr/>
                    <a:lstStyle/>
                    <a:p>
                      <a:pPr fontAlgn="t"/>
                      <a:endParaRPr lang="zh-TW" alt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u="none" strike="noStrike" dirty="0">
                          <a:solidFill>
                            <a:schemeClr val="tx1"/>
                          </a:solidFill>
                          <a:effectLst/>
                          <a:hlinkClick r:id="rId8"/>
                        </a:rPr>
                        <a:t>File Modification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dirty="0">
                          <a:solidFill>
                            <a:schemeClr val="tx1"/>
                          </a:solidFill>
                          <a:effectLst/>
                        </a:rPr>
                        <a:t>Monitor for changes made to files in user directories.</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48026"/>
                  </a:ext>
                </a:extLst>
              </a:tr>
              <a:tr h="692445">
                <a:tc>
                  <a:txBody>
                    <a:bodyPr/>
                    <a:lstStyle/>
                    <a:p>
                      <a:pPr fontAlgn="t"/>
                      <a:r>
                        <a:rPr lang="en-US" sz="1800" u="none" strike="noStrike">
                          <a:solidFill>
                            <a:schemeClr val="tx1"/>
                          </a:solidFill>
                          <a:effectLst/>
                          <a:hlinkClick r:id="rId9"/>
                        </a:rPr>
                        <a:t>DS0033</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9"/>
                        </a:rPr>
                        <a:t>Network Share</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10"/>
                        </a:rPr>
                        <a:t>Network Share Access</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for unexpected network shares being accessed on target systems or on large numbers of systems.</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9415255"/>
                  </a:ext>
                </a:extLst>
              </a:tr>
              <a:tr h="987450">
                <a:tc>
                  <a:txBody>
                    <a:bodyPr/>
                    <a:lstStyle/>
                    <a:p>
                      <a:pPr fontAlgn="t"/>
                      <a:r>
                        <a:rPr lang="en-US" sz="1800" u="none" strike="noStrike">
                          <a:solidFill>
                            <a:schemeClr val="tx1"/>
                          </a:solidFill>
                          <a:effectLst/>
                          <a:hlinkClick r:id="rId11"/>
                        </a:rPr>
                        <a:t>DS0009</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11"/>
                        </a:rPr>
                        <a:t>Process</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a:solidFill>
                            <a:schemeClr val="tx1"/>
                          </a:solidFill>
                          <a:effectLst/>
                          <a:hlinkClick r:id="rId12"/>
                        </a:rPr>
                        <a:t>Process Creation</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for newly constructed processes and/or command-lines involved in data destruction activity, such as </a:t>
                      </a:r>
                      <a:r>
                        <a:rPr lang="en-US" sz="1800" dirty="0" err="1">
                          <a:solidFill>
                            <a:schemeClr val="tx1"/>
                          </a:solidFill>
                          <a:effectLst/>
                        </a:rPr>
                        <a:t>vssadmin</a:t>
                      </a:r>
                      <a:r>
                        <a:rPr lang="en-US" sz="1800" dirty="0">
                          <a:solidFill>
                            <a:schemeClr val="tx1"/>
                          </a:solidFill>
                          <a:effectLst/>
                        </a:rPr>
                        <a:t>, </a:t>
                      </a:r>
                      <a:r>
                        <a:rPr lang="en-US" sz="1800" dirty="0" err="1">
                          <a:solidFill>
                            <a:schemeClr val="tx1"/>
                          </a:solidFill>
                          <a:effectLst/>
                        </a:rPr>
                        <a:t>wbadmin</a:t>
                      </a:r>
                      <a:r>
                        <a:rPr lang="en-US" sz="1800" dirty="0">
                          <a:solidFill>
                            <a:schemeClr val="tx1"/>
                          </a:solidFill>
                          <a:effectLst/>
                        </a:rPr>
                        <a:t>, and </a:t>
                      </a:r>
                      <a:r>
                        <a:rPr lang="en-US" sz="1800" dirty="0" err="1">
                          <a:solidFill>
                            <a:schemeClr val="tx1"/>
                          </a:solidFill>
                          <a:effectLst/>
                        </a:rPr>
                        <a:t>bcdedit</a:t>
                      </a:r>
                      <a:r>
                        <a:rPr lang="en-US" sz="1800" dirty="0">
                          <a:solidFill>
                            <a:schemeClr val="tx1"/>
                          </a:solidFill>
                          <a:effectLst/>
                        </a:rPr>
                        <a:t>.</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63328414"/>
                  </a:ext>
                </a:extLst>
              </a:tr>
            </a:tbl>
          </a:graphicData>
        </a:graphic>
      </p:graphicFrame>
      <p:sp>
        <p:nvSpPr>
          <p:cNvPr id="4" name="投影片編號版面配置區 3"/>
          <p:cNvSpPr>
            <a:spLocks noGrp="1"/>
          </p:cNvSpPr>
          <p:nvPr>
            <p:ph type="sldNum" sz="quarter" idx="12"/>
          </p:nvPr>
        </p:nvSpPr>
        <p:spPr/>
        <p:txBody>
          <a:bodyPr/>
          <a:lstStyle/>
          <a:p>
            <a:fld id="{D16C3A51-89D0-4E4D-AA61-5A30A561532A}" type="slidenum">
              <a:rPr lang="zh-TW" altLang="en-US" smtClean="0"/>
              <a:t>82</a:t>
            </a:fld>
            <a:endParaRPr lang="zh-TW" altLang="en-US"/>
          </a:p>
        </p:txBody>
      </p:sp>
    </p:spTree>
    <p:extLst>
      <p:ext uri="{BB962C8B-B14F-4D97-AF65-F5344CB8AC3E}">
        <p14:creationId xmlns:p14="http://schemas.microsoft.com/office/powerpoint/2010/main" val="38469019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22C0DB5A-1CD4-44DB-B8B8-53251DB55460}"/>
              </a:ext>
            </a:extLst>
          </p:cNvPr>
          <p:cNvGraphicFramePr>
            <a:graphicFrameLocks noGrp="1"/>
          </p:cNvGraphicFramePr>
          <p:nvPr>
            <p:extLst>
              <p:ext uri="{D42A27DB-BD31-4B8C-83A1-F6EECF244321}">
                <p14:modId xmlns:p14="http://schemas.microsoft.com/office/powerpoint/2010/main" val="1456528138"/>
              </p:ext>
            </p:extLst>
          </p:nvPr>
        </p:nvGraphicFramePr>
        <p:xfrm>
          <a:off x="88131" y="8182"/>
          <a:ext cx="11863077" cy="6849818"/>
        </p:xfrm>
        <a:graphic>
          <a:graphicData uri="http://schemas.openxmlformats.org/drawingml/2006/table">
            <a:tbl>
              <a:tblPr firstRow="1" bandRow="1">
                <a:tableStyleId>{5C22544A-7EE6-4342-B048-85BDC9FD1C3A}</a:tableStyleId>
              </a:tblPr>
              <a:tblGrid>
                <a:gridCol w="507424">
                  <a:extLst>
                    <a:ext uri="{9D8B030D-6E8A-4147-A177-3AD203B41FA5}">
                      <a16:colId xmlns:a16="http://schemas.microsoft.com/office/drawing/2014/main" val="3208886289"/>
                    </a:ext>
                  </a:extLst>
                </a:gridCol>
                <a:gridCol w="536141">
                  <a:extLst>
                    <a:ext uri="{9D8B030D-6E8A-4147-A177-3AD203B41FA5}">
                      <a16:colId xmlns:a16="http://schemas.microsoft.com/office/drawing/2014/main" val="3624500257"/>
                    </a:ext>
                  </a:extLst>
                </a:gridCol>
                <a:gridCol w="10819512">
                  <a:extLst>
                    <a:ext uri="{9D8B030D-6E8A-4147-A177-3AD203B41FA5}">
                      <a16:colId xmlns:a16="http://schemas.microsoft.com/office/drawing/2014/main" val="268504893"/>
                    </a:ext>
                  </a:extLst>
                </a:gridCol>
              </a:tblGrid>
              <a:tr h="1660553">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1.</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關於 </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中的網路服務阻斷</a:t>
                      </a:r>
                      <a:r>
                        <a:rPr lang="en-US" altLang="zh-TW" b="1" dirty="0">
                          <a:solidFill>
                            <a:schemeClr val="tx1"/>
                          </a:solidFill>
                          <a:effectLst>
                            <a:outerShdw blurRad="38100" dist="38100" dir="2700000" algn="tl">
                              <a:srgbClr val="000000">
                                <a:alpha val="43137"/>
                              </a:srgbClr>
                            </a:outerShdw>
                          </a:effectLst>
                        </a:rPr>
                        <a:t>(Network Denial of Service)</a:t>
                      </a:r>
                      <a:r>
                        <a:rPr lang="zh-TW" altLang="en-US" b="1" dirty="0">
                          <a:solidFill>
                            <a:schemeClr val="tx1"/>
                          </a:solidFill>
                          <a:effectLst>
                            <a:outerShdw blurRad="38100" dist="38100" dir="2700000" algn="tl">
                              <a:srgbClr val="000000">
                                <a:alpha val="43137"/>
                              </a:srgbClr>
                            </a:outerShdw>
                          </a:effectLst>
                        </a:rPr>
                        <a:t>技術</a:t>
                      </a:r>
                      <a:r>
                        <a:rPr lang="en-US" altLang="zh-TW" b="1" dirty="0">
                          <a:solidFill>
                            <a:schemeClr val="tx1"/>
                          </a:solidFill>
                          <a:effectLst>
                            <a:outerShdw blurRad="38100" dist="38100" dir="2700000" algn="tl">
                              <a:srgbClr val="000000">
                                <a:alpha val="43137"/>
                              </a:srgbClr>
                            </a:outerShdw>
                          </a:effectLst>
                        </a:rPr>
                        <a:t>(Technique)</a:t>
                      </a:r>
                      <a:r>
                        <a:rPr lang="zh-TW" altLang="en-US" b="1" dirty="0">
                          <a:solidFill>
                            <a:schemeClr val="tx1"/>
                          </a:solidFill>
                          <a:effectLst>
                            <a:outerShdw blurRad="38100" dist="38100" dir="2700000" algn="tl">
                              <a:srgbClr val="000000">
                                <a:alpha val="43137"/>
                              </a:srgbClr>
                            </a:outerShdw>
                          </a:effectLst>
                        </a:rPr>
                        <a:t>對策，下列何項錯誤？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可分析應用程式日誌</a:t>
                      </a:r>
                      <a:r>
                        <a:rPr lang="en-US" altLang="zh-TW" b="1" dirty="0">
                          <a:solidFill>
                            <a:schemeClr val="tx1"/>
                          </a:solidFill>
                          <a:effectLst>
                            <a:outerShdw blurRad="38100" dist="38100" dir="2700000" algn="tl">
                              <a:srgbClr val="000000">
                                <a:alpha val="43137"/>
                              </a:srgbClr>
                            </a:outerShdw>
                          </a:effectLst>
                        </a:rPr>
                        <a:t>(Application Log)</a:t>
                      </a:r>
                      <a:r>
                        <a:rPr lang="zh-TW" altLang="en-US" b="1" dirty="0">
                          <a:solidFill>
                            <a:schemeClr val="tx1"/>
                          </a:solidFill>
                          <a:effectLst>
                            <a:outerShdw blurRad="38100" dist="38100" dir="2700000" algn="tl">
                              <a:srgbClr val="000000">
                                <a:alpha val="43137"/>
                              </a:srgbClr>
                            </a:outerShdw>
                          </a:effectLst>
                        </a:rPr>
                        <a:t>內容來偵測 此技術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可觀察網路流量</a:t>
                      </a:r>
                      <a:r>
                        <a:rPr lang="en-US" altLang="zh-TW" b="1" dirty="0">
                          <a:solidFill>
                            <a:schemeClr val="tx1"/>
                          </a:solidFill>
                          <a:effectLst>
                            <a:outerShdw blurRad="38100" dist="38100" dir="2700000" algn="tl">
                              <a:srgbClr val="000000">
                                <a:alpha val="43137"/>
                              </a:srgbClr>
                            </a:outerShdw>
                          </a:effectLst>
                        </a:rPr>
                        <a:t>(Network Traffic)</a:t>
                      </a:r>
                      <a:r>
                        <a:rPr lang="zh-TW" altLang="en-US" b="1" dirty="0">
                          <a:solidFill>
                            <a:schemeClr val="tx1"/>
                          </a:solidFill>
                          <a:effectLst>
                            <a:outerShdw blurRad="38100" dist="38100" dir="2700000" algn="tl">
                              <a:srgbClr val="000000">
                                <a:alpha val="43137"/>
                              </a:srgbClr>
                            </a:outerShdw>
                          </a:effectLst>
                        </a:rPr>
                        <a:t>狀態來偵測此技 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可觀察感應器健康</a:t>
                      </a:r>
                      <a:r>
                        <a:rPr lang="en-US" altLang="zh-TW" b="1" dirty="0">
                          <a:solidFill>
                            <a:schemeClr val="tx1"/>
                          </a:solidFill>
                          <a:effectLst>
                            <a:outerShdw blurRad="38100" dist="38100" dir="2700000" algn="tl">
                              <a:srgbClr val="000000">
                                <a:alpha val="43137"/>
                              </a:srgbClr>
                            </a:outerShdw>
                          </a:effectLst>
                        </a:rPr>
                        <a:t>(Sensor Health)</a:t>
                      </a:r>
                      <a:r>
                        <a:rPr lang="zh-TW" altLang="en-US" b="1" dirty="0">
                          <a:solidFill>
                            <a:schemeClr val="tx1"/>
                          </a:solidFill>
                          <a:effectLst>
                            <a:outerShdw blurRad="38100" dist="38100" dir="2700000" algn="tl">
                              <a:srgbClr val="000000">
                                <a:alpha val="43137"/>
                              </a:srgbClr>
                            </a:outerShdw>
                          </a:effectLst>
                        </a:rPr>
                        <a:t>狀態來偵測此技 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可透過網路流量過濾</a:t>
                      </a:r>
                      <a:r>
                        <a:rPr lang="en-US" altLang="zh-TW" b="1" dirty="0">
                          <a:solidFill>
                            <a:schemeClr val="tx1"/>
                          </a:solidFill>
                          <a:effectLst>
                            <a:outerShdw blurRad="38100" dist="38100" dir="2700000" algn="tl">
                              <a:srgbClr val="000000">
                                <a:alpha val="43137"/>
                              </a:srgbClr>
                            </a:outerShdw>
                          </a:effectLst>
                        </a:rPr>
                        <a:t>(Filter Network Traffic)</a:t>
                      </a:r>
                      <a:r>
                        <a:rPr lang="zh-TW" altLang="en-US" b="1" dirty="0">
                          <a:solidFill>
                            <a:schemeClr val="tx1"/>
                          </a:solidFill>
                          <a:effectLst>
                            <a:outerShdw blurRad="38100" dist="38100" dir="2700000" algn="tl">
                              <a:srgbClr val="000000">
                                <a:alpha val="43137"/>
                              </a:srgbClr>
                            </a:outerShdw>
                          </a:effectLst>
                        </a:rPr>
                        <a:t>來緩 解此技術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8979441"/>
                  </a:ext>
                </a:extLst>
              </a:tr>
              <a:tr h="1550389">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2.</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關於 </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中的資料加密衝擊</a:t>
                      </a:r>
                      <a:r>
                        <a:rPr lang="en-US" altLang="zh-TW" b="1" dirty="0">
                          <a:solidFill>
                            <a:schemeClr val="tx1"/>
                          </a:solidFill>
                          <a:effectLst>
                            <a:outerShdw blurRad="38100" dist="38100" dir="2700000" algn="tl">
                              <a:srgbClr val="000000">
                                <a:alpha val="43137"/>
                              </a:srgbClr>
                            </a:outerShdw>
                          </a:effectLst>
                        </a:rPr>
                        <a:t>(Data Encrypted for Impact)</a:t>
                      </a:r>
                      <a:r>
                        <a:rPr lang="zh-TW" altLang="en-US" b="1" dirty="0">
                          <a:solidFill>
                            <a:schemeClr val="tx1"/>
                          </a:solidFill>
                          <a:effectLst>
                            <a:outerShdw blurRad="38100" dist="38100" dir="2700000" algn="tl">
                              <a:srgbClr val="000000">
                                <a:alpha val="43137"/>
                              </a:srgbClr>
                            </a:outerShdw>
                          </a:effectLst>
                        </a:rPr>
                        <a:t>技術對策，下列何項錯誤？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可透過資料備份</a:t>
                      </a:r>
                      <a:r>
                        <a:rPr lang="en-US" altLang="zh-TW" b="1" dirty="0">
                          <a:solidFill>
                            <a:schemeClr val="tx1"/>
                          </a:solidFill>
                          <a:effectLst>
                            <a:outerShdw blurRad="38100" dist="38100" dir="2700000" algn="tl">
                              <a:srgbClr val="000000">
                                <a:alpha val="43137"/>
                              </a:srgbClr>
                            </a:outerShdw>
                          </a:effectLst>
                        </a:rPr>
                        <a:t>(Data Backup)</a:t>
                      </a:r>
                      <a:r>
                        <a:rPr lang="zh-TW" altLang="en-US" b="1" dirty="0">
                          <a:solidFill>
                            <a:schemeClr val="tx1"/>
                          </a:solidFill>
                          <a:effectLst>
                            <a:outerShdw blurRad="38100" dist="38100" dir="2700000" algn="tl">
                              <a:srgbClr val="000000">
                                <a:alpha val="43137"/>
                              </a:srgbClr>
                            </a:outerShdw>
                          </a:effectLst>
                        </a:rPr>
                        <a:t>來緩解此技術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可觀察感應器健康狀態</a:t>
                      </a:r>
                      <a:r>
                        <a:rPr lang="en-US" altLang="zh-TW" b="1" dirty="0">
                          <a:solidFill>
                            <a:schemeClr val="tx1"/>
                          </a:solidFill>
                          <a:effectLst>
                            <a:outerShdw blurRad="38100" dist="38100" dir="2700000" algn="tl">
                              <a:srgbClr val="000000">
                                <a:alpha val="43137"/>
                              </a:srgbClr>
                            </a:outerShdw>
                          </a:effectLst>
                        </a:rPr>
                        <a:t>(Sensor Health)</a:t>
                      </a:r>
                      <a:r>
                        <a:rPr lang="zh-TW" altLang="en-US" b="1" dirty="0">
                          <a:solidFill>
                            <a:schemeClr val="tx1"/>
                          </a:solidFill>
                          <a:effectLst>
                            <a:outerShdw blurRad="38100" dist="38100" dir="2700000" algn="tl">
                              <a:srgbClr val="000000">
                                <a:alpha val="43137"/>
                              </a:srgbClr>
                            </a:outerShdw>
                          </a:effectLst>
                        </a:rPr>
                        <a:t>來偵測此技 術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可透過端點行為預防</a:t>
                      </a:r>
                      <a:r>
                        <a:rPr lang="en-US" altLang="zh-TW" b="1" dirty="0">
                          <a:solidFill>
                            <a:schemeClr val="tx1"/>
                          </a:solidFill>
                          <a:effectLst>
                            <a:outerShdw blurRad="38100" dist="38100" dir="2700000" algn="tl">
                              <a:srgbClr val="000000">
                                <a:alpha val="43137"/>
                              </a:srgbClr>
                            </a:outerShdw>
                          </a:effectLst>
                        </a:rPr>
                        <a:t>(Behavior Prevention on Endpoint)</a:t>
                      </a:r>
                      <a:r>
                        <a:rPr lang="zh-TW" altLang="en-US" b="1" dirty="0">
                          <a:solidFill>
                            <a:schemeClr val="tx1"/>
                          </a:solidFill>
                          <a:effectLst>
                            <a:outerShdw blurRad="38100" dist="38100" dir="2700000" algn="tl">
                              <a:srgbClr val="000000">
                                <a:alpha val="43137"/>
                              </a:srgbClr>
                            </a:outerShdw>
                          </a:effectLst>
                        </a:rPr>
                        <a:t>來緩解此技術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可觀察檔案建立</a:t>
                      </a:r>
                      <a:r>
                        <a:rPr lang="en-US" altLang="zh-TW" b="1" dirty="0">
                          <a:solidFill>
                            <a:schemeClr val="tx1"/>
                          </a:solidFill>
                          <a:effectLst>
                            <a:outerShdw blurRad="38100" dist="38100" dir="2700000" algn="tl">
                              <a:srgbClr val="000000">
                                <a:alpha val="43137"/>
                              </a:srgbClr>
                            </a:outerShdw>
                          </a:effectLst>
                        </a:rPr>
                        <a:t>(File Creation)</a:t>
                      </a:r>
                      <a:r>
                        <a:rPr lang="zh-TW" altLang="en-US" b="1" dirty="0">
                          <a:solidFill>
                            <a:schemeClr val="tx1"/>
                          </a:solidFill>
                          <a:effectLst>
                            <a:outerShdw blurRad="38100" dist="38100" dir="2700000" algn="tl">
                              <a:srgbClr val="000000">
                                <a:alpha val="43137"/>
                              </a:srgbClr>
                            </a:outerShdw>
                          </a:effectLst>
                        </a:rPr>
                        <a:t>與修改</a:t>
                      </a:r>
                      <a:r>
                        <a:rPr lang="en-US" altLang="zh-TW" b="1" dirty="0">
                          <a:solidFill>
                            <a:schemeClr val="tx1"/>
                          </a:solidFill>
                          <a:effectLst>
                            <a:outerShdw blurRad="38100" dist="38100" dir="2700000" algn="tl">
                              <a:srgbClr val="000000">
                                <a:alpha val="43137"/>
                              </a:srgbClr>
                            </a:outerShdw>
                          </a:effectLst>
                        </a:rPr>
                        <a:t>(File Modification)</a:t>
                      </a:r>
                      <a:r>
                        <a:rPr lang="zh-TW" altLang="en-US" b="1" dirty="0">
                          <a:solidFill>
                            <a:schemeClr val="tx1"/>
                          </a:solidFill>
                          <a:effectLst>
                            <a:outerShdw blurRad="38100" dist="38100" dir="2700000" algn="tl">
                              <a:srgbClr val="000000">
                                <a:alpha val="43137"/>
                              </a:srgbClr>
                            </a:outerShdw>
                          </a:effectLst>
                        </a:rPr>
                        <a:t>狀態偵測此技術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3813612"/>
                  </a:ext>
                </a:extLst>
              </a:tr>
              <a:tr h="1550389">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3.</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zh-TW" altLang="en-US" b="1" dirty="0">
                          <a:solidFill>
                            <a:schemeClr val="tx1"/>
                          </a:solidFill>
                          <a:effectLst>
                            <a:outerShdw blurRad="38100" dist="38100" dir="2700000" algn="tl">
                              <a:srgbClr val="000000">
                                <a:alpha val="43137"/>
                              </a:srgbClr>
                            </a:outerShdw>
                          </a:effectLst>
                        </a:rPr>
                        <a:t>關於</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中的橫向移動（</a:t>
                      </a:r>
                      <a:r>
                        <a:rPr lang="en-US" altLang="zh-TW" b="1" dirty="0">
                          <a:solidFill>
                            <a:schemeClr val="tx1"/>
                          </a:solidFill>
                          <a:effectLst>
                            <a:outerShdw blurRad="38100" dist="38100" dir="2700000" algn="tl">
                              <a:srgbClr val="000000">
                                <a:alpha val="43137"/>
                              </a:srgbClr>
                            </a:outerShdw>
                          </a:effectLst>
                        </a:rPr>
                        <a:t>Lateral Movement</a:t>
                      </a:r>
                      <a:r>
                        <a:rPr lang="zh-TW" altLang="en-US" b="1" dirty="0">
                          <a:solidFill>
                            <a:schemeClr val="tx1"/>
                          </a:solidFill>
                          <a:effectLst>
                            <a:outerShdw blurRad="38100" dist="38100" dir="2700000" algn="tl">
                              <a:srgbClr val="000000">
                                <a:alpha val="43137"/>
                              </a:srgbClr>
                            </a:outerShdw>
                          </a:effectLst>
                        </a:rPr>
                        <a:t>）戰術（</a:t>
                      </a:r>
                      <a:r>
                        <a:rPr lang="en-US" altLang="zh-TW" b="1" dirty="0">
                          <a:solidFill>
                            <a:schemeClr val="tx1"/>
                          </a:solidFill>
                          <a:effectLst>
                            <a:outerShdw blurRad="38100" dist="38100" dir="2700000" algn="tl">
                              <a:srgbClr val="000000">
                                <a:alpha val="43137"/>
                              </a:srgbClr>
                            </a:outerShdw>
                          </a:effectLst>
                        </a:rPr>
                        <a:t>Tactic</a:t>
                      </a:r>
                      <a:r>
                        <a:rPr lang="zh-TW" altLang="en-US" b="1" dirty="0">
                          <a:solidFill>
                            <a:schemeClr val="tx1"/>
                          </a:solidFill>
                          <a:effectLst>
                            <a:outerShdw blurRad="38100" dist="38100" dir="2700000" algn="tl">
                              <a:srgbClr val="000000">
                                <a:alpha val="43137"/>
                              </a:srgbClr>
                            </a:outerShdw>
                          </a:effectLst>
                        </a:rPr>
                        <a:t>），下列何項錯誤？</a:t>
                      </a:r>
                    </a:p>
                    <a:p>
                      <a:pPr marL="0" indent="0">
                        <a:buNone/>
                      </a:pPr>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遠端服務破解（</a:t>
                      </a:r>
                      <a:r>
                        <a:rPr lang="en-US" altLang="zh-TW" b="1" dirty="0">
                          <a:solidFill>
                            <a:schemeClr val="tx1"/>
                          </a:solidFill>
                          <a:effectLst>
                            <a:outerShdw blurRad="38100" dist="38100" dir="2700000" algn="tl">
                              <a:srgbClr val="000000">
                                <a:alpha val="43137"/>
                              </a:srgbClr>
                            </a:outerShdw>
                          </a:effectLst>
                        </a:rPr>
                        <a:t>Exploitation of Remote Services</a:t>
                      </a:r>
                      <a:r>
                        <a:rPr lang="zh-TW" altLang="en-US" b="1" dirty="0">
                          <a:solidFill>
                            <a:schemeClr val="tx1"/>
                          </a:solidFill>
                          <a:effectLst>
                            <a:outerShdw blurRad="38100" dist="38100" dir="2700000" algn="tl">
                              <a:srgbClr val="000000">
                                <a:alpha val="43137"/>
                              </a:srgbClr>
                            </a:outerShdw>
                          </a:effectLst>
                        </a:rPr>
                        <a:t>）屬於此類戰術</a:t>
                      </a:r>
                    </a:p>
                    <a:p>
                      <a:pPr marL="0" indent="0">
                        <a:buNone/>
                      </a:pPr>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內部魚叉釣魚（</a:t>
                      </a:r>
                      <a:r>
                        <a:rPr lang="en-US" altLang="zh-TW" b="1" dirty="0">
                          <a:solidFill>
                            <a:schemeClr val="tx1"/>
                          </a:solidFill>
                          <a:effectLst>
                            <a:outerShdw blurRad="38100" dist="38100" dir="2700000" algn="tl">
                              <a:srgbClr val="000000">
                                <a:alpha val="43137"/>
                              </a:srgbClr>
                            </a:outerShdw>
                          </a:effectLst>
                        </a:rPr>
                        <a:t>Internal Spearphishing</a:t>
                      </a:r>
                      <a:r>
                        <a:rPr lang="zh-TW" altLang="en-US" b="1" dirty="0">
                          <a:solidFill>
                            <a:schemeClr val="tx1"/>
                          </a:solidFill>
                          <a:effectLst>
                            <a:outerShdw blurRad="38100" dist="38100" dir="2700000" algn="tl">
                              <a:srgbClr val="000000">
                                <a:alpha val="43137"/>
                              </a:srgbClr>
                            </a:outerShdw>
                          </a:effectLst>
                        </a:rPr>
                        <a:t>）屬於此類戰術</a:t>
                      </a:r>
                    </a:p>
                    <a:p>
                      <a:pPr marL="0" indent="0">
                        <a:buNone/>
                      </a:pPr>
                      <a:r>
                        <a:rPr lang="en-US" altLang="zh-TW" b="1" dirty="0">
                          <a:solidFill>
                            <a:schemeClr val="tx1"/>
                          </a:solidFill>
                          <a:effectLst>
                            <a:outerShdw blurRad="38100" dist="38100" dir="2700000" algn="tl">
                              <a:srgbClr val="000000">
                                <a:alpha val="43137"/>
                              </a:srgbClr>
                            </a:outerShdw>
                          </a:effectLst>
                        </a:rPr>
                        <a:t>(C) </a:t>
                      </a:r>
                      <a:r>
                        <a:rPr lang="zh-TW" altLang="en-US" b="1" dirty="0">
                          <a:solidFill>
                            <a:schemeClr val="tx1"/>
                          </a:solidFill>
                          <a:effectLst>
                            <a:outerShdw blurRad="38100" dist="38100" dir="2700000" algn="tl">
                              <a:srgbClr val="000000">
                                <a:alpha val="43137"/>
                              </a:srgbClr>
                            </a:outerShdw>
                          </a:effectLst>
                        </a:rPr>
                        <a:t>橫移工具傳輸（</a:t>
                      </a:r>
                      <a:r>
                        <a:rPr lang="en-US" altLang="zh-TW" b="1" dirty="0">
                          <a:solidFill>
                            <a:schemeClr val="tx1"/>
                          </a:solidFill>
                          <a:effectLst>
                            <a:outerShdw blurRad="38100" dist="38100" dir="2700000" algn="tl">
                              <a:srgbClr val="000000">
                                <a:alpha val="43137"/>
                              </a:srgbClr>
                            </a:outerShdw>
                          </a:effectLst>
                        </a:rPr>
                        <a:t>Lateral Tool Transfer</a:t>
                      </a:r>
                      <a:r>
                        <a:rPr lang="zh-TW" altLang="en-US" b="1" dirty="0">
                          <a:solidFill>
                            <a:schemeClr val="tx1"/>
                          </a:solidFill>
                          <a:effectLst>
                            <a:outerShdw blurRad="38100" dist="38100" dir="2700000" algn="tl">
                              <a:srgbClr val="000000">
                                <a:alpha val="43137"/>
                              </a:srgbClr>
                            </a:outerShdw>
                          </a:effectLst>
                        </a:rPr>
                        <a:t>）屬於此類戰術</a:t>
                      </a:r>
                    </a:p>
                    <a:p>
                      <a:pPr marL="0" indent="0">
                        <a:buNone/>
                      </a:pPr>
                      <a:r>
                        <a:rPr lang="en-US" altLang="zh-TW" b="1" dirty="0">
                          <a:solidFill>
                            <a:schemeClr val="tx1"/>
                          </a:solidFill>
                          <a:effectLst>
                            <a:outerShdw blurRad="38100" dist="38100" dir="2700000" algn="tl">
                              <a:srgbClr val="000000">
                                <a:alpha val="43137"/>
                              </a:srgbClr>
                            </a:outerShdw>
                          </a:effectLst>
                        </a:rPr>
                        <a:t>(D) </a:t>
                      </a:r>
                      <a:r>
                        <a:rPr lang="zh-TW" altLang="en-US" b="1" dirty="0">
                          <a:solidFill>
                            <a:schemeClr val="tx1"/>
                          </a:solidFill>
                          <a:effectLst>
                            <a:outerShdw blurRad="38100" dist="38100" dir="2700000" algn="tl">
                              <a:srgbClr val="000000">
                                <a:alpha val="43137"/>
                              </a:srgbClr>
                            </a:outerShdw>
                          </a:effectLst>
                        </a:rPr>
                        <a:t>本地資料取得（</a:t>
                      </a:r>
                      <a:r>
                        <a:rPr lang="en-US" altLang="zh-TW" b="1" dirty="0">
                          <a:solidFill>
                            <a:schemeClr val="tx1"/>
                          </a:solidFill>
                          <a:effectLst>
                            <a:outerShdw blurRad="38100" dist="38100" dir="2700000" algn="tl">
                              <a:srgbClr val="000000">
                                <a:alpha val="43137"/>
                              </a:srgbClr>
                            </a:outerShdw>
                          </a:effectLst>
                        </a:rPr>
                        <a:t>Data from Local System</a:t>
                      </a:r>
                      <a:r>
                        <a:rPr lang="zh-TW" altLang="en-US" b="1" dirty="0">
                          <a:solidFill>
                            <a:schemeClr val="tx1"/>
                          </a:solidFill>
                          <a:effectLst>
                            <a:outerShdw blurRad="38100" dist="38100" dir="2700000" algn="tl">
                              <a:srgbClr val="000000">
                                <a:alpha val="43137"/>
                              </a:srgbClr>
                            </a:outerShdw>
                          </a:effectLst>
                        </a:rPr>
                        <a:t>）屬於此類戰術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2817879"/>
                  </a:ext>
                </a:extLst>
              </a:tr>
              <a:tr h="1550389">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4.</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zh-TW" altLang="en-US" b="1" dirty="0">
                          <a:solidFill>
                            <a:schemeClr val="tx1"/>
                          </a:solidFill>
                          <a:effectLst>
                            <a:outerShdw blurRad="38100" dist="38100" dir="2700000" algn="tl">
                              <a:srgbClr val="000000">
                                <a:alpha val="43137"/>
                              </a:srgbClr>
                            </a:outerShdw>
                          </a:effectLst>
                        </a:rPr>
                        <a:t>關於</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中的輸入擷取（</a:t>
                      </a:r>
                      <a:r>
                        <a:rPr lang="en-US" altLang="zh-TW" b="1" dirty="0">
                          <a:solidFill>
                            <a:schemeClr val="tx1"/>
                          </a:solidFill>
                          <a:effectLst>
                            <a:outerShdw blurRad="38100" dist="38100" dir="2700000" algn="tl">
                              <a:srgbClr val="000000">
                                <a:alpha val="43137"/>
                              </a:srgbClr>
                            </a:outerShdw>
                          </a:effectLst>
                        </a:rPr>
                        <a:t>Input Capture</a:t>
                      </a:r>
                      <a:r>
                        <a:rPr lang="zh-TW" altLang="en-US" b="1" dirty="0">
                          <a:solidFill>
                            <a:schemeClr val="tx1"/>
                          </a:solidFill>
                          <a:effectLst>
                            <a:outerShdw blurRad="38100" dist="38100" dir="2700000" algn="tl">
                              <a:srgbClr val="000000">
                                <a:alpha val="43137"/>
                              </a:srgbClr>
                            </a:outerShdw>
                          </a:effectLst>
                        </a:rPr>
                        <a:t>）技術，下列何項錯誤？</a:t>
                      </a:r>
                    </a:p>
                    <a:p>
                      <a:pPr marL="0" indent="0">
                        <a:buNone/>
                      </a:pPr>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無法使用預防控制（</a:t>
                      </a:r>
                      <a:r>
                        <a:rPr lang="en-US" altLang="zh-TW" b="1" dirty="0">
                          <a:solidFill>
                            <a:schemeClr val="tx1"/>
                          </a:solidFill>
                          <a:effectLst>
                            <a:outerShdw blurRad="38100" dist="38100" dir="2700000" algn="tl">
                              <a:srgbClr val="000000">
                                <a:alpha val="43137"/>
                              </a:srgbClr>
                            </a:outerShdw>
                          </a:effectLst>
                        </a:rPr>
                        <a:t>Preventive Controls</a:t>
                      </a:r>
                      <a:r>
                        <a:rPr lang="zh-TW" altLang="en-US" b="1" dirty="0">
                          <a:solidFill>
                            <a:schemeClr val="tx1"/>
                          </a:solidFill>
                          <a:effectLst>
                            <a:outerShdw blurRad="38100" dist="38100" dir="2700000" algn="tl">
                              <a:srgbClr val="000000">
                                <a:alpha val="43137"/>
                              </a:srgbClr>
                            </a:outerShdw>
                          </a:effectLst>
                        </a:rPr>
                        <a:t>）輕易緩解此技術</a:t>
                      </a:r>
                    </a:p>
                    <a:p>
                      <a:pPr marL="0" indent="0">
                        <a:buNone/>
                      </a:pPr>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無法透過觀察驅動程式載入（</a:t>
                      </a:r>
                      <a:r>
                        <a:rPr lang="en-US" altLang="zh-TW" b="1" dirty="0">
                          <a:solidFill>
                            <a:schemeClr val="tx1"/>
                          </a:solidFill>
                          <a:effectLst>
                            <a:outerShdw blurRad="38100" dist="38100" dir="2700000" algn="tl">
                              <a:srgbClr val="000000">
                                <a:alpha val="43137"/>
                              </a:srgbClr>
                            </a:outerShdw>
                          </a:effectLst>
                        </a:rPr>
                        <a:t>Driver Load</a:t>
                      </a:r>
                      <a:r>
                        <a:rPr lang="zh-TW" altLang="en-US" b="1" dirty="0">
                          <a:solidFill>
                            <a:schemeClr val="tx1"/>
                          </a:solidFill>
                          <a:effectLst>
                            <a:outerShdw blurRad="38100" dist="38100" dir="2700000" algn="tl">
                              <a:srgbClr val="000000">
                                <a:alpha val="43137"/>
                              </a:srgbClr>
                            </a:outerShdw>
                          </a:effectLst>
                        </a:rPr>
                        <a:t>）活動來偵測此技術</a:t>
                      </a:r>
                    </a:p>
                    <a:p>
                      <a:pPr marL="0" indent="0">
                        <a:buNone/>
                      </a:pPr>
                      <a:r>
                        <a:rPr lang="en-US" altLang="zh-TW" b="1" dirty="0">
                          <a:solidFill>
                            <a:schemeClr val="tx1"/>
                          </a:solidFill>
                          <a:effectLst>
                            <a:outerShdw blurRad="38100" dist="38100" dir="2700000" algn="tl">
                              <a:srgbClr val="000000">
                                <a:alpha val="43137"/>
                              </a:srgbClr>
                            </a:outerShdw>
                          </a:effectLst>
                        </a:rPr>
                        <a:t>(C) </a:t>
                      </a:r>
                      <a:r>
                        <a:rPr lang="zh-TW" altLang="en-US" b="1" dirty="0">
                          <a:solidFill>
                            <a:schemeClr val="tx1"/>
                          </a:solidFill>
                          <a:effectLst>
                            <a:outerShdw blurRad="38100" dist="38100" dir="2700000" algn="tl">
                              <a:srgbClr val="000000">
                                <a:alpha val="43137"/>
                              </a:srgbClr>
                            </a:outerShdw>
                          </a:effectLst>
                        </a:rPr>
                        <a:t>可觀察系統註冊機碼（</a:t>
                      </a:r>
                      <a:r>
                        <a:rPr lang="en-US" altLang="zh-TW" b="1" dirty="0">
                          <a:solidFill>
                            <a:schemeClr val="tx1"/>
                          </a:solidFill>
                          <a:effectLst>
                            <a:outerShdw blurRad="38100" dist="38100" dir="2700000" algn="tl">
                              <a:srgbClr val="000000">
                                <a:alpha val="43137"/>
                              </a:srgbClr>
                            </a:outerShdw>
                          </a:effectLst>
                        </a:rPr>
                        <a:t>Windows Registry</a:t>
                      </a:r>
                      <a:r>
                        <a:rPr lang="zh-TW" altLang="en-US" b="1" dirty="0">
                          <a:solidFill>
                            <a:schemeClr val="tx1"/>
                          </a:solidFill>
                          <a:effectLst>
                            <a:outerShdw blurRad="38100" dist="38100" dir="2700000" algn="tl">
                              <a:srgbClr val="000000">
                                <a:alpha val="43137"/>
                              </a:srgbClr>
                            </a:outerShdw>
                          </a:effectLst>
                        </a:rPr>
                        <a:t>）活動來偵測此技術</a:t>
                      </a:r>
                    </a:p>
                    <a:p>
                      <a:pPr marL="0" indent="0">
                        <a:buNone/>
                      </a:pPr>
                      <a:r>
                        <a:rPr lang="en-US" altLang="zh-TW" b="1" dirty="0">
                          <a:solidFill>
                            <a:schemeClr val="tx1"/>
                          </a:solidFill>
                          <a:effectLst>
                            <a:outerShdw blurRad="38100" dist="38100" dir="2700000" algn="tl">
                              <a:srgbClr val="000000">
                                <a:alpha val="43137"/>
                              </a:srgbClr>
                            </a:outerShdw>
                          </a:effectLst>
                        </a:rPr>
                        <a:t>(D) </a:t>
                      </a:r>
                      <a:r>
                        <a:rPr lang="zh-TW" altLang="en-US" b="1" dirty="0">
                          <a:solidFill>
                            <a:schemeClr val="tx1"/>
                          </a:solidFill>
                          <a:effectLst>
                            <a:outerShdw blurRad="38100" dist="38100" dir="2700000" algn="tl">
                              <a:srgbClr val="000000">
                                <a:alpha val="43137"/>
                              </a:srgbClr>
                            </a:outerShdw>
                          </a:effectLst>
                        </a:rPr>
                        <a:t>可觀察程序建立（</a:t>
                      </a:r>
                      <a:r>
                        <a:rPr lang="en-US" altLang="zh-TW" b="1" dirty="0">
                          <a:solidFill>
                            <a:schemeClr val="tx1"/>
                          </a:solidFill>
                          <a:effectLst>
                            <a:outerShdw blurRad="38100" dist="38100" dir="2700000" algn="tl">
                              <a:srgbClr val="000000">
                                <a:alpha val="43137"/>
                              </a:srgbClr>
                            </a:outerShdw>
                          </a:effectLst>
                        </a:rPr>
                        <a:t>Process Creation</a:t>
                      </a:r>
                      <a:r>
                        <a:rPr lang="zh-TW" altLang="en-US" b="1" dirty="0">
                          <a:solidFill>
                            <a:schemeClr val="tx1"/>
                          </a:solidFill>
                          <a:effectLst>
                            <a:outerShdw blurRad="38100" dist="38100" dir="2700000" algn="tl">
                              <a:srgbClr val="000000">
                                <a:alpha val="43137"/>
                              </a:srgbClr>
                            </a:outerShdw>
                          </a:effectLst>
                        </a:rPr>
                        <a:t>）活動與元資料（</a:t>
                      </a:r>
                      <a:r>
                        <a:rPr lang="en-US" altLang="zh-TW" b="1" dirty="0">
                          <a:solidFill>
                            <a:schemeClr val="tx1"/>
                          </a:solidFill>
                          <a:effectLst>
                            <a:outerShdw blurRad="38100" dist="38100" dir="2700000" algn="tl">
                              <a:srgbClr val="000000">
                                <a:alpha val="43137"/>
                              </a:srgbClr>
                            </a:outerShdw>
                          </a:effectLst>
                        </a:rPr>
                        <a:t>Process Metadata</a:t>
                      </a:r>
                      <a:r>
                        <a:rPr lang="zh-TW" altLang="en-US" b="1" dirty="0">
                          <a:solidFill>
                            <a:schemeClr val="tx1"/>
                          </a:solidFill>
                          <a:effectLst>
                            <a:outerShdw blurRad="38100" dist="38100" dir="2700000" algn="tl">
                              <a:srgbClr val="000000">
                                <a:alpha val="43137"/>
                              </a:srgbClr>
                            </a:outerShdw>
                          </a:effectLst>
                        </a:rPr>
                        <a:t>）來偵測此技術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85275481"/>
                  </a:ext>
                </a:extLst>
              </a:tr>
            </a:tbl>
          </a:graphicData>
        </a:graphic>
      </p:graphicFrame>
      <p:sp>
        <p:nvSpPr>
          <p:cNvPr id="3" name="投影片編號版面配置區 2"/>
          <p:cNvSpPr>
            <a:spLocks noGrp="1"/>
          </p:cNvSpPr>
          <p:nvPr>
            <p:ph type="sldNum" sz="quarter" idx="12"/>
          </p:nvPr>
        </p:nvSpPr>
        <p:spPr/>
        <p:txBody>
          <a:bodyPr/>
          <a:lstStyle/>
          <a:p>
            <a:fld id="{D16C3A51-89D0-4E4D-AA61-5A30A561532A}" type="slidenum">
              <a:rPr lang="zh-TW" altLang="en-US" smtClean="0"/>
              <a:t>83</a:t>
            </a:fld>
            <a:endParaRPr lang="zh-TW" altLang="en-US"/>
          </a:p>
        </p:txBody>
      </p:sp>
    </p:spTree>
    <p:extLst>
      <p:ext uri="{BB962C8B-B14F-4D97-AF65-F5344CB8AC3E}">
        <p14:creationId xmlns:p14="http://schemas.microsoft.com/office/powerpoint/2010/main" val="26070558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4FAB73BC-B049-4115-A692-8D63A059BFB8}" type="slidenum">
              <a:rPr lang="en-US" smtClean="0"/>
              <a:t>84</a:t>
            </a:fld>
            <a:endParaRPr lang="en-US" dirty="0"/>
          </a:p>
        </p:txBody>
      </p:sp>
      <p:pic>
        <p:nvPicPr>
          <p:cNvPr id="3" name="圖片 2"/>
          <p:cNvPicPr>
            <a:picLocks noChangeAspect="1"/>
          </p:cNvPicPr>
          <p:nvPr/>
        </p:nvPicPr>
        <p:blipFill>
          <a:blip r:embed="rId2"/>
          <a:stretch>
            <a:fillRect/>
          </a:stretch>
        </p:blipFill>
        <p:spPr>
          <a:xfrm>
            <a:off x="4151467" y="834476"/>
            <a:ext cx="3670271" cy="4557253"/>
          </a:xfrm>
          <a:prstGeom prst="rect">
            <a:avLst/>
          </a:prstGeom>
        </p:spPr>
      </p:pic>
      <p:sp>
        <p:nvSpPr>
          <p:cNvPr id="4" name="矩形 3"/>
          <p:cNvSpPr/>
          <p:nvPr/>
        </p:nvSpPr>
        <p:spPr>
          <a:xfrm>
            <a:off x="4486823" y="5207063"/>
            <a:ext cx="2365904" cy="369332"/>
          </a:xfrm>
          <a:prstGeom prst="rect">
            <a:avLst/>
          </a:prstGeom>
        </p:spPr>
        <p:txBody>
          <a:bodyPr wrap="none">
            <a:spAutoFit/>
          </a:bodyPr>
          <a:lstStyle/>
          <a:p>
            <a:r>
              <a:rPr lang="en-US" altLang="zh-TW" dirty="0"/>
              <a:t>ATT&amp;CK </a:t>
            </a:r>
            <a:r>
              <a:rPr lang="zh-TW" altLang="en-US" dirty="0"/>
              <a:t>三個關鍵工具</a:t>
            </a:r>
          </a:p>
        </p:txBody>
      </p:sp>
      <p:sp>
        <p:nvSpPr>
          <p:cNvPr id="5" name="矩形 4"/>
          <p:cNvSpPr/>
          <p:nvPr/>
        </p:nvSpPr>
        <p:spPr>
          <a:xfrm>
            <a:off x="4380914" y="5591675"/>
            <a:ext cx="5269251" cy="276999"/>
          </a:xfrm>
          <a:prstGeom prst="rect">
            <a:avLst/>
          </a:prstGeom>
        </p:spPr>
        <p:txBody>
          <a:bodyPr wrap="square">
            <a:spAutoFit/>
          </a:bodyPr>
          <a:lstStyle/>
          <a:p>
            <a:r>
              <a:rPr lang="en-US" altLang="zh-TW" sz="1200" b="1" dirty="0">
                <a:effectLst>
                  <a:outerShdw blurRad="38100" dist="38100" dir="2700000" algn="tl">
                    <a:srgbClr val="000000">
                      <a:alpha val="43137"/>
                    </a:srgbClr>
                  </a:outerShdw>
                </a:effectLst>
              </a:rPr>
              <a:t>https://www.tenlong.com.tw/products/9786267146316?list_name=srh</a:t>
            </a:r>
            <a:endParaRPr lang="zh-TW" altLang="en-US" sz="1200" b="1" dirty="0">
              <a:effectLst>
                <a:outerShdw blurRad="38100" dist="38100" dir="2700000" algn="tl">
                  <a:srgbClr val="000000">
                    <a:alpha val="43137"/>
                  </a:srgbClr>
                </a:outerShdw>
              </a:effectLst>
            </a:endParaRPr>
          </a:p>
        </p:txBody>
      </p:sp>
      <p:pic>
        <p:nvPicPr>
          <p:cNvPr id="6" name="圖片 5"/>
          <p:cNvPicPr>
            <a:picLocks noChangeAspect="1"/>
          </p:cNvPicPr>
          <p:nvPr/>
        </p:nvPicPr>
        <p:blipFill rotWithShape="1">
          <a:blip r:embed="rId3"/>
          <a:srcRect l="11205" r="10984"/>
          <a:stretch/>
        </p:blipFill>
        <p:spPr>
          <a:xfrm>
            <a:off x="8035831" y="1047597"/>
            <a:ext cx="3325095" cy="4273279"/>
          </a:xfrm>
          <a:prstGeom prst="rect">
            <a:avLst/>
          </a:prstGeom>
        </p:spPr>
      </p:pic>
      <p:sp>
        <p:nvSpPr>
          <p:cNvPr id="7" name="矩形 6"/>
          <p:cNvSpPr/>
          <p:nvPr/>
        </p:nvSpPr>
        <p:spPr>
          <a:xfrm>
            <a:off x="283865" y="139766"/>
            <a:ext cx="1826141" cy="584775"/>
          </a:xfrm>
          <a:prstGeom prst="rect">
            <a:avLst/>
          </a:prstGeom>
        </p:spPr>
        <p:txBody>
          <a:bodyPr wrap="none">
            <a:spAutoFit/>
          </a:bodyPr>
          <a:lstStyle/>
          <a:p>
            <a:r>
              <a:rPr lang="zh-TW" altLang="en-US" sz="3200" dirty="0"/>
              <a:t>推薦閱讀</a:t>
            </a:r>
          </a:p>
        </p:txBody>
      </p:sp>
      <p:sp>
        <p:nvSpPr>
          <p:cNvPr id="8" name="矩形 7"/>
          <p:cNvSpPr/>
          <p:nvPr/>
        </p:nvSpPr>
        <p:spPr>
          <a:xfrm>
            <a:off x="4486823" y="432153"/>
            <a:ext cx="4913187" cy="276999"/>
          </a:xfrm>
          <a:prstGeom prst="rect">
            <a:avLst/>
          </a:prstGeom>
        </p:spPr>
        <p:txBody>
          <a:bodyPr wrap="square">
            <a:spAutoFit/>
          </a:bodyPr>
          <a:lstStyle/>
          <a:p>
            <a:r>
              <a:rPr lang="en-US" altLang="zh-TW" sz="1200" b="1" dirty="0">
                <a:effectLst>
                  <a:outerShdw blurRad="38100" dist="38100" dir="2700000" algn="tl">
                    <a:srgbClr val="000000">
                      <a:alpha val="43137"/>
                    </a:srgbClr>
                  </a:outerShdw>
                </a:effectLst>
              </a:rPr>
              <a:t>https://www.tenlong.com.tw/products/9787111703068?list_name=srh</a:t>
            </a:r>
            <a:endParaRPr lang="zh-TW" altLang="en-US" sz="1200" b="1" dirty="0">
              <a:effectLst>
                <a:outerShdw blurRad="38100" dist="38100" dir="2700000" algn="tl">
                  <a:srgbClr val="000000">
                    <a:alpha val="43137"/>
                  </a:srgbClr>
                </a:outerShdw>
              </a:effectLst>
            </a:endParaRPr>
          </a:p>
        </p:txBody>
      </p:sp>
      <p:pic>
        <p:nvPicPr>
          <p:cNvPr id="9" name="圖片 8"/>
          <p:cNvPicPr>
            <a:picLocks noChangeAspect="1"/>
          </p:cNvPicPr>
          <p:nvPr/>
        </p:nvPicPr>
        <p:blipFill>
          <a:blip r:embed="rId4"/>
          <a:stretch>
            <a:fillRect/>
          </a:stretch>
        </p:blipFill>
        <p:spPr>
          <a:xfrm>
            <a:off x="283865" y="803226"/>
            <a:ext cx="3769136" cy="4641794"/>
          </a:xfrm>
          <a:prstGeom prst="rect">
            <a:avLst/>
          </a:prstGeom>
        </p:spPr>
      </p:pic>
    </p:spTree>
    <p:extLst>
      <p:ext uri="{BB962C8B-B14F-4D97-AF65-F5344CB8AC3E}">
        <p14:creationId xmlns:p14="http://schemas.microsoft.com/office/powerpoint/2010/main" val="1311164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599151"/>
          </a:xfrm>
        </p:spPr>
        <p:txBody>
          <a:bodyPr>
            <a:normAutofit fontScale="90000"/>
          </a:bodyPr>
          <a:lstStyle/>
          <a:p>
            <a:r>
              <a:rPr lang="en-US" altLang="zh-TW" dirty="0"/>
              <a:t>MITRE ATT&amp;CK® Navigator</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771698" y="1801638"/>
            <a:ext cx="10515600" cy="4050178"/>
          </a:xfrm>
          <a:prstGeom prst="rect">
            <a:avLst/>
          </a:prstGeom>
        </p:spPr>
      </p:pic>
      <p:sp>
        <p:nvSpPr>
          <p:cNvPr id="5" name="矩形 4"/>
          <p:cNvSpPr/>
          <p:nvPr/>
        </p:nvSpPr>
        <p:spPr>
          <a:xfrm>
            <a:off x="838200" y="964276"/>
            <a:ext cx="4640950" cy="369332"/>
          </a:xfrm>
          <a:prstGeom prst="rect">
            <a:avLst/>
          </a:prstGeom>
        </p:spPr>
        <p:txBody>
          <a:bodyPr wrap="none">
            <a:spAutoFit/>
          </a:bodyPr>
          <a:lstStyle/>
          <a:p>
            <a:r>
              <a:rPr lang="en-US" altLang="zh-TW" dirty="0"/>
              <a:t>https://mitre-attack.github.io/attack-navigator/</a:t>
            </a:r>
            <a:endParaRPr lang="zh-TW" altLang="en-US" dirty="0"/>
          </a:p>
        </p:txBody>
      </p:sp>
      <p:sp>
        <p:nvSpPr>
          <p:cNvPr id="3" name="投影片編號版面配置區 2">
            <a:extLst>
              <a:ext uri="{FF2B5EF4-FFF2-40B4-BE49-F238E27FC236}">
                <a16:creationId xmlns:a16="http://schemas.microsoft.com/office/drawing/2014/main" id="{47D22B91-1656-4202-B840-D232E38FDD09}"/>
              </a:ext>
            </a:extLst>
          </p:cNvPr>
          <p:cNvSpPr>
            <a:spLocks noGrp="1"/>
          </p:cNvSpPr>
          <p:nvPr>
            <p:ph type="sldNum" sz="quarter" idx="12"/>
          </p:nvPr>
        </p:nvSpPr>
        <p:spPr/>
        <p:txBody>
          <a:bodyPr/>
          <a:lstStyle/>
          <a:p>
            <a:fld id="{7F744221-BDCB-440C-89EF-463871313D3B}" type="slidenum">
              <a:rPr lang="zh-TW" altLang="en-US" smtClean="0"/>
              <a:t>85</a:t>
            </a:fld>
            <a:endParaRPr lang="zh-TW" altLang="en-US"/>
          </a:p>
        </p:txBody>
      </p:sp>
    </p:spTree>
    <p:extLst>
      <p:ext uri="{BB962C8B-B14F-4D97-AF65-F5344CB8AC3E}">
        <p14:creationId xmlns:p14="http://schemas.microsoft.com/office/powerpoint/2010/main" val="42426764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87283" y="333212"/>
            <a:ext cx="11863925" cy="5798324"/>
          </a:xfrm>
          <a:prstGeom prst="rect">
            <a:avLst/>
          </a:prstGeom>
        </p:spPr>
      </p:pic>
      <p:sp>
        <p:nvSpPr>
          <p:cNvPr id="2" name="投影片編號版面配置區 1">
            <a:extLst>
              <a:ext uri="{FF2B5EF4-FFF2-40B4-BE49-F238E27FC236}">
                <a16:creationId xmlns:a16="http://schemas.microsoft.com/office/drawing/2014/main" id="{90D96847-E6ED-4CE8-B099-F56047F21754}"/>
              </a:ext>
            </a:extLst>
          </p:cNvPr>
          <p:cNvSpPr>
            <a:spLocks noGrp="1"/>
          </p:cNvSpPr>
          <p:nvPr>
            <p:ph type="sldNum" sz="quarter" idx="12"/>
          </p:nvPr>
        </p:nvSpPr>
        <p:spPr/>
        <p:txBody>
          <a:bodyPr/>
          <a:lstStyle/>
          <a:p>
            <a:fld id="{7F744221-BDCB-440C-89EF-463871313D3B}" type="slidenum">
              <a:rPr lang="zh-TW" altLang="en-US" smtClean="0"/>
              <a:t>86</a:t>
            </a:fld>
            <a:endParaRPr lang="zh-TW" altLang="en-US"/>
          </a:p>
        </p:txBody>
      </p:sp>
    </p:spTree>
    <p:extLst>
      <p:ext uri="{BB962C8B-B14F-4D97-AF65-F5344CB8AC3E}">
        <p14:creationId xmlns:p14="http://schemas.microsoft.com/office/powerpoint/2010/main" val="26717364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8065" y="182245"/>
            <a:ext cx="11353800" cy="848533"/>
          </a:xfrm>
        </p:spPr>
        <p:txBody>
          <a:bodyPr>
            <a:normAutofit/>
          </a:bodyPr>
          <a:lstStyle/>
          <a:p>
            <a:r>
              <a:rPr lang="en-US" altLang="zh-TW" sz="4000" dirty="0"/>
              <a:t>Cyber Analytic Repository Exploration Tool (CARET)</a:t>
            </a:r>
            <a:endParaRPr lang="zh-TW" altLang="en-US" sz="4000" dirty="0"/>
          </a:p>
        </p:txBody>
      </p:sp>
      <p:sp>
        <p:nvSpPr>
          <p:cNvPr id="3" name="內容版面配置區 2"/>
          <p:cNvSpPr>
            <a:spLocks noGrp="1"/>
          </p:cNvSpPr>
          <p:nvPr>
            <p:ph idx="1"/>
          </p:nvPr>
        </p:nvSpPr>
        <p:spPr>
          <a:xfrm>
            <a:off x="414251" y="1215444"/>
            <a:ext cx="10515600" cy="2496993"/>
          </a:xfrm>
        </p:spPr>
        <p:txBody>
          <a:bodyPr>
            <a:normAutofit/>
          </a:bodyPr>
          <a:lstStyle/>
          <a:p>
            <a:pPr>
              <a:buFont typeface="Wingdings" panose="05000000000000000000" pitchFamily="2" charset="2"/>
              <a:buChar char="n"/>
            </a:pPr>
            <a:r>
              <a:rPr lang="en-US" altLang="zh-TW" dirty="0"/>
              <a:t>The Cyber Analytic Repository Exploration Tool (CARET) is a proof-of-concept graphical user interface designed to connect the groups and techniques highlighted in ATT&amp;CK™ to the analytics, data model, and sensors highlighted in MITRE's Cyber Analytics Repository (CAR). 0</a:t>
            </a:r>
          </a:p>
          <a:p>
            <a:pPr>
              <a:buFont typeface="Wingdings" panose="05000000000000000000" pitchFamily="2" charset="2"/>
              <a:buChar char="n"/>
            </a:pPr>
            <a:r>
              <a:rPr lang="en-US" altLang="zh-TW" dirty="0"/>
              <a:t>CARET is used to develop an understanding of defensive capabilities and to aid in their development and use.</a:t>
            </a:r>
            <a:endParaRPr lang="zh-TW" altLang="en-US" dirty="0"/>
          </a:p>
        </p:txBody>
      </p:sp>
      <p:sp>
        <p:nvSpPr>
          <p:cNvPr id="4" name="矩形 3"/>
          <p:cNvSpPr/>
          <p:nvPr/>
        </p:nvSpPr>
        <p:spPr>
          <a:xfrm>
            <a:off x="194533" y="846112"/>
            <a:ext cx="3124445" cy="369332"/>
          </a:xfrm>
          <a:prstGeom prst="rect">
            <a:avLst/>
          </a:prstGeom>
        </p:spPr>
        <p:txBody>
          <a:bodyPr wrap="none">
            <a:spAutoFit/>
          </a:bodyPr>
          <a:lstStyle/>
          <a:p>
            <a:r>
              <a:rPr lang="en-US" altLang="zh-TW" dirty="0"/>
              <a:t>https://github.com/mitre/caret</a:t>
            </a:r>
            <a:endParaRPr lang="zh-TW" altLang="en-US" dirty="0"/>
          </a:p>
        </p:txBody>
      </p:sp>
      <p:pic>
        <p:nvPicPr>
          <p:cNvPr id="5" name="圖片 4"/>
          <p:cNvPicPr>
            <a:picLocks noChangeAspect="1"/>
          </p:cNvPicPr>
          <p:nvPr/>
        </p:nvPicPr>
        <p:blipFill>
          <a:blip r:embed="rId2"/>
          <a:stretch>
            <a:fillRect/>
          </a:stretch>
        </p:blipFill>
        <p:spPr>
          <a:xfrm>
            <a:off x="311035" y="3515026"/>
            <a:ext cx="7112231" cy="3194210"/>
          </a:xfrm>
          <a:prstGeom prst="rect">
            <a:avLst/>
          </a:prstGeom>
        </p:spPr>
      </p:pic>
      <p:sp>
        <p:nvSpPr>
          <p:cNvPr id="6" name="投影片編號版面配置區 5">
            <a:extLst>
              <a:ext uri="{FF2B5EF4-FFF2-40B4-BE49-F238E27FC236}">
                <a16:creationId xmlns:a16="http://schemas.microsoft.com/office/drawing/2014/main" id="{C74E1FAC-B1BF-4F98-9F17-4C8231B48489}"/>
              </a:ext>
            </a:extLst>
          </p:cNvPr>
          <p:cNvSpPr>
            <a:spLocks noGrp="1"/>
          </p:cNvSpPr>
          <p:nvPr>
            <p:ph type="sldNum" sz="quarter" idx="12"/>
          </p:nvPr>
        </p:nvSpPr>
        <p:spPr/>
        <p:txBody>
          <a:bodyPr/>
          <a:lstStyle/>
          <a:p>
            <a:fld id="{7F744221-BDCB-440C-89EF-463871313D3B}" type="slidenum">
              <a:rPr lang="zh-TW" altLang="en-US" smtClean="0"/>
              <a:t>87</a:t>
            </a:fld>
            <a:endParaRPr lang="zh-TW" altLang="en-US"/>
          </a:p>
        </p:txBody>
      </p:sp>
    </p:spTree>
    <p:extLst>
      <p:ext uri="{BB962C8B-B14F-4D97-AF65-F5344CB8AC3E}">
        <p14:creationId xmlns:p14="http://schemas.microsoft.com/office/powerpoint/2010/main" val="997256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061" y="281999"/>
            <a:ext cx="10515600" cy="673966"/>
          </a:xfrm>
        </p:spPr>
        <p:txBody>
          <a:bodyPr>
            <a:normAutofit fontScale="90000"/>
          </a:bodyPr>
          <a:lstStyle/>
          <a:p>
            <a:r>
              <a:rPr lang="en-US" altLang="zh-TW" dirty="0"/>
              <a:t>TRAM | Threat Report ATT&amp;CK® Mapping</a:t>
            </a:r>
            <a:endParaRPr lang="zh-TW" altLang="en-US" dirty="0"/>
          </a:p>
        </p:txBody>
      </p:sp>
      <p:sp>
        <p:nvSpPr>
          <p:cNvPr id="3" name="內容版面配置區 2"/>
          <p:cNvSpPr>
            <a:spLocks noGrp="1"/>
          </p:cNvSpPr>
          <p:nvPr>
            <p:ph idx="1"/>
          </p:nvPr>
        </p:nvSpPr>
        <p:spPr>
          <a:xfrm>
            <a:off x="356061" y="1445265"/>
            <a:ext cx="11381510" cy="3958008"/>
          </a:xfrm>
        </p:spPr>
        <p:txBody>
          <a:bodyPr>
            <a:normAutofit/>
          </a:bodyPr>
          <a:lstStyle/>
          <a:p>
            <a:r>
              <a:rPr lang="en-US" altLang="zh-TW" dirty="0"/>
              <a:t>Threat Report ATT&amp;CK Mapper (TRAM) is an open-source platform designed to </a:t>
            </a:r>
            <a:r>
              <a:rPr lang="en-US" altLang="zh-TW" dirty="0" err="1"/>
              <a:t>to</a:t>
            </a:r>
            <a:r>
              <a:rPr lang="en-US" altLang="zh-TW" dirty="0"/>
              <a:t> reduce cost and increase the effectiveness of integrating ATT&amp;CK across the CTI community. </a:t>
            </a:r>
          </a:p>
          <a:p>
            <a:r>
              <a:rPr lang="en-US" altLang="zh-TW" dirty="0"/>
              <a:t>It does this by automating the mapping of cyber threat intelligence (CTI) reports to MITRE ATT&amp;CK®. Threat intel providers, threat intel platforms, and analysts can use TRAM to integrate ATT&amp;CK more easily and consistently into their products.</a:t>
            </a:r>
          </a:p>
          <a:p>
            <a:r>
              <a:rPr lang="en-US" altLang="zh-TW" dirty="0"/>
              <a:t>The platform works out of the box to identify up to 50 common ATT&amp;CK techniques in text documents; </a:t>
            </a:r>
          </a:p>
          <a:p>
            <a:r>
              <a:rPr lang="en-US" altLang="zh-TW" dirty="0"/>
              <a:t>it also supports tailoring the model by annotating additional items and rebuilding the model. </a:t>
            </a:r>
          </a:p>
          <a:p>
            <a:r>
              <a:rPr lang="en-US" altLang="zh-TW" dirty="0"/>
              <a:t>This Wiki describes the results of the Center for Threat-Informed Defense (CTID) research into automated ATT&amp;CK mapping and provides details and instructions for tailoring the platform to your organization's unique dataset.</a:t>
            </a:r>
            <a:endParaRPr lang="zh-TW" altLang="en-US" dirty="0"/>
          </a:p>
        </p:txBody>
      </p:sp>
      <p:sp>
        <p:nvSpPr>
          <p:cNvPr id="4" name="矩形 3"/>
          <p:cNvSpPr/>
          <p:nvPr/>
        </p:nvSpPr>
        <p:spPr>
          <a:xfrm>
            <a:off x="356061" y="771299"/>
            <a:ext cx="6014467" cy="369332"/>
          </a:xfrm>
          <a:prstGeom prst="rect">
            <a:avLst/>
          </a:prstGeom>
        </p:spPr>
        <p:txBody>
          <a:bodyPr wrap="none">
            <a:spAutoFit/>
          </a:bodyPr>
          <a:lstStyle/>
          <a:p>
            <a:r>
              <a:rPr lang="en-US" altLang="zh-TW" dirty="0"/>
              <a:t>https://github.com/center-for-threat-informed-defense/tram/</a:t>
            </a:r>
            <a:endParaRPr lang="zh-TW" altLang="en-US" dirty="0"/>
          </a:p>
        </p:txBody>
      </p:sp>
      <p:sp>
        <p:nvSpPr>
          <p:cNvPr id="5" name="投影片編號版面配置區 4">
            <a:extLst>
              <a:ext uri="{FF2B5EF4-FFF2-40B4-BE49-F238E27FC236}">
                <a16:creationId xmlns:a16="http://schemas.microsoft.com/office/drawing/2014/main" id="{58E80B70-7999-46ED-9A22-7710AD9413B0}"/>
              </a:ext>
            </a:extLst>
          </p:cNvPr>
          <p:cNvSpPr>
            <a:spLocks noGrp="1"/>
          </p:cNvSpPr>
          <p:nvPr>
            <p:ph type="sldNum" sz="quarter" idx="12"/>
          </p:nvPr>
        </p:nvSpPr>
        <p:spPr/>
        <p:txBody>
          <a:bodyPr/>
          <a:lstStyle/>
          <a:p>
            <a:fld id="{7F744221-BDCB-440C-89EF-463871313D3B}" type="slidenum">
              <a:rPr lang="zh-TW" altLang="en-US" smtClean="0"/>
              <a:t>88</a:t>
            </a:fld>
            <a:endParaRPr lang="zh-TW" altLang="en-US"/>
          </a:p>
        </p:txBody>
      </p:sp>
    </p:spTree>
    <p:extLst>
      <p:ext uri="{BB962C8B-B14F-4D97-AF65-F5344CB8AC3E}">
        <p14:creationId xmlns:p14="http://schemas.microsoft.com/office/powerpoint/2010/main" val="13323697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1000" y="265372"/>
            <a:ext cx="11348258" cy="1156104"/>
          </a:xfrm>
        </p:spPr>
        <p:txBody>
          <a:bodyPr>
            <a:normAutofit fontScale="90000"/>
          </a:bodyPr>
          <a:lstStyle/>
          <a:p>
            <a:r>
              <a:rPr lang="en-US" altLang="zh-TW" b="1" dirty="0">
                <a:effectLst>
                  <a:outerShdw blurRad="38100" dist="38100" dir="2700000" algn="tl">
                    <a:srgbClr val="000000">
                      <a:alpha val="43137"/>
                    </a:srgbClr>
                  </a:outerShdw>
                </a:effectLst>
              </a:rPr>
              <a:t>ATT&amp;CK Workbench </a:t>
            </a:r>
            <a:r>
              <a:rPr lang="en-US" altLang="zh-TW" sz="2800" b="1" dirty="0">
                <a:effectLst>
                  <a:outerShdw blurRad="38100" dist="38100" dir="2700000" algn="tl">
                    <a:srgbClr val="000000">
                      <a:alpha val="43137"/>
                    </a:srgbClr>
                  </a:outerShdw>
                </a:effectLst>
              </a:rPr>
              <a:t/>
            </a:r>
            <a:br>
              <a:rPr lang="en-US" altLang="zh-TW" sz="2800" b="1" dirty="0">
                <a:effectLst>
                  <a:outerShdw blurRad="38100" dist="38100" dir="2700000" algn="tl">
                    <a:srgbClr val="000000">
                      <a:alpha val="43137"/>
                    </a:srgbClr>
                  </a:outerShdw>
                </a:effectLst>
              </a:rPr>
            </a:br>
            <a:r>
              <a:rPr lang="en-US" altLang="zh-TW" sz="1800" b="1" dirty="0">
                <a:effectLst>
                  <a:outerShdw blurRad="38100" dist="38100" dir="2700000" algn="tl">
                    <a:srgbClr val="000000">
                      <a:alpha val="43137"/>
                    </a:srgbClr>
                  </a:outerShdw>
                </a:effectLst>
              </a:rPr>
              <a:t>https://mitre-engenuity.org/cybersecurity/center-for-threat-informed-defense/our-work/attck-workbench/</a:t>
            </a:r>
            <a:endParaRPr lang="zh-TW" altLang="en-US" sz="1800" b="1" dirty="0">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stretch>
            <a:fillRect/>
          </a:stretch>
        </p:blipFill>
        <p:spPr>
          <a:xfrm>
            <a:off x="1494179" y="1421475"/>
            <a:ext cx="9294054" cy="5104015"/>
          </a:xfrm>
          <a:prstGeom prst="rect">
            <a:avLst/>
          </a:prstGeom>
        </p:spPr>
      </p:pic>
      <p:sp>
        <p:nvSpPr>
          <p:cNvPr id="3" name="投影片編號版面配置區 2">
            <a:extLst>
              <a:ext uri="{FF2B5EF4-FFF2-40B4-BE49-F238E27FC236}">
                <a16:creationId xmlns:a16="http://schemas.microsoft.com/office/drawing/2014/main" id="{F1B3C517-878C-4675-875A-007B873B8C12}"/>
              </a:ext>
            </a:extLst>
          </p:cNvPr>
          <p:cNvSpPr>
            <a:spLocks noGrp="1"/>
          </p:cNvSpPr>
          <p:nvPr>
            <p:ph type="sldNum" sz="quarter" idx="12"/>
          </p:nvPr>
        </p:nvSpPr>
        <p:spPr/>
        <p:txBody>
          <a:bodyPr/>
          <a:lstStyle/>
          <a:p>
            <a:fld id="{7F744221-BDCB-440C-89EF-463871313D3B}" type="slidenum">
              <a:rPr lang="zh-TW" altLang="en-US" smtClean="0"/>
              <a:t>89</a:t>
            </a:fld>
            <a:endParaRPr lang="zh-TW" altLang="en-US"/>
          </a:p>
        </p:txBody>
      </p:sp>
    </p:spTree>
    <p:extLst>
      <p:ext uri="{BB962C8B-B14F-4D97-AF65-F5344CB8AC3E}">
        <p14:creationId xmlns:p14="http://schemas.microsoft.com/office/powerpoint/2010/main" val="3417159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t>9</a:t>
            </a:fld>
            <a:endParaRPr lang="zh-TW" altLang="en-US"/>
          </a:p>
        </p:txBody>
      </p:sp>
      <p:sp>
        <p:nvSpPr>
          <p:cNvPr id="3" name="矩形 2"/>
          <p:cNvSpPr/>
          <p:nvPr/>
        </p:nvSpPr>
        <p:spPr>
          <a:xfrm>
            <a:off x="0" y="136525"/>
            <a:ext cx="5291833" cy="584775"/>
          </a:xfrm>
          <a:prstGeom prst="rect">
            <a:avLst/>
          </a:prstGeom>
        </p:spPr>
        <p:txBody>
          <a:bodyPr wrap="none">
            <a:spAutoFit/>
          </a:bodyPr>
          <a:lstStyle/>
          <a:p>
            <a:r>
              <a:rPr lang="en-US" altLang="zh-TW" sz="3200" dirty="0" smtClean="0"/>
              <a:t>1.</a:t>
            </a:r>
            <a:r>
              <a:rPr lang="zh-TW" altLang="en-US" sz="3200" dirty="0" smtClean="0"/>
              <a:t>偵察</a:t>
            </a:r>
            <a:r>
              <a:rPr lang="en-US" altLang="zh-TW" sz="3200" dirty="0" smtClean="0"/>
              <a:t>Reconnaissance</a:t>
            </a:r>
            <a:r>
              <a:rPr lang="zh-TW" altLang="en-US" sz="3200" dirty="0" smtClean="0"/>
              <a:t> 戰術</a:t>
            </a:r>
            <a:endParaRPr lang="en-US" altLang="zh-TW" sz="2400" dirty="0"/>
          </a:p>
        </p:txBody>
      </p:sp>
      <p:sp>
        <p:nvSpPr>
          <p:cNvPr id="6" name="矩形 5"/>
          <p:cNvSpPr/>
          <p:nvPr/>
        </p:nvSpPr>
        <p:spPr>
          <a:xfrm>
            <a:off x="0" y="634369"/>
            <a:ext cx="10640291" cy="461665"/>
          </a:xfrm>
          <a:prstGeom prst="rect">
            <a:avLst/>
          </a:prstGeom>
        </p:spPr>
        <p:txBody>
          <a:bodyPr wrap="square">
            <a:spAutoFit/>
          </a:bodyPr>
          <a:lstStyle/>
          <a:p>
            <a:pPr lvl="0"/>
            <a:r>
              <a:rPr lang="en-US" altLang="zh-TW" sz="2400" dirty="0">
                <a:solidFill>
                  <a:prstClr val="black"/>
                </a:solidFill>
              </a:rPr>
              <a:t>4</a:t>
            </a:r>
            <a:r>
              <a:rPr lang="en-US" altLang="zh-TW" sz="2400" dirty="0" smtClean="0">
                <a:solidFill>
                  <a:prstClr val="black"/>
                </a:solidFill>
              </a:rPr>
              <a:t>.</a:t>
            </a:r>
            <a:r>
              <a:rPr lang="zh-TW" altLang="en-US" sz="2400" b="1" dirty="0">
                <a:solidFill>
                  <a:srgbClr val="FF0000"/>
                </a:solidFill>
                <a:effectLst>
                  <a:outerShdw blurRad="38100" dist="38100" dir="2700000" algn="tl">
                    <a:srgbClr val="000000">
                      <a:alpha val="43137"/>
                    </a:srgbClr>
                  </a:outerShdw>
                </a:effectLst>
              </a:rPr>
              <a:t>收集受害者網路訊息 </a:t>
            </a:r>
            <a:r>
              <a:rPr lang="en-US" altLang="zh-TW" sz="2400" b="1" dirty="0">
                <a:solidFill>
                  <a:srgbClr val="FF0000"/>
                </a:solidFill>
                <a:effectLst>
                  <a:outerShdw blurRad="38100" dist="38100" dir="2700000" algn="tl">
                    <a:srgbClr val="000000">
                      <a:alpha val="43137"/>
                    </a:srgbClr>
                  </a:outerShdw>
                </a:effectLst>
              </a:rPr>
              <a:t>Gather Victim Network </a:t>
            </a:r>
            <a:r>
              <a:rPr lang="en-US" altLang="zh-TW" sz="2400" b="1" dirty="0" smtClean="0">
                <a:solidFill>
                  <a:srgbClr val="FF0000"/>
                </a:solidFill>
                <a:effectLst>
                  <a:outerShdw blurRad="38100" dist="38100" dir="2700000" algn="tl">
                    <a:srgbClr val="000000">
                      <a:alpha val="43137"/>
                    </a:srgbClr>
                  </a:outerShdw>
                </a:effectLst>
              </a:rPr>
              <a:t>Information</a:t>
            </a:r>
            <a:r>
              <a:rPr lang="zh-TW" altLang="en-US" sz="2400" b="1" dirty="0" smtClean="0">
                <a:solidFill>
                  <a:srgbClr val="FF0000"/>
                </a:solidFill>
                <a:effectLst>
                  <a:outerShdw blurRad="38100" dist="38100" dir="2700000" algn="tl">
                    <a:srgbClr val="000000">
                      <a:alpha val="43137"/>
                    </a:srgbClr>
                  </a:outerShdw>
                </a:effectLst>
              </a:rPr>
              <a:t> </a:t>
            </a:r>
            <a:r>
              <a:rPr lang="en-US" altLang="zh-TW" sz="2400" dirty="0" smtClean="0">
                <a:solidFill>
                  <a:prstClr val="black"/>
                </a:solidFill>
              </a:rPr>
              <a:t>T1590 </a:t>
            </a:r>
            <a:r>
              <a:rPr lang="en-US" altLang="zh-TW" sz="2400" dirty="0">
                <a:solidFill>
                  <a:prstClr val="black"/>
                </a:solidFill>
              </a:rPr>
              <a:t>(6)</a:t>
            </a:r>
            <a:r>
              <a:rPr lang="zh-TW" altLang="en-US" sz="2400" dirty="0">
                <a:solidFill>
                  <a:prstClr val="black"/>
                </a:solidFill>
              </a:rPr>
              <a:t>技術</a:t>
            </a:r>
            <a:endParaRPr lang="en-US" altLang="zh-TW" sz="2400" dirty="0">
              <a:solidFill>
                <a:prstClr val="black"/>
              </a:solidFill>
            </a:endParaRPr>
          </a:p>
        </p:txBody>
      </p:sp>
      <p:sp>
        <p:nvSpPr>
          <p:cNvPr id="7" name="文字方塊 6"/>
          <p:cNvSpPr txBox="1"/>
          <p:nvPr/>
        </p:nvSpPr>
        <p:spPr>
          <a:xfrm>
            <a:off x="0" y="976196"/>
            <a:ext cx="9319987" cy="3416320"/>
          </a:xfrm>
          <a:prstGeom prst="rect">
            <a:avLst/>
          </a:prstGeom>
          <a:noFill/>
        </p:spPr>
        <p:txBody>
          <a:bodyPr wrap="none" rtlCol="0">
            <a:spAutoFit/>
          </a:bodyPr>
          <a:lstStyle/>
          <a:p>
            <a:pPr marL="285750" indent="-285750">
              <a:buFont typeface="Wingdings" panose="05000000000000000000" pitchFamily="2" charset="2"/>
              <a:buChar char="l"/>
            </a:pPr>
            <a:r>
              <a:rPr lang="en-US" altLang="zh-TW" dirty="0" smtClean="0"/>
              <a:t>Adversaries(</a:t>
            </a:r>
            <a:r>
              <a:rPr lang="zh-TW" altLang="en-US" dirty="0" smtClean="0"/>
              <a:t>攻擊者</a:t>
            </a:r>
            <a:r>
              <a:rPr lang="en-US" altLang="zh-TW" dirty="0" smtClean="0"/>
              <a:t>)</a:t>
            </a:r>
            <a:r>
              <a:rPr lang="zh-TW" altLang="en-US" dirty="0" smtClean="0"/>
              <a:t>可能</a:t>
            </a:r>
            <a:r>
              <a:rPr lang="zh-TW" altLang="en-US" dirty="0"/>
              <a:t>會收集有關受害者網路的信息，這些資訊可在瞄準期間使用</a:t>
            </a:r>
            <a:r>
              <a:rPr lang="zh-TW" altLang="en-US" dirty="0" smtClean="0"/>
              <a:t>。</a:t>
            </a:r>
            <a:endParaRPr lang="en-US" altLang="zh-TW" dirty="0" smtClean="0"/>
          </a:p>
          <a:p>
            <a:pPr marL="285750" indent="-285750">
              <a:buFont typeface="Wingdings" panose="05000000000000000000" pitchFamily="2" charset="2"/>
              <a:buChar char="l"/>
            </a:pPr>
            <a:r>
              <a:rPr lang="zh-TW" altLang="en-US" dirty="0" smtClean="0"/>
              <a:t>有關</a:t>
            </a:r>
            <a:r>
              <a:rPr lang="zh-TW" altLang="en-US" dirty="0"/>
              <a:t>網路的資訊可能包括各種詳細</a:t>
            </a:r>
            <a:r>
              <a:rPr lang="zh-TW" altLang="en-US" dirty="0" smtClean="0"/>
              <a:t>信息</a:t>
            </a:r>
            <a:endParaRPr lang="en-US" altLang="zh-TW" dirty="0" smtClean="0"/>
          </a:p>
          <a:p>
            <a:r>
              <a:rPr lang="zh-TW" altLang="en-US" dirty="0" smtClean="0"/>
              <a:t>     包括</a:t>
            </a:r>
            <a:r>
              <a:rPr lang="zh-TW" altLang="en-US" dirty="0"/>
              <a:t>管理資料（例如：</a:t>
            </a:r>
            <a:r>
              <a:rPr lang="en-US" altLang="zh-TW" dirty="0"/>
              <a:t>IP </a:t>
            </a:r>
            <a:r>
              <a:rPr lang="zh-TW" altLang="en-US" dirty="0"/>
              <a:t>範圍、網域名稱等</a:t>
            </a:r>
            <a:r>
              <a:rPr lang="zh-TW" altLang="en-US" dirty="0" smtClean="0"/>
              <a:t>）</a:t>
            </a:r>
            <a:endParaRPr lang="en-US" altLang="zh-TW" dirty="0" smtClean="0"/>
          </a:p>
          <a:p>
            <a:r>
              <a:rPr lang="zh-TW" altLang="en-US" dirty="0"/>
              <a:t> </a:t>
            </a:r>
            <a:r>
              <a:rPr lang="zh-TW" altLang="en-US" dirty="0" smtClean="0"/>
              <a:t>    以及</a:t>
            </a:r>
            <a:r>
              <a:rPr lang="zh-TW" altLang="en-US" dirty="0"/>
              <a:t>有關其拓撲和操作的細節</a:t>
            </a:r>
            <a:r>
              <a:rPr lang="zh-TW" altLang="en-US" dirty="0" smtClean="0"/>
              <a:t>。</a:t>
            </a:r>
            <a:endParaRPr lang="en-US" altLang="zh-TW" dirty="0" smtClean="0"/>
          </a:p>
          <a:p>
            <a:pPr marL="285750" indent="-285750">
              <a:buFont typeface="Wingdings" panose="05000000000000000000" pitchFamily="2" charset="2"/>
              <a:buChar char="l"/>
            </a:pPr>
            <a:r>
              <a:rPr lang="en-US" altLang="zh-TW" dirty="0"/>
              <a:t>Adversaries</a:t>
            </a:r>
            <a:r>
              <a:rPr lang="zh-TW" altLang="en-US" dirty="0" smtClean="0"/>
              <a:t>可以</a:t>
            </a:r>
            <a:r>
              <a:rPr lang="zh-TW" altLang="en-US" dirty="0"/>
              <a:t>透過各種方式收集這些信息</a:t>
            </a:r>
            <a:r>
              <a:rPr lang="zh-TW" altLang="en-US" dirty="0" smtClean="0"/>
              <a:t>，</a:t>
            </a:r>
            <a:endParaRPr lang="en-US" altLang="zh-TW" dirty="0" smtClean="0"/>
          </a:p>
          <a:p>
            <a:r>
              <a:rPr lang="zh-TW" altLang="en-US" dirty="0"/>
              <a:t> </a:t>
            </a:r>
            <a:r>
              <a:rPr lang="zh-TW" altLang="en-US" dirty="0" smtClean="0"/>
              <a:t>    </a:t>
            </a:r>
            <a:r>
              <a:rPr lang="zh-TW" altLang="en-US" dirty="0"/>
              <a:t>例如透過</a:t>
            </a:r>
            <a:r>
              <a:rPr lang="zh-TW" altLang="en-US" b="1" dirty="0">
                <a:solidFill>
                  <a:schemeClr val="accent1"/>
                </a:solidFill>
              </a:rPr>
              <a:t>主動掃描</a:t>
            </a:r>
            <a:r>
              <a:rPr lang="zh-TW" altLang="en-US" dirty="0"/>
              <a:t>或</a:t>
            </a:r>
            <a:r>
              <a:rPr lang="zh-TW" altLang="en-US" b="1" dirty="0">
                <a:solidFill>
                  <a:schemeClr val="accent1"/>
                </a:solidFill>
              </a:rPr>
              <a:t>網路釣魚資訊</a:t>
            </a:r>
            <a:r>
              <a:rPr lang="zh-TW" altLang="en-US" dirty="0"/>
              <a:t>進行直接收集操作</a:t>
            </a:r>
            <a:r>
              <a:rPr lang="zh-TW" altLang="en-US" dirty="0" smtClean="0"/>
              <a:t>。</a:t>
            </a:r>
            <a:endParaRPr lang="en-US" altLang="zh-TW" dirty="0" smtClean="0"/>
          </a:p>
          <a:p>
            <a:pPr marL="285750" indent="-285750">
              <a:buFont typeface="Wingdings" panose="05000000000000000000" pitchFamily="2" charset="2"/>
              <a:buChar char="l"/>
            </a:pPr>
            <a:r>
              <a:rPr lang="zh-TW" altLang="en-US" dirty="0"/>
              <a:t>有關網路的資訊也可能透過</a:t>
            </a:r>
            <a:r>
              <a:rPr lang="zh-TW" altLang="en-US" b="1" dirty="0">
                <a:solidFill>
                  <a:schemeClr val="accent1"/>
                </a:solidFill>
              </a:rPr>
              <a:t>線上</a:t>
            </a:r>
            <a:r>
              <a:rPr lang="zh-TW" altLang="en-US" dirty="0"/>
              <a:t>或其他可存取的資料集</a:t>
            </a:r>
          </a:p>
          <a:p>
            <a:r>
              <a:rPr lang="zh-TW" altLang="en-US" dirty="0" smtClean="0"/>
              <a:t>   （</a:t>
            </a:r>
            <a:r>
              <a:rPr lang="zh-TW" altLang="en-US" dirty="0"/>
              <a:t>例如：搜尋開放技術資料庫）暴露給對手。</a:t>
            </a:r>
            <a:endParaRPr lang="en-US" altLang="zh-TW" dirty="0" smtClean="0"/>
          </a:p>
          <a:p>
            <a:pPr marL="285750" indent="-285750">
              <a:buFont typeface="Wingdings" panose="05000000000000000000" pitchFamily="2" charset="2"/>
              <a:buChar char="l"/>
            </a:pPr>
            <a:r>
              <a:rPr lang="zh-TW" altLang="en-US" dirty="0" smtClean="0"/>
              <a:t>收集</a:t>
            </a:r>
            <a:r>
              <a:rPr lang="zh-TW" altLang="en-US" dirty="0"/>
              <a:t>此資訊可能會揭示其他形式的偵察</a:t>
            </a:r>
            <a:r>
              <a:rPr lang="zh-TW" altLang="en-US" dirty="0" smtClean="0"/>
              <a:t>機會</a:t>
            </a:r>
            <a:endParaRPr lang="en-US" altLang="zh-TW" dirty="0" smtClean="0"/>
          </a:p>
          <a:p>
            <a:r>
              <a:rPr lang="zh-TW" altLang="en-US" dirty="0"/>
              <a:t> </a:t>
            </a:r>
            <a:r>
              <a:rPr lang="zh-TW" altLang="en-US" dirty="0" smtClean="0"/>
              <a:t>  （</a:t>
            </a:r>
            <a:r>
              <a:rPr lang="zh-TW" altLang="en-US" dirty="0"/>
              <a:t>例如：</a:t>
            </a:r>
            <a:r>
              <a:rPr lang="zh-TW" altLang="en-US" b="1" dirty="0">
                <a:solidFill>
                  <a:schemeClr val="accent1"/>
                </a:solidFill>
              </a:rPr>
              <a:t>主動掃描</a:t>
            </a:r>
            <a:r>
              <a:rPr lang="zh-TW" altLang="en-US" dirty="0"/>
              <a:t>或</a:t>
            </a:r>
            <a:r>
              <a:rPr lang="zh-TW" altLang="en-US" b="1" dirty="0">
                <a:solidFill>
                  <a:schemeClr val="accent1"/>
                </a:solidFill>
              </a:rPr>
              <a:t>搜尋開放網站</a:t>
            </a:r>
            <a:r>
              <a:rPr lang="en-US" altLang="zh-TW" b="1" dirty="0">
                <a:solidFill>
                  <a:schemeClr val="accent1"/>
                </a:solidFill>
              </a:rPr>
              <a:t>/</a:t>
            </a:r>
            <a:r>
              <a:rPr lang="zh-TW" altLang="en-US" b="1" dirty="0">
                <a:solidFill>
                  <a:schemeClr val="accent1"/>
                </a:solidFill>
              </a:rPr>
              <a:t>網域</a:t>
            </a:r>
            <a:r>
              <a:rPr lang="zh-TW" altLang="en-US" dirty="0"/>
              <a:t>）</a:t>
            </a:r>
            <a:r>
              <a:rPr lang="zh-TW" altLang="en-US" dirty="0" smtClean="0"/>
              <a:t>、</a:t>
            </a:r>
            <a:endParaRPr lang="en-US" altLang="zh-TW" dirty="0" smtClean="0"/>
          </a:p>
          <a:p>
            <a:r>
              <a:rPr lang="zh-TW" altLang="en-US" dirty="0"/>
              <a:t> </a:t>
            </a:r>
            <a:r>
              <a:rPr lang="zh-TW" altLang="en-US" dirty="0" smtClean="0"/>
              <a:t>   建立</a:t>
            </a:r>
            <a:r>
              <a:rPr lang="zh-TW" altLang="en-US" dirty="0"/>
              <a:t>營運資源（例如：</a:t>
            </a:r>
            <a:r>
              <a:rPr lang="zh-TW" altLang="en-US" b="1" dirty="0">
                <a:solidFill>
                  <a:schemeClr val="accent1"/>
                </a:solidFill>
              </a:rPr>
              <a:t>取得基礎設施</a:t>
            </a:r>
            <a:r>
              <a:rPr lang="zh-TW" altLang="en-US" dirty="0"/>
              <a:t>或</a:t>
            </a:r>
            <a:r>
              <a:rPr lang="zh-TW" altLang="en-US" b="1" dirty="0">
                <a:solidFill>
                  <a:schemeClr val="accent1"/>
                </a:solidFill>
              </a:rPr>
              <a:t>破壞基礎設施</a:t>
            </a:r>
            <a:r>
              <a:rPr lang="zh-TW" altLang="en-US" dirty="0"/>
              <a:t>）</a:t>
            </a:r>
            <a:endParaRPr lang="en-US" altLang="zh-TW" dirty="0" smtClean="0"/>
          </a:p>
          <a:p>
            <a:r>
              <a:rPr lang="zh-TW" altLang="en-US" dirty="0" smtClean="0"/>
              <a:t>    或</a:t>
            </a:r>
            <a:r>
              <a:rPr lang="zh-TW" altLang="en-US" dirty="0"/>
              <a:t>初始訪問（例如：</a:t>
            </a:r>
            <a:r>
              <a:rPr lang="zh-TW" altLang="en-US" b="1" dirty="0">
                <a:solidFill>
                  <a:schemeClr val="accent1"/>
                </a:solidFill>
              </a:rPr>
              <a:t>信任關係</a:t>
            </a:r>
            <a:r>
              <a:rPr lang="zh-TW" altLang="en-US" dirty="0"/>
              <a:t>）。</a:t>
            </a:r>
          </a:p>
        </p:txBody>
      </p:sp>
      <p:sp>
        <p:nvSpPr>
          <p:cNvPr id="8" name="文字方塊 7"/>
          <p:cNvSpPr txBox="1"/>
          <p:nvPr/>
        </p:nvSpPr>
        <p:spPr>
          <a:xfrm>
            <a:off x="-28012" y="4272677"/>
            <a:ext cx="6319294" cy="2585323"/>
          </a:xfrm>
          <a:prstGeom prst="rect">
            <a:avLst/>
          </a:prstGeom>
          <a:noFill/>
        </p:spPr>
        <p:txBody>
          <a:bodyPr wrap="none" rtlCol="0">
            <a:spAutoFit/>
          </a:bodyPr>
          <a:lstStyle/>
          <a:p>
            <a:r>
              <a:rPr lang="en-US" altLang="zh-TW" dirty="0"/>
              <a:t> Information about networks may also be exposed to </a:t>
            </a:r>
            <a:endParaRPr lang="en-US" altLang="zh-TW" dirty="0" smtClean="0"/>
          </a:p>
          <a:p>
            <a:r>
              <a:rPr lang="en-US" altLang="zh-TW" dirty="0" smtClean="0"/>
              <a:t>adversaries </a:t>
            </a:r>
            <a:r>
              <a:rPr lang="en-US" altLang="zh-TW" dirty="0"/>
              <a:t>via online or other accessible data sets </a:t>
            </a:r>
            <a:endParaRPr lang="en-US" altLang="zh-TW" dirty="0" smtClean="0"/>
          </a:p>
          <a:p>
            <a:r>
              <a:rPr lang="en-US" altLang="zh-TW" dirty="0" smtClean="0"/>
              <a:t>(</a:t>
            </a:r>
            <a:r>
              <a:rPr lang="en-US" altLang="zh-TW" dirty="0"/>
              <a:t>ex: Search Open Technical Databases</a:t>
            </a:r>
            <a:r>
              <a:rPr lang="en-US" altLang="zh-TW" dirty="0" smtClean="0"/>
              <a:t>).</a:t>
            </a:r>
          </a:p>
          <a:p>
            <a:r>
              <a:rPr lang="en-US" altLang="zh-TW" dirty="0" smtClean="0"/>
              <a:t>Gathering </a:t>
            </a:r>
            <a:r>
              <a:rPr lang="en-US" altLang="zh-TW" dirty="0"/>
              <a:t>this information may reveal opportunities </a:t>
            </a:r>
            <a:r>
              <a:rPr lang="en-US" altLang="zh-TW" dirty="0" smtClean="0"/>
              <a:t>for</a:t>
            </a:r>
          </a:p>
          <a:p>
            <a:r>
              <a:rPr lang="en-US" altLang="zh-TW" dirty="0" smtClean="0"/>
              <a:t>other </a:t>
            </a:r>
            <a:r>
              <a:rPr lang="en-US" altLang="zh-TW" dirty="0"/>
              <a:t>forms of reconnaissance </a:t>
            </a:r>
            <a:endParaRPr lang="en-US" altLang="zh-TW" dirty="0" smtClean="0"/>
          </a:p>
          <a:p>
            <a:r>
              <a:rPr lang="en-US" altLang="zh-TW" dirty="0" smtClean="0"/>
              <a:t>(</a:t>
            </a:r>
            <a:r>
              <a:rPr lang="en-US" altLang="zh-TW" dirty="0"/>
              <a:t>ex: Active Scanning or Search Open Websites/Domains), </a:t>
            </a:r>
            <a:endParaRPr lang="en-US" altLang="zh-TW" dirty="0" smtClean="0"/>
          </a:p>
          <a:p>
            <a:r>
              <a:rPr lang="en-US" altLang="zh-TW" dirty="0" smtClean="0"/>
              <a:t>establishing </a:t>
            </a:r>
            <a:r>
              <a:rPr lang="en-US" altLang="zh-TW" dirty="0"/>
              <a:t>operational resources </a:t>
            </a:r>
            <a:endParaRPr lang="en-US" altLang="zh-TW" dirty="0" smtClean="0"/>
          </a:p>
          <a:p>
            <a:r>
              <a:rPr lang="en-US" altLang="zh-TW" dirty="0" smtClean="0"/>
              <a:t>(</a:t>
            </a:r>
            <a:r>
              <a:rPr lang="en-US" altLang="zh-TW" dirty="0"/>
              <a:t>ex: Acquire Infrastructure or Compromise Infrastructure</a:t>
            </a:r>
            <a:r>
              <a:rPr lang="en-US" altLang="zh-TW" dirty="0" smtClean="0"/>
              <a:t>),</a:t>
            </a:r>
          </a:p>
          <a:p>
            <a:r>
              <a:rPr lang="en-US" altLang="zh-TW" dirty="0" smtClean="0"/>
              <a:t> </a:t>
            </a:r>
            <a:r>
              <a:rPr lang="en-US" altLang="zh-TW" dirty="0"/>
              <a:t>and/or initial access (ex: Trusted Relationship).</a:t>
            </a:r>
            <a:endParaRPr lang="zh-TW" altLang="en-US" dirty="0"/>
          </a:p>
        </p:txBody>
      </p:sp>
      <p:sp>
        <p:nvSpPr>
          <p:cNvPr id="4" name="文字方塊 3"/>
          <p:cNvSpPr txBox="1"/>
          <p:nvPr/>
        </p:nvSpPr>
        <p:spPr>
          <a:xfrm>
            <a:off x="6507602" y="1310413"/>
            <a:ext cx="5443606" cy="2308324"/>
          </a:xfrm>
          <a:prstGeom prst="rect">
            <a:avLst/>
          </a:prstGeom>
          <a:solidFill>
            <a:srgbClr val="0070C0"/>
          </a:solidFill>
        </p:spPr>
        <p:txBody>
          <a:bodyPr wrap="none" rtlCol="0">
            <a:spAutoFit/>
          </a:bodyPr>
          <a:lstStyle/>
          <a:p>
            <a:r>
              <a:rPr lang="fr-FR" altLang="zh-TW" dirty="0" smtClean="0"/>
              <a:t>ID</a:t>
            </a:r>
            <a:r>
              <a:rPr lang="fr-FR" altLang="zh-TW" dirty="0"/>
              <a:t>: T1590</a:t>
            </a:r>
          </a:p>
          <a:p>
            <a:r>
              <a:rPr lang="fr-FR" altLang="zh-TW" dirty="0"/>
              <a:t>Sub-techniques:  </a:t>
            </a:r>
            <a:r>
              <a:rPr lang="fr-FR" altLang="zh-TW" dirty="0">
                <a:hlinkClick r:id="rId2"/>
              </a:rPr>
              <a:t>T1590.001</a:t>
            </a:r>
            <a:r>
              <a:rPr lang="fr-FR" altLang="zh-TW" dirty="0"/>
              <a:t>, </a:t>
            </a:r>
            <a:r>
              <a:rPr lang="fr-FR" altLang="zh-TW" dirty="0">
                <a:hlinkClick r:id="rId3"/>
              </a:rPr>
              <a:t>T1590.002</a:t>
            </a:r>
            <a:r>
              <a:rPr lang="fr-FR" altLang="zh-TW" dirty="0"/>
              <a:t>, </a:t>
            </a:r>
            <a:r>
              <a:rPr lang="fr-FR" altLang="zh-TW" dirty="0" smtClean="0">
                <a:hlinkClick r:id="rId4"/>
              </a:rPr>
              <a:t>T1590.003</a:t>
            </a:r>
            <a:endParaRPr lang="fr-FR" altLang="zh-TW" dirty="0" smtClean="0"/>
          </a:p>
          <a:p>
            <a:r>
              <a:rPr lang="zh-TW" altLang="en-US" dirty="0"/>
              <a:t> </a:t>
            </a:r>
            <a:r>
              <a:rPr lang="zh-TW" altLang="en-US" dirty="0" smtClean="0"/>
              <a:t>                              </a:t>
            </a:r>
            <a:r>
              <a:rPr lang="fr-FR" altLang="zh-TW" dirty="0"/>
              <a:t> </a:t>
            </a:r>
            <a:r>
              <a:rPr lang="fr-FR" altLang="zh-TW" dirty="0">
                <a:hlinkClick r:id="rId5"/>
              </a:rPr>
              <a:t>T1590.004</a:t>
            </a:r>
            <a:r>
              <a:rPr lang="fr-FR" altLang="zh-TW" dirty="0"/>
              <a:t>, </a:t>
            </a:r>
            <a:r>
              <a:rPr lang="fr-FR" altLang="zh-TW" dirty="0">
                <a:hlinkClick r:id="rId6"/>
              </a:rPr>
              <a:t>T1590.005</a:t>
            </a:r>
            <a:r>
              <a:rPr lang="fr-FR" altLang="zh-TW" dirty="0"/>
              <a:t>, </a:t>
            </a:r>
            <a:r>
              <a:rPr lang="fr-FR" altLang="zh-TW" dirty="0" smtClean="0">
                <a:hlinkClick r:id="rId7"/>
              </a:rPr>
              <a:t>T1590.006</a:t>
            </a:r>
            <a:endParaRPr lang="fr-FR" altLang="zh-TW" dirty="0"/>
          </a:p>
          <a:p>
            <a:r>
              <a:rPr lang="fr-FR" altLang="zh-TW" dirty="0"/>
              <a:t>Tactic: </a:t>
            </a:r>
            <a:r>
              <a:rPr lang="fr-FR" altLang="zh-TW" dirty="0" smtClean="0">
                <a:hlinkClick r:id="rId8"/>
              </a:rPr>
              <a:t>Reconnaissance</a:t>
            </a:r>
            <a:endParaRPr lang="fr-FR" altLang="zh-TW" dirty="0"/>
          </a:p>
          <a:p>
            <a:r>
              <a:rPr lang="fr-FR" altLang="zh-TW" dirty="0"/>
              <a:t>Platforms: PRE</a:t>
            </a:r>
          </a:p>
          <a:p>
            <a:r>
              <a:rPr lang="fr-FR" altLang="zh-TW" dirty="0"/>
              <a:t>Version: 1.0</a:t>
            </a:r>
          </a:p>
          <a:p>
            <a:r>
              <a:rPr lang="fr-FR" altLang="zh-TW" dirty="0"/>
              <a:t>Created: 02 October 2020</a:t>
            </a:r>
          </a:p>
          <a:p>
            <a:r>
              <a:rPr lang="fr-FR" altLang="zh-TW" dirty="0"/>
              <a:t>Last Modified: 15 April </a:t>
            </a:r>
            <a:r>
              <a:rPr lang="fr-FR" altLang="zh-TW" dirty="0" smtClean="0"/>
              <a:t>2021</a:t>
            </a:r>
            <a:endParaRPr lang="fr-FR" altLang="zh-TW" dirty="0"/>
          </a:p>
        </p:txBody>
      </p:sp>
      <p:graphicFrame>
        <p:nvGraphicFramePr>
          <p:cNvPr id="9" name="表格 8"/>
          <p:cNvGraphicFramePr>
            <a:graphicFrameLocks noGrp="1"/>
          </p:cNvGraphicFramePr>
          <p:nvPr>
            <p:extLst>
              <p:ext uri="{D42A27DB-BD31-4B8C-83A1-F6EECF244321}">
                <p14:modId xmlns:p14="http://schemas.microsoft.com/office/powerpoint/2010/main" val="745323391"/>
              </p:ext>
            </p:extLst>
          </p:nvPr>
        </p:nvGraphicFramePr>
        <p:xfrm>
          <a:off x="6507602" y="3618737"/>
          <a:ext cx="4896998" cy="3169920"/>
        </p:xfrm>
        <a:graphic>
          <a:graphicData uri="http://schemas.openxmlformats.org/drawingml/2006/table">
            <a:tbl>
              <a:tblPr/>
              <a:tblGrid>
                <a:gridCol w="1467998">
                  <a:extLst>
                    <a:ext uri="{9D8B030D-6E8A-4147-A177-3AD203B41FA5}">
                      <a16:colId xmlns:a16="http://schemas.microsoft.com/office/drawing/2014/main" val="2340207979"/>
                    </a:ext>
                  </a:extLst>
                </a:gridCol>
                <a:gridCol w="3429000">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6</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b="0" i="0" u="none" strike="noStrike" kern="1200" dirty="0" smtClean="0">
                          <a:solidFill>
                            <a:schemeClr val="tx1"/>
                          </a:solidFill>
                          <a:effectLst/>
                          <a:latin typeface="+mn-lt"/>
                          <a:ea typeface="+mn-ea"/>
                          <a:cs typeface="+mn-cs"/>
                          <a:hlinkClick r:id="rId9"/>
                        </a:rPr>
                        <a:t>T1590.001</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2000" b="0" i="0" u="none" strike="noStrike" kern="1200" dirty="0" smtClean="0">
                          <a:solidFill>
                            <a:schemeClr val="tx1"/>
                          </a:solidFill>
                          <a:effectLst/>
                          <a:latin typeface="+mn-lt"/>
                          <a:ea typeface="+mn-ea"/>
                          <a:cs typeface="+mn-cs"/>
                          <a:hlinkClick r:id="rId9"/>
                        </a:rPr>
                        <a:t>Domain Properties</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sz="2000" u="none" strike="noStrike" dirty="0" smtClean="0">
                          <a:solidFill>
                            <a:srgbClr val="4F7CAC"/>
                          </a:solidFill>
                          <a:effectLst/>
                          <a:hlinkClick r:id="rId10"/>
                        </a:rPr>
                        <a:t>T159</a:t>
                      </a:r>
                      <a:r>
                        <a:rPr lang="en-US" altLang="zh-TW" sz="2000" u="none" strike="noStrike" dirty="0" smtClean="0">
                          <a:solidFill>
                            <a:srgbClr val="4F7CAC"/>
                          </a:solidFill>
                          <a:effectLst/>
                          <a:hlinkClick r:id="rId10"/>
                        </a:rPr>
                        <a:t>0</a:t>
                      </a:r>
                      <a:r>
                        <a:rPr lang="en-US" sz="2000" u="none" strike="noStrike" dirty="0" smtClean="0">
                          <a:solidFill>
                            <a:srgbClr val="4F7CAC"/>
                          </a:solidFill>
                          <a:effectLst/>
                          <a:hlinkClick r:id="rId10"/>
                        </a:rPr>
                        <a:t>.002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1"/>
                        </a:rPr>
                        <a:t>DNS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sz="2000" u="none" strike="noStrike" dirty="0" smtClean="0">
                          <a:solidFill>
                            <a:srgbClr val="4F7CAC"/>
                          </a:solidFill>
                          <a:effectLst/>
                          <a:hlinkClick r:id="rId12"/>
                        </a:rPr>
                        <a:t>T159</a:t>
                      </a:r>
                      <a:r>
                        <a:rPr lang="en-US" altLang="zh-TW" sz="2000" u="none" strike="noStrike" dirty="0" smtClean="0">
                          <a:solidFill>
                            <a:srgbClr val="4F7CAC"/>
                          </a:solidFill>
                          <a:effectLst/>
                          <a:hlinkClick r:id="rId12"/>
                        </a:rPr>
                        <a:t>0</a:t>
                      </a:r>
                      <a:r>
                        <a:rPr lang="en-US" sz="2000" u="none" strike="noStrike" dirty="0" smtClean="0">
                          <a:solidFill>
                            <a:srgbClr val="4F7CAC"/>
                          </a:solidFill>
                          <a:effectLst/>
                          <a:hlinkClick r:id="rId12"/>
                        </a:rPr>
                        <a:t>.003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3"/>
                        </a:rPr>
                        <a:t>Network</a:t>
                      </a:r>
                      <a:r>
                        <a:rPr lang="zh-TW" altLang="en-US" sz="1800" b="0" i="0" u="none" strike="noStrike" kern="1200" dirty="0" smtClean="0">
                          <a:solidFill>
                            <a:schemeClr val="tx1"/>
                          </a:solidFill>
                          <a:effectLst/>
                          <a:latin typeface="+mn-lt"/>
                          <a:ea typeface="+mn-ea"/>
                          <a:cs typeface="+mn-cs"/>
                          <a:hlinkClick r:id="rId13"/>
                        </a:rPr>
                        <a:t> </a:t>
                      </a:r>
                      <a:r>
                        <a:rPr lang="en-US" altLang="zh-TW" sz="1800" b="0" i="0" u="none" strike="noStrike" kern="1200" dirty="0" smtClean="0">
                          <a:solidFill>
                            <a:schemeClr val="tx1"/>
                          </a:solidFill>
                          <a:effectLst/>
                          <a:latin typeface="+mn-lt"/>
                          <a:ea typeface="+mn-ea"/>
                          <a:cs typeface="+mn-cs"/>
                          <a:hlinkClick r:id="rId13"/>
                        </a:rPr>
                        <a:t>Trust</a:t>
                      </a:r>
                      <a:r>
                        <a:rPr lang="zh-TW" altLang="en-US" sz="1800" b="0" i="0" u="none" strike="noStrike" kern="1200" dirty="0" smtClean="0">
                          <a:solidFill>
                            <a:schemeClr val="tx1"/>
                          </a:solidFill>
                          <a:effectLst/>
                          <a:latin typeface="+mn-lt"/>
                          <a:ea typeface="+mn-ea"/>
                          <a:cs typeface="+mn-cs"/>
                          <a:hlinkClick r:id="rId13"/>
                        </a:rPr>
                        <a:t> </a:t>
                      </a:r>
                      <a:r>
                        <a:rPr lang="en-US" altLang="zh-TW" sz="1800" b="0" i="0" u="none" strike="noStrike" kern="1200" dirty="0" smtClean="0">
                          <a:solidFill>
                            <a:schemeClr val="tx1"/>
                          </a:solidFill>
                          <a:effectLst/>
                          <a:latin typeface="+mn-lt"/>
                          <a:ea typeface="+mn-ea"/>
                          <a:cs typeface="+mn-cs"/>
                          <a:hlinkClick r:id="rId13"/>
                        </a:rPr>
                        <a:t>Dependencies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14"/>
                        </a:rPr>
                        <a:t>T1590.004</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4"/>
                        </a:rPr>
                        <a:t>Network Topology</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9675474"/>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15"/>
                        </a:rPr>
                        <a:t>T1590.005</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5"/>
                        </a:rPr>
                        <a:t>IP Addresses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4702076"/>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16"/>
                        </a:rPr>
                        <a:t>T1590.006</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6"/>
                        </a:rPr>
                        <a:t>Network Security Appliances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917720"/>
                  </a:ext>
                </a:extLst>
              </a:tr>
            </a:tbl>
          </a:graphicData>
        </a:graphic>
      </p:graphicFrame>
    </p:spTree>
    <p:extLst>
      <p:ext uri="{BB962C8B-B14F-4D97-AF65-F5344CB8AC3E}">
        <p14:creationId xmlns:p14="http://schemas.microsoft.com/office/powerpoint/2010/main" val="40137075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sz="half" idx="1"/>
          </p:nvPr>
        </p:nvPicPr>
        <p:blipFill>
          <a:blip r:embed="rId2"/>
          <a:stretch>
            <a:fillRect/>
          </a:stretch>
        </p:blipFill>
        <p:spPr>
          <a:xfrm>
            <a:off x="1069975" y="2846139"/>
            <a:ext cx="4754563" cy="2673846"/>
          </a:xfrm>
          <a:prstGeom prst="rect">
            <a:avLst/>
          </a:prstGeom>
        </p:spPr>
      </p:pic>
      <p:pic>
        <p:nvPicPr>
          <p:cNvPr id="7" name="內容版面配置區 6"/>
          <p:cNvPicPr>
            <a:picLocks noGrp="1" noChangeAspect="1"/>
          </p:cNvPicPr>
          <p:nvPr>
            <p:ph sz="half" idx="2"/>
          </p:nvPr>
        </p:nvPicPr>
        <p:blipFill>
          <a:blip r:embed="rId3"/>
          <a:stretch>
            <a:fillRect/>
          </a:stretch>
        </p:blipFill>
        <p:spPr>
          <a:xfrm>
            <a:off x="6360414" y="1289727"/>
            <a:ext cx="3632015" cy="2126159"/>
          </a:xfrm>
          <a:prstGeom prst="rect">
            <a:avLst/>
          </a:prstGeom>
        </p:spPr>
      </p:pic>
      <p:sp>
        <p:nvSpPr>
          <p:cNvPr id="5" name="投影片編號版面配置區 4"/>
          <p:cNvSpPr>
            <a:spLocks noGrp="1"/>
          </p:cNvSpPr>
          <p:nvPr>
            <p:ph type="sldNum" sz="quarter" idx="12"/>
          </p:nvPr>
        </p:nvSpPr>
        <p:spPr/>
        <p:txBody>
          <a:bodyPr/>
          <a:lstStyle/>
          <a:p>
            <a:fld id="{241A6D72-4E0E-4822-92DE-EF70A66F4C99}" type="slidenum">
              <a:rPr lang="zh-TW" altLang="en-US" smtClean="0"/>
              <a:t>90</a:t>
            </a:fld>
            <a:endParaRPr lang="zh-TW" altLang="en-US"/>
          </a:p>
        </p:txBody>
      </p:sp>
      <p:sp>
        <p:nvSpPr>
          <p:cNvPr id="8" name="矩形 7"/>
          <p:cNvSpPr/>
          <p:nvPr/>
        </p:nvSpPr>
        <p:spPr>
          <a:xfrm>
            <a:off x="6258019" y="1012726"/>
            <a:ext cx="3106941" cy="300082"/>
          </a:xfrm>
          <a:prstGeom prst="rect">
            <a:avLst/>
          </a:prstGeom>
        </p:spPr>
        <p:txBody>
          <a:bodyPr wrap="none">
            <a:spAutoFit/>
          </a:bodyPr>
          <a:lstStyle/>
          <a:p>
            <a:r>
              <a:rPr lang="en-US" altLang="zh-TW" sz="1350" dirty="0"/>
              <a:t>https://atomicredteam.io/coverage/</a:t>
            </a:r>
            <a:endParaRPr lang="zh-TW" altLang="en-US" sz="1350" dirty="0"/>
          </a:p>
        </p:txBody>
      </p:sp>
      <p:pic>
        <p:nvPicPr>
          <p:cNvPr id="9" name="圖片 8"/>
          <p:cNvPicPr>
            <a:picLocks noChangeAspect="1"/>
          </p:cNvPicPr>
          <p:nvPr/>
        </p:nvPicPr>
        <p:blipFill>
          <a:blip r:embed="rId4"/>
          <a:stretch>
            <a:fillRect/>
          </a:stretch>
        </p:blipFill>
        <p:spPr>
          <a:xfrm>
            <a:off x="6360414" y="3476545"/>
            <a:ext cx="3632015" cy="2276872"/>
          </a:xfrm>
          <a:prstGeom prst="rect">
            <a:avLst/>
          </a:prstGeom>
        </p:spPr>
      </p:pic>
      <p:pic>
        <p:nvPicPr>
          <p:cNvPr id="11" name="圖片 10"/>
          <p:cNvPicPr>
            <a:picLocks noChangeAspect="1"/>
          </p:cNvPicPr>
          <p:nvPr/>
        </p:nvPicPr>
        <p:blipFill>
          <a:blip r:embed="rId5"/>
          <a:stretch>
            <a:fillRect/>
          </a:stretch>
        </p:blipFill>
        <p:spPr>
          <a:xfrm>
            <a:off x="2153562" y="1402163"/>
            <a:ext cx="849216" cy="849216"/>
          </a:xfrm>
          <a:prstGeom prst="rect">
            <a:avLst/>
          </a:prstGeom>
        </p:spPr>
      </p:pic>
      <p:sp>
        <p:nvSpPr>
          <p:cNvPr id="12" name="矩形 11"/>
          <p:cNvSpPr/>
          <p:nvPr/>
        </p:nvSpPr>
        <p:spPr>
          <a:xfrm>
            <a:off x="2104430" y="1951340"/>
            <a:ext cx="4079526" cy="1754326"/>
          </a:xfrm>
          <a:prstGeom prst="rect">
            <a:avLst/>
          </a:prstGeom>
        </p:spPr>
        <p:txBody>
          <a:bodyPr wrap="square">
            <a:spAutoFit/>
          </a:bodyPr>
          <a:lstStyle/>
          <a:p>
            <a:r>
              <a:rPr lang="en-US" altLang="zh-TW" sz="1350" dirty="0"/>
              <a:t>                                     Atomic Red Team</a:t>
            </a:r>
          </a:p>
          <a:p>
            <a:endParaRPr lang="en-US" altLang="zh-TW" sz="1350" dirty="0"/>
          </a:p>
          <a:p>
            <a:r>
              <a:rPr lang="en-US" altLang="zh-TW" sz="1350" dirty="0"/>
              <a:t>Atomic Red Team™ is a library of tests mapped to the MITRE ATT&amp;CK® framework. </a:t>
            </a:r>
          </a:p>
          <a:p>
            <a:endParaRPr lang="en-US" altLang="zh-TW" sz="1350" dirty="0"/>
          </a:p>
          <a:p>
            <a:r>
              <a:rPr lang="en-US" altLang="zh-TW" sz="1350" dirty="0"/>
              <a:t>Security teams can use Atomic Red Team to quickly, portably, and reproducibly test their environments.</a:t>
            </a:r>
            <a:endParaRPr lang="zh-TW" altLang="en-US" sz="1350" dirty="0"/>
          </a:p>
        </p:txBody>
      </p:sp>
      <p:sp>
        <p:nvSpPr>
          <p:cNvPr id="13" name="矩形 12"/>
          <p:cNvSpPr/>
          <p:nvPr/>
        </p:nvSpPr>
        <p:spPr>
          <a:xfrm>
            <a:off x="923522" y="551743"/>
            <a:ext cx="4158511" cy="300082"/>
          </a:xfrm>
          <a:prstGeom prst="rect">
            <a:avLst/>
          </a:prstGeom>
        </p:spPr>
        <p:txBody>
          <a:bodyPr wrap="none">
            <a:spAutoFit/>
          </a:bodyPr>
          <a:lstStyle/>
          <a:p>
            <a:r>
              <a:rPr lang="en-US" altLang="zh-TW" sz="1350" dirty="0"/>
              <a:t>https://github.com/redcanaryco/atomic-red-team</a:t>
            </a:r>
            <a:endParaRPr lang="zh-TW" altLang="en-US" sz="1350" dirty="0"/>
          </a:p>
        </p:txBody>
      </p:sp>
      <p:sp>
        <p:nvSpPr>
          <p:cNvPr id="14" name="矩形 13"/>
          <p:cNvSpPr/>
          <p:nvPr/>
        </p:nvSpPr>
        <p:spPr>
          <a:xfrm>
            <a:off x="2068474" y="5614917"/>
            <a:ext cx="4655442" cy="300082"/>
          </a:xfrm>
          <a:prstGeom prst="rect">
            <a:avLst/>
          </a:prstGeom>
          <a:solidFill>
            <a:schemeClr val="accent6">
              <a:lumMod val="20000"/>
              <a:lumOff val="80000"/>
            </a:schemeClr>
          </a:solidFill>
        </p:spPr>
        <p:txBody>
          <a:bodyPr wrap="none">
            <a:spAutoFit/>
          </a:bodyPr>
          <a:lstStyle/>
          <a:p>
            <a:r>
              <a:rPr lang="en-US" altLang="zh-TW" sz="1350" dirty="0"/>
              <a:t>https://github.com/redcanaryco/atomic-red-team/wiki/</a:t>
            </a:r>
            <a:endParaRPr lang="zh-TW" altLang="en-US" sz="1350" dirty="0"/>
          </a:p>
        </p:txBody>
      </p:sp>
      <p:sp>
        <p:nvSpPr>
          <p:cNvPr id="15" name="矩形 14"/>
          <p:cNvSpPr/>
          <p:nvPr/>
        </p:nvSpPr>
        <p:spPr>
          <a:xfrm>
            <a:off x="3179235" y="1263528"/>
            <a:ext cx="2718048" cy="715581"/>
          </a:xfrm>
          <a:prstGeom prst="rect">
            <a:avLst/>
          </a:prstGeom>
        </p:spPr>
        <p:txBody>
          <a:bodyPr wrap="square">
            <a:spAutoFit/>
          </a:bodyPr>
          <a:lstStyle/>
          <a:p>
            <a:r>
              <a:rPr lang="en-US" altLang="zh-TW" sz="1350" dirty="0"/>
              <a:t>Red Canary’s Invoke-</a:t>
            </a:r>
            <a:r>
              <a:rPr lang="en-US" altLang="zh-TW" sz="1350" dirty="0" err="1"/>
              <a:t>AtomicRedTeam</a:t>
            </a:r>
            <a:r>
              <a:rPr lang="en-US" altLang="zh-TW" sz="1350" dirty="0"/>
              <a:t> PowerShell Testing Framework</a:t>
            </a:r>
            <a:endParaRPr lang="zh-TW" altLang="en-US" sz="1350" dirty="0"/>
          </a:p>
        </p:txBody>
      </p:sp>
    </p:spTree>
    <p:extLst>
      <p:ext uri="{BB962C8B-B14F-4D97-AF65-F5344CB8AC3E}">
        <p14:creationId xmlns:p14="http://schemas.microsoft.com/office/powerpoint/2010/main" val="6990673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241A6D72-4E0E-4822-92DE-EF70A66F4C99}" type="slidenum">
              <a:rPr lang="zh-TW" altLang="en-US" smtClean="0"/>
              <a:t>91</a:t>
            </a:fld>
            <a:endParaRPr lang="zh-TW" altLang="en-US"/>
          </a:p>
        </p:txBody>
      </p:sp>
      <p:sp>
        <p:nvSpPr>
          <p:cNvPr id="4" name="矩形 3"/>
          <p:cNvSpPr/>
          <p:nvPr/>
        </p:nvSpPr>
        <p:spPr>
          <a:xfrm>
            <a:off x="360553" y="211561"/>
            <a:ext cx="5036572" cy="461665"/>
          </a:xfrm>
          <a:prstGeom prst="rect">
            <a:avLst/>
          </a:prstGeom>
        </p:spPr>
        <p:txBody>
          <a:bodyPr wrap="none">
            <a:spAutoFit/>
          </a:bodyPr>
          <a:lstStyle/>
          <a:p>
            <a:r>
              <a:rPr lang="en-US" altLang="zh-TW" sz="2400" dirty="0"/>
              <a:t>MITRE ATT&amp;CK</a:t>
            </a:r>
            <a:r>
              <a:rPr lang="zh-TW" altLang="en-US" sz="2400" dirty="0"/>
              <a:t> 自動化攻擊模擬平臺</a:t>
            </a:r>
          </a:p>
        </p:txBody>
      </p:sp>
      <p:sp>
        <p:nvSpPr>
          <p:cNvPr id="5" name="矩形 4"/>
          <p:cNvSpPr/>
          <p:nvPr/>
        </p:nvSpPr>
        <p:spPr>
          <a:xfrm>
            <a:off x="1760900" y="926934"/>
            <a:ext cx="3295518" cy="300082"/>
          </a:xfrm>
          <a:prstGeom prst="rect">
            <a:avLst/>
          </a:prstGeom>
        </p:spPr>
        <p:txBody>
          <a:bodyPr wrap="none">
            <a:spAutoFit/>
          </a:bodyPr>
          <a:lstStyle/>
          <a:p>
            <a:r>
              <a:rPr lang="en-US" altLang="zh-TW" sz="1350" dirty="0"/>
              <a:t>Open Source Adversary Emulation Tools:</a:t>
            </a:r>
            <a:endParaRPr lang="zh-TW" altLang="en-US" sz="1350" dirty="0"/>
          </a:p>
        </p:txBody>
      </p:sp>
      <p:sp>
        <p:nvSpPr>
          <p:cNvPr id="6" name="矩形 5"/>
          <p:cNvSpPr/>
          <p:nvPr/>
        </p:nvSpPr>
        <p:spPr>
          <a:xfrm>
            <a:off x="1760900" y="1216921"/>
            <a:ext cx="4572000" cy="300082"/>
          </a:xfrm>
          <a:prstGeom prst="rect">
            <a:avLst/>
          </a:prstGeom>
        </p:spPr>
        <p:txBody>
          <a:bodyPr>
            <a:spAutoFit/>
          </a:bodyPr>
          <a:lstStyle/>
          <a:p>
            <a:r>
              <a:rPr lang="en-US" altLang="zh-TW" sz="1350" dirty="0"/>
              <a:t>https://pentestit.com/adversary-emulation-tools-list</a:t>
            </a:r>
            <a:endParaRPr lang="zh-TW" altLang="en-US" sz="1350" dirty="0"/>
          </a:p>
        </p:txBody>
      </p:sp>
      <p:pic>
        <p:nvPicPr>
          <p:cNvPr id="7" name="圖片 6"/>
          <p:cNvPicPr>
            <a:picLocks noChangeAspect="1"/>
          </p:cNvPicPr>
          <p:nvPr/>
        </p:nvPicPr>
        <p:blipFill>
          <a:blip r:embed="rId2"/>
          <a:stretch>
            <a:fillRect/>
          </a:stretch>
        </p:blipFill>
        <p:spPr>
          <a:xfrm>
            <a:off x="2005142" y="3167675"/>
            <a:ext cx="3721695" cy="859495"/>
          </a:xfrm>
          <a:prstGeom prst="rect">
            <a:avLst/>
          </a:prstGeom>
        </p:spPr>
      </p:pic>
      <p:pic>
        <p:nvPicPr>
          <p:cNvPr id="8" name="圖片 7"/>
          <p:cNvPicPr>
            <a:picLocks noChangeAspect="1"/>
          </p:cNvPicPr>
          <p:nvPr/>
        </p:nvPicPr>
        <p:blipFill>
          <a:blip r:embed="rId3"/>
          <a:stretch>
            <a:fillRect/>
          </a:stretch>
        </p:blipFill>
        <p:spPr>
          <a:xfrm>
            <a:off x="2005141" y="4280878"/>
            <a:ext cx="4494542" cy="1072716"/>
          </a:xfrm>
          <a:prstGeom prst="rect">
            <a:avLst/>
          </a:prstGeom>
        </p:spPr>
      </p:pic>
      <p:pic>
        <p:nvPicPr>
          <p:cNvPr id="9" name="圖片 8"/>
          <p:cNvPicPr>
            <a:picLocks noChangeAspect="1"/>
          </p:cNvPicPr>
          <p:nvPr/>
        </p:nvPicPr>
        <p:blipFill>
          <a:blip r:embed="rId4"/>
          <a:stretch>
            <a:fillRect/>
          </a:stretch>
        </p:blipFill>
        <p:spPr>
          <a:xfrm>
            <a:off x="5584123" y="1841250"/>
            <a:ext cx="1072716" cy="1072716"/>
          </a:xfrm>
          <a:prstGeom prst="rect">
            <a:avLst/>
          </a:prstGeom>
        </p:spPr>
      </p:pic>
      <p:pic>
        <p:nvPicPr>
          <p:cNvPr id="10" name="圖片 9"/>
          <p:cNvPicPr>
            <a:picLocks noChangeAspect="1"/>
          </p:cNvPicPr>
          <p:nvPr/>
        </p:nvPicPr>
        <p:blipFill>
          <a:blip r:embed="rId5"/>
          <a:stretch>
            <a:fillRect/>
          </a:stretch>
        </p:blipFill>
        <p:spPr>
          <a:xfrm>
            <a:off x="6906187" y="976771"/>
            <a:ext cx="3051873" cy="5205596"/>
          </a:xfrm>
          <a:prstGeom prst="rect">
            <a:avLst/>
          </a:prstGeom>
        </p:spPr>
      </p:pic>
      <p:sp>
        <p:nvSpPr>
          <p:cNvPr id="11" name="矩形 10"/>
          <p:cNvSpPr/>
          <p:nvPr/>
        </p:nvSpPr>
        <p:spPr>
          <a:xfrm>
            <a:off x="6794876" y="502705"/>
            <a:ext cx="3731534" cy="300082"/>
          </a:xfrm>
          <a:prstGeom prst="rect">
            <a:avLst/>
          </a:prstGeom>
        </p:spPr>
        <p:txBody>
          <a:bodyPr wrap="none">
            <a:spAutoFit/>
          </a:bodyPr>
          <a:lstStyle/>
          <a:p>
            <a:r>
              <a:rPr lang="en-US" altLang="zh-TW" sz="1350" dirty="0"/>
              <a:t>https://github.com/redhuntlabs/RedHunt-OS</a:t>
            </a:r>
            <a:endParaRPr lang="zh-TW" altLang="en-US" sz="1350" dirty="0"/>
          </a:p>
        </p:txBody>
      </p:sp>
    </p:spTree>
    <p:extLst>
      <p:ext uri="{BB962C8B-B14F-4D97-AF65-F5344CB8AC3E}">
        <p14:creationId xmlns:p14="http://schemas.microsoft.com/office/powerpoint/2010/main" val="33457247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86715" y="120511"/>
            <a:ext cx="3192027" cy="747297"/>
          </a:xfrm>
        </p:spPr>
        <p:txBody>
          <a:bodyPr>
            <a:normAutofit fontScale="90000"/>
          </a:bodyPr>
          <a:lstStyle/>
          <a:p>
            <a:r>
              <a:rPr lang="en-US" altLang="zh-TW" dirty="0"/>
              <a:t>OT</a:t>
            </a:r>
            <a:r>
              <a:rPr lang="zh-TW" altLang="en-US" dirty="0"/>
              <a:t> </a:t>
            </a:r>
            <a:r>
              <a:rPr lang="en-US" altLang="zh-TW" dirty="0"/>
              <a:t>security</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867264" y="867808"/>
            <a:ext cx="8229545" cy="3249905"/>
          </a:xfrm>
          <a:prstGeom prst="rect">
            <a:avLst/>
          </a:prstGeom>
        </p:spPr>
      </p:pic>
      <p:pic>
        <p:nvPicPr>
          <p:cNvPr id="5" name="圖片 4"/>
          <p:cNvPicPr>
            <a:picLocks noChangeAspect="1"/>
          </p:cNvPicPr>
          <p:nvPr/>
        </p:nvPicPr>
        <p:blipFill>
          <a:blip r:embed="rId3"/>
          <a:stretch>
            <a:fillRect/>
          </a:stretch>
        </p:blipFill>
        <p:spPr>
          <a:xfrm>
            <a:off x="1797134" y="4318157"/>
            <a:ext cx="8545841" cy="1759589"/>
          </a:xfrm>
          <a:prstGeom prst="rect">
            <a:avLst/>
          </a:prstGeom>
        </p:spPr>
      </p:pic>
      <p:sp>
        <p:nvSpPr>
          <p:cNvPr id="6" name="矩形 5"/>
          <p:cNvSpPr/>
          <p:nvPr/>
        </p:nvSpPr>
        <p:spPr>
          <a:xfrm>
            <a:off x="1611984" y="6077746"/>
            <a:ext cx="9304956" cy="369332"/>
          </a:xfrm>
          <a:prstGeom prst="rect">
            <a:avLst/>
          </a:prstGeom>
        </p:spPr>
        <p:txBody>
          <a:bodyPr wrap="square">
            <a:spAutoFit/>
          </a:bodyPr>
          <a:lstStyle/>
          <a:p>
            <a:r>
              <a:rPr lang="en-US" altLang="zh-TW" dirty="0"/>
              <a:t>https://github.com/mitre/bacnet/tree/745432cc3aa01c8de481dec063b6ccf02f601247</a:t>
            </a:r>
            <a:endParaRPr lang="zh-TW" altLang="en-US" dirty="0"/>
          </a:p>
        </p:txBody>
      </p:sp>
      <p:sp>
        <p:nvSpPr>
          <p:cNvPr id="3" name="投影片編號版面配置區 2">
            <a:extLst>
              <a:ext uri="{FF2B5EF4-FFF2-40B4-BE49-F238E27FC236}">
                <a16:creationId xmlns:a16="http://schemas.microsoft.com/office/drawing/2014/main" id="{7CB14CC1-5ECD-4ABE-B751-1DAE69E1D8D7}"/>
              </a:ext>
            </a:extLst>
          </p:cNvPr>
          <p:cNvSpPr>
            <a:spLocks noGrp="1"/>
          </p:cNvSpPr>
          <p:nvPr>
            <p:ph type="sldNum" sz="quarter" idx="12"/>
          </p:nvPr>
        </p:nvSpPr>
        <p:spPr/>
        <p:txBody>
          <a:bodyPr/>
          <a:lstStyle/>
          <a:p>
            <a:fld id="{7F744221-BDCB-440C-89EF-463871313D3B}" type="slidenum">
              <a:rPr lang="zh-TW" altLang="en-US" smtClean="0"/>
              <a:t>92</a:t>
            </a:fld>
            <a:endParaRPr lang="zh-TW" altLang="en-US"/>
          </a:p>
        </p:txBody>
      </p:sp>
    </p:spTree>
    <p:extLst>
      <p:ext uri="{BB962C8B-B14F-4D97-AF65-F5344CB8AC3E}">
        <p14:creationId xmlns:p14="http://schemas.microsoft.com/office/powerpoint/2010/main" val="2454264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D16C3A51-89D0-4E4D-AA61-5A30A561532A}" type="slidenum">
              <a:rPr lang="zh-TW" altLang="en-US" smtClean="0"/>
              <a:t>93</a:t>
            </a:fld>
            <a:endParaRPr lang="zh-TW" altLang="en-US"/>
          </a:p>
        </p:txBody>
      </p:sp>
      <p:sp>
        <p:nvSpPr>
          <p:cNvPr id="3" name="矩形 2"/>
          <p:cNvSpPr/>
          <p:nvPr/>
        </p:nvSpPr>
        <p:spPr>
          <a:xfrm>
            <a:off x="496277" y="548368"/>
            <a:ext cx="10435492" cy="461665"/>
          </a:xfrm>
          <a:prstGeom prst="rect">
            <a:avLst/>
          </a:prstGeom>
        </p:spPr>
        <p:txBody>
          <a:bodyPr wrap="square">
            <a:spAutoFit/>
          </a:bodyPr>
          <a:lstStyle/>
          <a:p>
            <a:r>
              <a:rPr lang="zh-TW" altLang="en-US" sz="2400" dirty="0"/>
              <a:t>推薦閱讀  </a:t>
            </a:r>
            <a:r>
              <a:rPr lang="en-US" altLang="zh-TW" sz="2400" dirty="0"/>
              <a:t>Aligning Security Operations with the MITRE ATT&amp;CK Framework</a:t>
            </a:r>
            <a:endParaRPr lang="zh-TW" altLang="en-US" sz="2400" dirty="0"/>
          </a:p>
        </p:txBody>
      </p:sp>
      <p:pic>
        <p:nvPicPr>
          <p:cNvPr id="4" name="圖片 3"/>
          <p:cNvPicPr>
            <a:picLocks noChangeAspect="1"/>
          </p:cNvPicPr>
          <p:nvPr/>
        </p:nvPicPr>
        <p:blipFill>
          <a:blip r:embed="rId2"/>
          <a:stretch>
            <a:fillRect/>
          </a:stretch>
        </p:blipFill>
        <p:spPr>
          <a:xfrm>
            <a:off x="566737" y="1493960"/>
            <a:ext cx="3544888" cy="4365626"/>
          </a:xfrm>
          <a:prstGeom prst="rect">
            <a:avLst/>
          </a:prstGeom>
        </p:spPr>
      </p:pic>
      <p:sp>
        <p:nvSpPr>
          <p:cNvPr id="5" name="矩形 4"/>
          <p:cNvSpPr/>
          <p:nvPr/>
        </p:nvSpPr>
        <p:spPr>
          <a:xfrm>
            <a:off x="4630615" y="1439322"/>
            <a:ext cx="6858000" cy="4801314"/>
          </a:xfrm>
          <a:prstGeom prst="rect">
            <a:avLst/>
          </a:prstGeom>
        </p:spPr>
        <p:txBody>
          <a:bodyPr wrap="square">
            <a:spAutoFit/>
          </a:bodyPr>
          <a:lstStyle/>
          <a:p>
            <a:r>
              <a:rPr lang="en-US" altLang="zh-TW" dirty="0"/>
              <a:t>Part 1 – The Basics: SOC and ATT&amp;CK, Two Worlds in a Delicate Balance</a:t>
            </a:r>
          </a:p>
          <a:p>
            <a:r>
              <a:rPr lang="en-US" altLang="zh-TW" dirty="0"/>
              <a:t>Chapter 1: SOC Basics – Structure, Personnel, Coverage, and Tools</a:t>
            </a:r>
          </a:p>
          <a:p>
            <a:r>
              <a:rPr lang="en-US" altLang="zh-TW" dirty="0"/>
              <a:t>Chapter 2: Analyzing Your Environment for Potential Pitfalls</a:t>
            </a:r>
          </a:p>
          <a:p>
            <a:r>
              <a:rPr lang="en-US" altLang="zh-TW" dirty="0"/>
              <a:t>Chapter 3: Reviewing Different Threat Models</a:t>
            </a:r>
          </a:p>
          <a:p>
            <a:r>
              <a:rPr lang="en-US" altLang="zh-TW" dirty="0"/>
              <a:t>Chapter 4: What Is the ATT&amp;CK Framework?</a:t>
            </a:r>
          </a:p>
          <a:p>
            <a:endParaRPr lang="en-US" altLang="zh-TW" dirty="0"/>
          </a:p>
          <a:p>
            <a:r>
              <a:rPr lang="en-US" altLang="zh-TW" dirty="0"/>
              <a:t>Part 2 – Detection Improvements and Alignment with ATT&amp;CK</a:t>
            </a:r>
          </a:p>
          <a:p>
            <a:r>
              <a:rPr lang="en-US" altLang="zh-TW" dirty="0"/>
              <a:t>Chapter 5: A Deep Dive into the ATT&amp;CK Framework</a:t>
            </a:r>
          </a:p>
          <a:p>
            <a:r>
              <a:rPr lang="en-US" altLang="zh-TW" dirty="0"/>
              <a:t>Chapter 6: Strategies to Map to ATT&amp;CK</a:t>
            </a:r>
          </a:p>
          <a:p>
            <a:r>
              <a:rPr lang="en-US" altLang="zh-TW" dirty="0"/>
              <a:t>Chapter 7: Common Mistakes with Implementation</a:t>
            </a:r>
          </a:p>
          <a:p>
            <a:r>
              <a:rPr lang="en-US" altLang="zh-TW" dirty="0"/>
              <a:t>Chapter 8: Return on Investment Detections</a:t>
            </a:r>
          </a:p>
          <a:p>
            <a:endParaRPr lang="en-US" altLang="zh-TW" dirty="0"/>
          </a:p>
          <a:p>
            <a:r>
              <a:rPr lang="en-US" altLang="zh-TW" dirty="0"/>
              <a:t>Part 3 – Continuous Improvement and Innovation</a:t>
            </a:r>
          </a:p>
          <a:p>
            <a:r>
              <a:rPr lang="en-US" altLang="zh-TW" dirty="0"/>
              <a:t>Chapter 9: What Happens After an Alert is Triggered?</a:t>
            </a:r>
          </a:p>
          <a:p>
            <a:r>
              <a:rPr lang="en-US" altLang="zh-TW" dirty="0"/>
              <a:t>Chapter 10: Validating Any Mappings and Detections</a:t>
            </a:r>
          </a:p>
          <a:p>
            <a:r>
              <a:rPr lang="en-US" altLang="zh-TW" dirty="0"/>
              <a:t>Chapter 11: Implementing ATT&amp;CK in All Parts of Your SOC</a:t>
            </a:r>
          </a:p>
          <a:p>
            <a:r>
              <a:rPr lang="en-US" altLang="zh-TW" dirty="0"/>
              <a:t>Chapter 12: What’s Next? Areas for Innovation in Your SOC</a:t>
            </a:r>
          </a:p>
        </p:txBody>
      </p:sp>
    </p:spTree>
    <p:extLst>
      <p:ext uri="{BB962C8B-B14F-4D97-AF65-F5344CB8AC3E}">
        <p14:creationId xmlns:p14="http://schemas.microsoft.com/office/powerpoint/2010/main" val="15256185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92BDB42-08C7-4B33-9E2F-86EDCEF6FCB4}"/>
              </a:ext>
            </a:extLst>
          </p:cNvPr>
          <p:cNvSpPr>
            <a:spLocks noGrp="1"/>
          </p:cNvSpPr>
          <p:nvPr>
            <p:ph type="sldNum" sz="quarter" idx="12"/>
          </p:nvPr>
        </p:nvSpPr>
        <p:spPr/>
        <p:txBody>
          <a:bodyPr/>
          <a:lstStyle/>
          <a:p>
            <a:fld id="{7F744221-BDCB-440C-89EF-463871313D3B}" type="slidenum">
              <a:rPr lang="zh-TW" altLang="en-US" smtClean="0"/>
              <a:t>94</a:t>
            </a:fld>
            <a:endParaRPr lang="zh-TW" altLang="en-US"/>
          </a:p>
        </p:txBody>
      </p:sp>
      <p:sp>
        <p:nvSpPr>
          <p:cNvPr id="3" name="矩形 2">
            <a:extLst>
              <a:ext uri="{FF2B5EF4-FFF2-40B4-BE49-F238E27FC236}">
                <a16:creationId xmlns:a16="http://schemas.microsoft.com/office/drawing/2014/main" id="{AD01DB0E-55F6-4809-A92E-91C4CBD3EBCA}"/>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a:t>reference</a:t>
            </a:r>
            <a:endParaRPr lang="zh-TW" altLang="en-US" sz="4800" dirty="0"/>
          </a:p>
        </p:txBody>
      </p:sp>
    </p:spTree>
    <p:extLst>
      <p:ext uri="{BB962C8B-B14F-4D97-AF65-F5344CB8AC3E}">
        <p14:creationId xmlns:p14="http://schemas.microsoft.com/office/powerpoint/2010/main" val="16908410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1411" y="57772"/>
            <a:ext cx="11474532" cy="989850"/>
          </a:xfrm>
        </p:spPr>
        <p:txBody>
          <a:bodyPr>
            <a:normAutofit/>
          </a:bodyPr>
          <a:lstStyle/>
          <a:p>
            <a:r>
              <a:rPr lang="zh-TW" altLang="en-US" dirty="0"/>
              <a:t>網路服務阻斷 </a:t>
            </a:r>
            <a:r>
              <a:rPr lang="en-US" altLang="zh-TW" dirty="0"/>
              <a:t>Network Denial of Service</a:t>
            </a:r>
            <a:endParaRPr lang="zh-TW" altLang="en-US" dirty="0"/>
          </a:p>
        </p:txBody>
      </p:sp>
      <p:graphicFrame>
        <p:nvGraphicFramePr>
          <p:cNvPr id="5" name="內容版面配置區 4"/>
          <p:cNvGraphicFramePr>
            <a:graphicFrameLocks noGrp="1"/>
          </p:cNvGraphicFramePr>
          <p:nvPr>
            <p:ph idx="1"/>
            <p:extLst/>
          </p:nvPr>
        </p:nvGraphicFramePr>
        <p:xfrm>
          <a:off x="7394819" y="1095491"/>
          <a:ext cx="3878201" cy="1819739"/>
        </p:xfrm>
        <a:graphic>
          <a:graphicData uri="http://schemas.openxmlformats.org/drawingml/2006/table">
            <a:tbl>
              <a:tblPr/>
              <a:tblGrid>
                <a:gridCol w="1417891">
                  <a:extLst>
                    <a:ext uri="{9D8B030D-6E8A-4147-A177-3AD203B41FA5}">
                      <a16:colId xmlns:a16="http://schemas.microsoft.com/office/drawing/2014/main" val="3124507783"/>
                    </a:ext>
                  </a:extLst>
                </a:gridCol>
                <a:gridCol w="2460310">
                  <a:extLst>
                    <a:ext uri="{9D8B030D-6E8A-4147-A177-3AD203B41FA5}">
                      <a16:colId xmlns:a16="http://schemas.microsoft.com/office/drawing/2014/main" val="2716359893"/>
                    </a:ext>
                  </a:extLst>
                </a:gridCol>
              </a:tblGrid>
              <a:tr h="448139">
                <a:tc gridSpan="2">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zh-TW" altLang="zh-TW" sz="1800" b="0" i="0" u="none" strike="noStrike" cap="none" normalizeH="0" baseline="0" dirty="0">
                          <a:ln>
                            <a:noFill/>
                          </a:ln>
                          <a:solidFill>
                            <a:srgbClr val="39434C"/>
                          </a:solidFill>
                          <a:effectLst/>
                          <a:latin typeface="Arial" panose="020B0604020202020204" pitchFamily="34" charset="0"/>
                          <a:ea typeface="Roboto-Regular"/>
                        </a:rPr>
                        <a:t>Sub-techniques (2)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7061D0"/>
                      </a:solidFill>
                      <a:prstDash val="solid"/>
                      <a:round/>
                      <a:headEnd type="none" w="med" len="med"/>
                      <a:tailEnd type="none" w="med" len="med"/>
                    </a:lnT>
                    <a:lnB w="9525" cap="flat" cmpd="sng" algn="ctr">
                      <a:solidFill>
                        <a:srgbClr val="5068D0"/>
                      </a:solidFill>
                      <a:prstDash val="solid"/>
                      <a:round/>
                      <a:headEnd type="none" w="med" len="med"/>
                      <a:tailEnd type="none" w="med" len="med"/>
                    </a:lnB>
                  </a:tcPr>
                </a:tc>
                <a:extLst>
                  <a:ext uri="{0D108BD9-81ED-4DB2-BD59-A6C34878D82A}">
                    <a16:rowId xmlns:a16="http://schemas.microsoft.com/office/drawing/2014/main" val="3762120151"/>
                  </a:ext>
                </a:extLst>
              </a:tr>
              <a:tr h="338301">
                <a:tc>
                  <a:txBody>
                    <a:bodyPr/>
                    <a:lstStyle/>
                    <a:p>
                      <a:pPr algn="l" fontAlgn="b"/>
                      <a:r>
                        <a:rPr lang="en-US"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4043697"/>
                  </a:ext>
                </a:extLst>
              </a:tr>
              <a:tr h="338301">
                <a:tc>
                  <a:txBody>
                    <a:bodyPr/>
                    <a:lstStyle/>
                    <a:p>
                      <a:pPr fontAlgn="t"/>
                      <a:r>
                        <a:rPr lang="en-US" u="none" strike="noStrike" dirty="0">
                          <a:solidFill>
                            <a:srgbClr val="4F7CAC"/>
                          </a:solidFill>
                          <a:effectLst/>
                          <a:hlinkClick r:id="rId2"/>
                        </a:rPr>
                        <a:t>T1498.001</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u="none" strike="noStrike" dirty="0">
                          <a:solidFill>
                            <a:srgbClr val="4F7CAC"/>
                          </a:solidFill>
                          <a:effectLst/>
                          <a:hlinkClick r:id="rId2"/>
                        </a:rPr>
                        <a:t>Direct Network Flood</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321881"/>
                  </a:ext>
                </a:extLst>
              </a:tr>
              <a:tr h="338301">
                <a:tc>
                  <a:txBody>
                    <a:bodyPr/>
                    <a:lstStyle/>
                    <a:p>
                      <a:pPr fontAlgn="t"/>
                      <a:r>
                        <a:rPr lang="en-US" u="none" strike="noStrike" dirty="0">
                          <a:solidFill>
                            <a:srgbClr val="4F7CAC"/>
                          </a:solidFill>
                          <a:effectLst/>
                          <a:hlinkClick r:id="rId3"/>
                        </a:rPr>
                        <a:t>T1498.002</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u="none" strike="noStrike" dirty="0">
                          <a:solidFill>
                            <a:srgbClr val="4F7CAC"/>
                          </a:solidFill>
                          <a:effectLst/>
                          <a:hlinkClick r:id="rId3"/>
                        </a:rPr>
                        <a:t>Reflection Amplification</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8070894"/>
                  </a:ext>
                </a:extLst>
              </a:tr>
            </a:tbl>
          </a:graphicData>
        </a:graphic>
      </p:graphicFrame>
      <p:sp>
        <p:nvSpPr>
          <p:cNvPr id="3" name="投影片編號版面配置區 2"/>
          <p:cNvSpPr>
            <a:spLocks noGrp="1"/>
          </p:cNvSpPr>
          <p:nvPr>
            <p:ph type="sldNum" sz="quarter" idx="12"/>
          </p:nvPr>
        </p:nvSpPr>
        <p:spPr/>
        <p:txBody>
          <a:bodyPr/>
          <a:lstStyle/>
          <a:p>
            <a:fld id="{D16C3A51-89D0-4E4D-AA61-5A30A561532A}" type="slidenum">
              <a:rPr lang="zh-TW" altLang="en-US" smtClean="0"/>
              <a:t>95</a:t>
            </a:fld>
            <a:endParaRPr lang="zh-TW" altLang="en-US"/>
          </a:p>
        </p:txBody>
      </p:sp>
      <p:sp>
        <p:nvSpPr>
          <p:cNvPr id="4" name="矩形 3"/>
          <p:cNvSpPr/>
          <p:nvPr/>
        </p:nvSpPr>
        <p:spPr>
          <a:xfrm>
            <a:off x="151411" y="836013"/>
            <a:ext cx="4293035" cy="369332"/>
          </a:xfrm>
          <a:prstGeom prst="rect">
            <a:avLst/>
          </a:prstGeom>
        </p:spPr>
        <p:txBody>
          <a:bodyPr wrap="none">
            <a:spAutoFit/>
          </a:bodyPr>
          <a:lstStyle/>
          <a:p>
            <a:r>
              <a:rPr lang="en-US" altLang="zh-TW" dirty="0"/>
              <a:t>https://attack.mitre.org/techniques/T1498/</a:t>
            </a:r>
            <a:endParaRPr lang="zh-TW" altLang="en-US" dirty="0"/>
          </a:p>
        </p:txBody>
      </p:sp>
      <p:graphicFrame>
        <p:nvGraphicFramePr>
          <p:cNvPr id="7" name="表格 6"/>
          <p:cNvGraphicFramePr>
            <a:graphicFrameLocks noGrp="1"/>
          </p:cNvGraphicFramePr>
          <p:nvPr>
            <p:extLst/>
          </p:nvPr>
        </p:nvGraphicFramePr>
        <p:xfrm>
          <a:off x="408791" y="4954571"/>
          <a:ext cx="10515600" cy="1116267"/>
        </p:xfrm>
        <a:graphic>
          <a:graphicData uri="http://schemas.openxmlformats.org/drawingml/2006/table">
            <a:tbl>
              <a:tblPr/>
              <a:tblGrid>
                <a:gridCol w="954974">
                  <a:extLst>
                    <a:ext uri="{9D8B030D-6E8A-4147-A177-3AD203B41FA5}">
                      <a16:colId xmlns:a16="http://schemas.microsoft.com/office/drawing/2014/main" val="2933517464"/>
                    </a:ext>
                  </a:extLst>
                </a:gridCol>
                <a:gridCol w="860961">
                  <a:extLst>
                    <a:ext uri="{9D8B030D-6E8A-4147-A177-3AD203B41FA5}">
                      <a16:colId xmlns:a16="http://schemas.microsoft.com/office/drawing/2014/main" val="510094100"/>
                    </a:ext>
                  </a:extLst>
                </a:gridCol>
                <a:gridCol w="8699665">
                  <a:extLst>
                    <a:ext uri="{9D8B030D-6E8A-4147-A177-3AD203B41FA5}">
                      <a16:colId xmlns:a16="http://schemas.microsoft.com/office/drawing/2014/main" val="936314868"/>
                    </a:ext>
                  </a:extLst>
                </a:gridCol>
              </a:tblGrid>
              <a:tr h="275480">
                <a:tc>
                  <a:txBody>
                    <a:bodyPr/>
                    <a:lstStyle/>
                    <a:p>
                      <a:pPr algn="l" fontAlgn="b"/>
                      <a:r>
                        <a:rPr lang="en-US" sz="1400" dirty="0">
                          <a:effectLst/>
                        </a:rPr>
                        <a:t>ID</a:t>
                      </a:r>
                    </a:p>
                  </a:txBody>
                  <a:tcPr marL="68870" marR="68870" marT="34435" marB="34435"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400">
                          <a:effectLst/>
                        </a:rPr>
                        <a:t>Name</a:t>
                      </a:r>
                    </a:p>
                  </a:txBody>
                  <a:tcPr marL="68870" marR="68870" marT="34435" marB="34435"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400" dirty="0">
                          <a:effectLst/>
                        </a:rPr>
                        <a:t>Description</a:t>
                      </a:r>
                    </a:p>
                  </a:txBody>
                  <a:tcPr marL="68870" marR="68870" marT="34435" marB="34435"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3926615607"/>
                  </a:ext>
                </a:extLst>
              </a:tr>
              <a:tr h="396531">
                <a:tc>
                  <a:txBody>
                    <a:bodyPr/>
                    <a:lstStyle/>
                    <a:p>
                      <a:pPr fontAlgn="t"/>
                      <a:r>
                        <a:rPr lang="en-US" sz="1400" u="none" strike="noStrike">
                          <a:solidFill>
                            <a:srgbClr val="4F7CAC"/>
                          </a:solidFill>
                          <a:effectLst/>
                          <a:hlinkClick r:id="rId4"/>
                        </a:rPr>
                        <a:t>G0007</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u="none" strike="noStrike">
                          <a:solidFill>
                            <a:srgbClr val="4F7CAC"/>
                          </a:solidFill>
                          <a:effectLst/>
                          <a:hlinkClick r:id="rId4"/>
                        </a:rPr>
                        <a:t>APT28</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dirty="0">
                          <a:effectLst/>
                        </a:rPr>
                        <a:t>In 2016, </a:t>
                      </a:r>
                      <a:r>
                        <a:rPr lang="en-US" sz="1400" u="none" strike="noStrike" dirty="0">
                          <a:solidFill>
                            <a:srgbClr val="4F7CAC"/>
                          </a:solidFill>
                          <a:effectLst/>
                          <a:hlinkClick r:id="rId4"/>
                        </a:rPr>
                        <a:t>APT28</a:t>
                      </a:r>
                      <a:r>
                        <a:rPr lang="en-US" sz="1400" dirty="0">
                          <a:effectLst/>
                        </a:rPr>
                        <a:t> conducted a distributed denial of service (</a:t>
                      </a:r>
                      <a:r>
                        <a:rPr lang="en-US" sz="1400" dirty="0" err="1">
                          <a:effectLst/>
                        </a:rPr>
                        <a:t>DDoS</a:t>
                      </a:r>
                      <a:r>
                        <a:rPr lang="en-US" sz="1400" dirty="0">
                          <a:effectLst/>
                        </a:rPr>
                        <a:t>) attack against the World Anti-Doping Agency.</a:t>
                      </a: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2227229346"/>
                  </a:ext>
                </a:extLst>
              </a:tr>
              <a:tr h="338447">
                <a:tc>
                  <a:txBody>
                    <a:bodyPr/>
                    <a:lstStyle/>
                    <a:p>
                      <a:pPr fontAlgn="t"/>
                      <a:r>
                        <a:rPr lang="en-US" sz="1400" u="none" strike="noStrike">
                          <a:solidFill>
                            <a:srgbClr val="4F7CAC"/>
                          </a:solidFill>
                          <a:effectLst/>
                          <a:hlinkClick r:id="rId5"/>
                        </a:rPr>
                        <a:t>S0532</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u="none" strike="noStrike">
                          <a:solidFill>
                            <a:srgbClr val="4F7CAC"/>
                          </a:solidFill>
                          <a:effectLst/>
                          <a:hlinkClick r:id="rId5"/>
                        </a:rPr>
                        <a:t>Lucifer</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u="none" strike="noStrike" dirty="0">
                          <a:solidFill>
                            <a:srgbClr val="4F7CAC"/>
                          </a:solidFill>
                          <a:effectLst/>
                          <a:hlinkClick r:id="rId5"/>
                        </a:rPr>
                        <a:t>Lucifer</a:t>
                      </a:r>
                      <a:r>
                        <a:rPr lang="en-US" sz="1400" dirty="0">
                          <a:effectLst/>
                        </a:rPr>
                        <a:t> can execute TCP, UDP, and HTTP denial of service (</a:t>
                      </a:r>
                      <a:r>
                        <a:rPr lang="en-US" sz="1400" dirty="0" err="1">
                          <a:effectLst/>
                        </a:rPr>
                        <a:t>DoS</a:t>
                      </a:r>
                      <a:r>
                        <a:rPr lang="en-US" sz="1400" dirty="0">
                          <a:effectLst/>
                        </a:rPr>
                        <a:t>) attacks.</a:t>
                      </a: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2804014955"/>
                  </a:ext>
                </a:extLst>
              </a:tr>
            </a:tbl>
          </a:graphicData>
        </a:graphic>
      </p:graphicFrame>
      <p:sp>
        <p:nvSpPr>
          <p:cNvPr id="9" name="矩形 8"/>
          <p:cNvSpPr/>
          <p:nvPr/>
        </p:nvSpPr>
        <p:spPr>
          <a:xfrm>
            <a:off x="95043" y="1293659"/>
            <a:ext cx="7131051" cy="1477328"/>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可能會執行網路服務阻斷 </a:t>
            </a:r>
            <a:r>
              <a:rPr lang="en-US" altLang="zh-TW" dirty="0"/>
              <a:t>(</a:t>
            </a:r>
            <a:r>
              <a:rPr lang="en-US" altLang="zh-TW" dirty="0" err="1"/>
              <a:t>DoS</a:t>
            </a:r>
            <a:r>
              <a:rPr lang="en-US" altLang="zh-TW" dirty="0"/>
              <a:t>) </a:t>
            </a:r>
            <a:r>
              <a:rPr lang="zh-TW" altLang="en-US" dirty="0"/>
              <a:t>攻擊，以降低或阻止目標資源的可用性</a:t>
            </a:r>
            <a:r>
              <a:rPr lang="en-US" altLang="zh-TW" dirty="0"/>
              <a:t>(availability)</a:t>
            </a:r>
            <a:r>
              <a:rPr lang="zh-TW" altLang="en-US" dirty="0"/>
              <a:t>。</a:t>
            </a:r>
            <a:endParaRPr lang="en-US" altLang="zh-TW" dirty="0"/>
          </a:p>
          <a:p>
            <a:pPr marL="285750" indent="-285750">
              <a:buFont typeface="Wingdings" panose="05000000000000000000" pitchFamily="2" charset="2"/>
              <a:buChar char="n"/>
            </a:pPr>
            <a:r>
              <a:rPr lang="zh-TW" altLang="en-US" dirty="0"/>
              <a:t>網路 </a:t>
            </a:r>
            <a:r>
              <a:rPr lang="en-US" altLang="zh-TW" dirty="0" err="1"/>
              <a:t>DoS</a:t>
            </a:r>
            <a:r>
              <a:rPr lang="en-US" altLang="zh-TW" dirty="0"/>
              <a:t> </a:t>
            </a:r>
            <a:r>
              <a:rPr lang="zh-TW" altLang="en-US" dirty="0"/>
              <a:t>可以通過耗盡服務所依賴的網路帶寬來執行。</a:t>
            </a:r>
            <a:endParaRPr lang="en-US" altLang="zh-TW" dirty="0"/>
          </a:p>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目的 </a:t>
            </a:r>
            <a:r>
              <a:rPr lang="en-US" altLang="zh-TW" dirty="0"/>
              <a:t>==</a:t>
            </a:r>
            <a:r>
              <a:rPr lang="zh-TW" altLang="en-US" dirty="0"/>
              <a:t> </a:t>
            </a:r>
            <a:r>
              <a:rPr lang="en-US" altLang="zh-TW" dirty="0"/>
              <a:t>&gt;</a:t>
            </a:r>
            <a:r>
              <a:rPr lang="zh-TW" altLang="en-US" dirty="0"/>
              <a:t>出於政治目的和支持其他惡意活動</a:t>
            </a:r>
            <a:r>
              <a:rPr lang="en-US" altLang="zh-TW" dirty="0"/>
              <a:t>(</a:t>
            </a:r>
            <a:r>
              <a:rPr lang="zh-TW" altLang="en-US" dirty="0"/>
              <a:t>包括分散注意力、黑客行動主義和勒索</a:t>
            </a:r>
            <a:r>
              <a:rPr lang="en-US" altLang="zh-TW" dirty="0"/>
              <a:t>)</a:t>
            </a:r>
            <a:r>
              <a:rPr lang="zh-TW" altLang="en-US" dirty="0"/>
              <a:t>而進行網路 </a:t>
            </a:r>
            <a:r>
              <a:rPr lang="en-US" altLang="zh-TW" dirty="0" err="1"/>
              <a:t>DoS</a:t>
            </a:r>
            <a:r>
              <a:rPr lang="en-US" altLang="zh-TW" dirty="0"/>
              <a:t> </a:t>
            </a:r>
            <a:r>
              <a:rPr lang="zh-TW" altLang="en-US" dirty="0"/>
              <a:t>攻擊。</a:t>
            </a:r>
            <a:endParaRPr lang="en-US" altLang="zh-TW" dirty="0"/>
          </a:p>
        </p:txBody>
      </p:sp>
      <p:sp>
        <p:nvSpPr>
          <p:cNvPr id="10" name="矩形 9"/>
          <p:cNvSpPr/>
          <p:nvPr/>
        </p:nvSpPr>
        <p:spPr>
          <a:xfrm>
            <a:off x="95043" y="2985324"/>
            <a:ext cx="11309351" cy="1200329"/>
          </a:xfrm>
          <a:prstGeom prst="rect">
            <a:avLst/>
          </a:prstGeom>
        </p:spPr>
        <p:txBody>
          <a:bodyPr wrap="square">
            <a:spAutoFit/>
          </a:bodyPr>
          <a:lstStyle/>
          <a:p>
            <a:pPr marL="285750" indent="-285750">
              <a:buFont typeface="Wingdings" panose="05000000000000000000" pitchFamily="2" charset="2"/>
              <a:buChar char="n"/>
            </a:pPr>
            <a:r>
              <a:rPr lang="zh-TW" altLang="en-US" dirty="0"/>
              <a:t>分佈式 </a:t>
            </a:r>
            <a:r>
              <a:rPr lang="en-US" altLang="zh-TW" dirty="0" err="1"/>
              <a:t>DoS</a:t>
            </a:r>
            <a:r>
              <a:rPr lang="en-US" altLang="zh-TW" dirty="0"/>
              <a:t> (</a:t>
            </a:r>
            <a:r>
              <a:rPr lang="en-US" altLang="zh-TW" dirty="0" err="1"/>
              <a:t>DDoS</a:t>
            </a:r>
            <a:r>
              <a:rPr lang="en-US" altLang="zh-TW" dirty="0"/>
              <a:t>) A distributed denial of service (</a:t>
            </a:r>
            <a:r>
              <a:rPr lang="en-US" altLang="zh-TW" dirty="0" err="1"/>
              <a:t>DDoS</a:t>
            </a:r>
            <a:r>
              <a:rPr lang="en-US" altLang="zh-TW" dirty="0"/>
              <a:t>) attack is launched from numerous compromised devices, often distributed globally in what is referred to as a botnet</a:t>
            </a:r>
          </a:p>
          <a:p>
            <a:pPr marL="285750" indent="-285750">
              <a:buFont typeface="Wingdings" panose="05000000000000000000" pitchFamily="2" charset="2"/>
              <a:buChar char="n"/>
            </a:pPr>
            <a:r>
              <a:rPr lang="zh-TW" altLang="en-US" dirty="0"/>
              <a:t>執行網路 </a:t>
            </a:r>
            <a:r>
              <a:rPr lang="en-US" altLang="zh-TW" dirty="0" err="1"/>
              <a:t>DoS</a:t>
            </a:r>
            <a:r>
              <a:rPr lang="en-US" altLang="zh-TW" dirty="0"/>
              <a:t> </a:t>
            </a:r>
            <a:r>
              <a:rPr lang="zh-TW" altLang="en-US" dirty="0"/>
              <a:t>攻擊的幾個方面適用於多種方法，包括 </a:t>
            </a:r>
            <a:r>
              <a:rPr lang="en-US" altLang="zh-TW" dirty="0"/>
              <a:t>IP </a:t>
            </a:r>
            <a:r>
              <a:rPr lang="zh-TW" altLang="en-US" dirty="0"/>
              <a:t>地址欺騙和殭屍網路</a:t>
            </a:r>
            <a:endParaRPr lang="en-US" altLang="zh-TW" dirty="0"/>
          </a:p>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可能會使用攻擊系統的原始 </a:t>
            </a:r>
            <a:r>
              <a:rPr lang="en-US" altLang="zh-TW" dirty="0"/>
              <a:t>IP </a:t>
            </a:r>
            <a:r>
              <a:rPr lang="zh-TW" altLang="en-US" dirty="0"/>
              <a:t>地址，或偽造源 </a:t>
            </a:r>
            <a:r>
              <a:rPr lang="en-US" altLang="zh-TW" dirty="0"/>
              <a:t>IP </a:t>
            </a:r>
            <a:r>
              <a:rPr lang="zh-TW" altLang="en-US" dirty="0"/>
              <a:t>地址，使攻擊流量更難追溯到攻擊系統</a:t>
            </a:r>
          </a:p>
        </p:txBody>
      </p:sp>
    </p:spTree>
    <p:extLst>
      <p:ext uri="{BB962C8B-B14F-4D97-AF65-F5344CB8AC3E}">
        <p14:creationId xmlns:p14="http://schemas.microsoft.com/office/powerpoint/2010/main" val="23805082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3944" y="780204"/>
            <a:ext cx="2291012" cy="369332"/>
          </a:xfrm>
          <a:prstGeom prst="rect">
            <a:avLst/>
          </a:prstGeom>
        </p:spPr>
        <p:txBody>
          <a:bodyPr wrap="none">
            <a:spAutoFit/>
          </a:bodyPr>
          <a:lstStyle/>
          <a:p>
            <a:r>
              <a:rPr lang="en-US" altLang="zh-TW" dirty="0">
                <a:solidFill>
                  <a:srgbClr val="39434C"/>
                </a:solidFill>
                <a:latin typeface="Roboto-Light"/>
              </a:rPr>
              <a:t>Mitigations</a:t>
            </a:r>
            <a:r>
              <a:rPr lang="zh-TW" altLang="en-US" dirty="0">
                <a:solidFill>
                  <a:srgbClr val="39434C"/>
                </a:solidFill>
                <a:latin typeface="Roboto-Light"/>
              </a:rPr>
              <a:t> </a:t>
            </a:r>
            <a:r>
              <a:rPr lang="zh-TW" altLang="en-US" dirty="0"/>
              <a:t>緩解措施</a:t>
            </a:r>
            <a:endParaRPr lang="zh-TW" altLang="en-US" b="1" dirty="0">
              <a:effectLst>
                <a:outerShdw blurRad="38100" dist="38100" dir="2700000" algn="tl">
                  <a:srgbClr val="000000">
                    <a:alpha val="43137"/>
                  </a:srgbClr>
                </a:outerShdw>
              </a:effectLst>
            </a:endParaRPr>
          </a:p>
        </p:txBody>
      </p:sp>
      <p:sp>
        <p:nvSpPr>
          <p:cNvPr id="3" name="矩形 2"/>
          <p:cNvSpPr/>
          <p:nvPr/>
        </p:nvSpPr>
        <p:spPr>
          <a:xfrm>
            <a:off x="306980" y="3565215"/>
            <a:ext cx="1622560" cy="369332"/>
          </a:xfrm>
          <a:prstGeom prst="rect">
            <a:avLst/>
          </a:prstGeom>
        </p:spPr>
        <p:txBody>
          <a:bodyPr wrap="none">
            <a:spAutoFit/>
          </a:bodyPr>
          <a:lstStyle/>
          <a:p>
            <a:r>
              <a:rPr lang="en-US" altLang="zh-TW" b="1" dirty="0">
                <a:solidFill>
                  <a:srgbClr val="39434C"/>
                </a:solidFill>
                <a:effectLst>
                  <a:outerShdw blurRad="38100" dist="38100" dir="2700000" algn="tl">
                    <a:srgbClr val="000000">
                      <a:alpha val="43137"/>
                    </a:srgbClr>
                  </a:outerShdw>
                </a:effectLst>
                <a:latin typeface="Roboto-Light"/>
              </a:rPr>
              <a:t>Detection</a:t>
            </a:r>
            <a:r>
              <a:rPr lang="zh-TW" altLang="en-US" b="1" dirty="0">
                <a:solidFill>
                  <a:srgbClr val="39434C"/>
                </a:solidFill>
                <a:effectLst>
                  <a:outerShdw blurRad="38100" dist="38100" dir="2700000" algn="tl">
                    <a:srgbClr val="000000">
                      <a:alpha val="43137"/>
                    </a:srgbClr>
                  </a:outerShdw>
                </a:effectLst>
                <a:latin typeface="Roboto-Light"/>
              </a:rPr>
              <a:t>偵測</a:t>
            </a:r>
            <a:endParaRPr lang="en-US" altLang="zh-TW" b="1" dirty="0">
              <a:solidFill>
                <a:srgbClr val="39434C"/>
              </a:solidFill>
              <a:effectLst>
                <a:outerShdw blurRad="38100" dist="38100" dir="2700000" algn="tl">
                  <a:srgbClr val="000000">
                    <a:alpha val="43137"/>
                  </a:srgbClr>
                </a:outerShdw>
              </a:effectLst>
              <a:latin typeface="Roboto-Light"/>
            </a:endParaRPr>
          </a:p>
        </p:txBody>
      </p:sp>
      <p:graphicFrame>
        <p:nvGraphicFramePr>
          <p:cNvPr id="4" name="表格 3"/>
          <p:cNvGraphicFramePr>
            <a:graphicFrameLocks noGrp="1"/>
          </p:cNvGraphicFramePr>
          <p:nvPr/>
        </p:nvGraphicFramePr>
        <p:xfrm>
          <a:off x="470920" y="1339788"/>
          <a:ext cx="11359130" cy="2117799"/>
        </p:xfrm>
        <a:graphic>
          <a:graphicData uri="http://schemas.openxmlformats.org/drawingml/2006/table">
            <a:tbl>
              <a:tblPr/>
              <a:tblGrid>
                <a:gridCol w="685102">
                  <a:extLst>
                    <a:ext uri="{9D8B030D-6E8A-4147-A177-3AD203B41FA5}">
                      <a16:colId xmlns:a16="http://schemas.microsoft.com/office/drawing/2014/main" val="153145133"/>
                    </a:ext>
                  </a:extLst>
                </a:gridCol>
                <a:gridCol w="1618928">
                  <a:extLst>
                    <a:ext uri="{9D8B030D-6E8A-4147-A177-3AD203B41FA5}">
                      <a16:colId xmlns:a16="http://schemas.microsoft.com/office/drawing/2014/main" val="3967942528"/>
                    </a:ext>
                  </a:extLst>
                </a:gridCol>
                <a:gridCol w="9055100">
                  <a:extLst>
                    <a:ext uri="{9D8B030D-6E8A-4147-A177-3AD203B41FA5}">
                      <a16:colId xmlns:a16="http://schemas.microsoft.com/office/drawing/2014/main" val="1574814920"/>
                    </a:ext>
                  </a:extLst>
                </a:gridCol>
              </a:tblGrid>
              <a:tr h="267775">
                <a:tc>
                  <a:txBody>
                    <a:bodyPr/>
                    <a:lstStyle/>
                    <a:p>
                      <a:pPr algn="l" fontAlgn="b"/>
                      <a:r>
                        <a:rPr lang="en-US" sz="1300" dirty="0">
                          <a:effectLst/>
                        </a:rPr>
                        <a:t>ID</a:t>
                      </a:r>
                    </a:p>
                  </a:txBody>
                  <a:tcPr marL="66944" marR="66944" marT="33472" marB="33472"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Mitigation</a:t>
                      </a:r>
                    </a:p>
                  </a:txBody>
                  <a:tcPr marL="66944" marR="66944" marT="33472" marB="33472"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Description</a:t>
                      </a:r>
                    </a:p>
                  </a:txBody>
                  <a:tcPr marL="66944" marR="66944" marT="33472" marB="33472"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3017344065"/>
                  </a:ext>
                </a:extLst>
              </a:tr>
              <a:tr h="1713487">
                <a:tc>
                  <a:txBody>
                    <a:bodyPr/>
                    <a:lstStyle/>
                    <a:p>
                      <a:pPr fontAlgn="t"/>
                      <a:r>
                        <a:rPr lang="en-US" sz="1300" u="none" strike="noStrike">
                          <a:solidFill>
                            <a:srgbClr val="4F7CAC"/>
                          </a:solidFill>
                          <a:effectLst/>
                          <a:hlinkClick r:id="rId2"/>
                        </a:rPr>
                        <a:t>M1037</a:t>
                      </a:r>
                      <a:endParaRPr lang="en-US" sz="1300">
                        <a:effectLst/>
                      </a:endParaRPr>
                    </a:p>
                  </a:txBody>
                  <a:tcPr marL="66944" marR="66944" marT="33472" marB="33472">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300" u="none" strike="noStrike">
                          <a:solidFill>
                            <a:srgbClr val="4F7CAC"/>
                          </a:solidFill>
                          <a:effectLst/>
                          <a:hlinkClick r:id="rId2"/>
                        </a:rPr>
                        <a:t>Filter Network Traffic</a:t>
                      </a:r>
                      <a:endParaRPr lang="en-US" sz="1300">
                        <a:effectLst/>
                      </a:endParaRPr>
                    </a:p>
                  </a:txBody>
                  <a:tcPr marL="66944" marR="66944" marT="33472" marB="33472">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300" dirty="0">
                          <a:effectLst/>
                        </a:rPr>
                        <a:t>When flood volumes exceed the capacity of the network connection being targeted, it is typically necessary to intercept the incoming traffic upstream to filter out the attack traffic from the legitimate traffic. Such defenses can be provided by the hosting Internet Service Provider (ISP) or by a 3rd party such as a Content Delivery Network (CDN) or providers specializing in </a:t>
                      </a:r>
                      <a:r>
                        <a:rPr lang="en-US" sz="1300" dirty="0" err="1">
                          <a:effectLst/>
                        </a:rPr>
                        <a:t>DoS</a:t>
                      </a:r>
                      <a:r>
                        <a:rPr lang="en-US" sz="1300" dirty="0">
                          <a:effectLst/>
                        </a:rPr>
                        <a:t> mitigations.</a:t>
                      </a:r>
                    </a:p>
                    <a:p>
                      <a:pPr fontAlgn="t"/>
                      <a:r>
                        <a:rPr lang="en-US" sz="1300" dirty="0">
                          <a:effectLst/>
                        </a:rPr>
                        <a:t>Depending on flood volume, on-premises filtering may be possible by blocking source addresses sourcing the attack, blocking ports that are being targeted, or blocking protocols being used for transport.</a:t>
                      </a:r>
                    </a:p>
                    <a:p>
                      <a:pPr fontAlgn="t"/>
                      <a:r>
                        <a:rPr lang="en-US" sz="1300" dirty="0">
                          <a:effectLst/>
                        </a:rPr>
                        <a:t>As immediate response may require rapid engagement of 3rd parties, analyze the risk associated to critical resources being affected by Network </a:t>
                      </a:r>
                      <a:r>
                        <a:rPr lang="en-US" sz="1300" dirty="0" err="1">
                          <a:effectLst/>
                        </a:rPr>
                        <a:t>DoS</a:t>
                      </a:r>
                      <a:r>
                        <a:rPr lang="en-US" sz="1300" dirty="0">
                          <a:effectLst/>
                        </a:rPr>
                        <a:t> attacks and create a disaster recovery plan/business continuity plan to respond to incidents.</a:t>
                      </a:r>
                    </a:p>
                  </a:txBody>
                  <a:tcPr marL="66944" marR="66944" marT="33472" marB="33472">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211953291"/>
                  </a:ext>
                </a:extLst>
              </a:tr>
            </a:tbl>
          </a:graphicData>
        </a:graphic>
      </p:graphicFrame>
      <p:graphicFrame>
        <p:nvGraphicFramePr>
          <p:cNvPr id="5" name="表格 4"/>
          <p:cNvGraphicFramePr>
            <a:graphicFrameLocks noGrp="1"/>
          </p:cNvGraphicFramePr>
          <p:nvPr/>
        </p:nvGraphicFramePr>
        <p:xfrm>
          <a:off x="470920" y="4067897"/>
          <a:ext cx="11270230" cy="2394231"/>
        </p:xfrm>
        <a:graphic>
          <a:graphicData uri="http://schemas.openxmlformats.org/drawingml/2006/table">
            <a:tbl>
              <a:tblPr/>
              <a:tblGrid>
                <a:gridCol w="1075335">
                  <a:extLst>
                    <a:ext uri="{9D8B030D-6E8A-4147-A177-3AD203B41FA5}">
                      <a16:colId xmlns:a16="http://schemas.microsoft.com/office/drawing/2014/main" val="1652695248"/>
                    </a:ext>
                  </a:extLst>
                </a:gridCol>
                <a:gridCol w="1593353">
                  <a:extLst>
                    <a:ext uri="{9D8B030D-6E8A-4147-A177-3AD203B41FA5}">
                      <a16:colId xmlns:a16="http://schemas.microsoft.com/office/drawing/2014/main" val="2505954815"/>
                    </a:ext>
                  </a:extLst>
                </a:gridCol>
                <a:gridCol w="1815796">
                  <a:extLst>
                    <a:ext uri="{9D8B030D-6E8A-4147-A177-3AD203B41FA5}">
                      <a16:colId xmlns:a16="http://schemas.microsoft.com/office/drawing/2014/main" val="2954214644"/>
                    </a:ext>
                  </a:extLst>
                </a:gridCol>
                <a:gridCol w="6785746">
                  <a:extLst>
                    <a:ext uri="{9D8B030D-6E8A-4147-A177-3AD203B41FA5}">
                      <a16:colId xmlns:a16="http://schemas.microsoft.com/office/drawing/2014/main" val="1204995293"/>
                    </a:ext>
                  </a:extLst>
                </a:gridCol>
              </a:tblGrid>
              <a:tr h="255335">
                <a:tc>
                  <a:txBody>
                    <a:bodyPr/>
                    <a:lstStyle/>
                    <a:p>
                      <a:pPr algn="l" fontAlgn="b"/>
                      <a:r>
                        <a:rPr lang="en-US" sz="1300" dirty="0">
                          <a:effectLst/>
                        </a:rPr>
                        <a:t>ID</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Data Source</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Data Component</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Detects</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1698116178"/>
                  </a:ext>
                </a:extLst>
              </a:tr>
              <a:tr h="786077">
                <a:tc>
                  <a:txBody>
                    <a:bodyPr/>
                    <a:lstStyle/>
                    <a:p>
                      <a:pPr fontAlgn="t"/>
                      <a:r>
                        <a:rPr lang="en-US" sz="1300" u="none" strike="noStrike">
                          <a:solidFill>
                            <a:srgbClr val="4F7CAC"/>
                          </a:solidFill>
                          <a:effectLst/>
                          <a:hlinkClick r:id="rId3"/>
                        </a:rPr>
                        <a:t>DS0029</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u="none" strike="noStrike">
                          <a:solidFill>
                            <a:srgbClr val="4F7CAC"/>
                          </a:solidFill>
                          <a:effectLst/>
                          <a:hlinkClick r:id="rId3"/>
                        </a:rPr>
                        <a:t>Network Traffic</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u="none" strike="noStrike">
                          <a:solidFill>
                            <a:srgbClr val="4F7CAC"/>
                          </a:solidFill>
                          <a:effectLst/>
                          <a:hlinkClick r:id="rId4"/>
                        </a:rPr>
                        <a:t>Network Traffic Flow</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dirty="0">
                          <a:effectLst/>
                        </a:rPr>
                        <a:t>Monitor network data for uncommon data flows. Processes utilizing the network that do not normally have network communication or have never been seen before are suspicious.</a:t>
                      </a: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12207797"/>
                  </a:ext>
                </a:extLst>
              </a:tr>
              <a:tr h="1346200">
                <a:tc>
                  <a:txBody>
                    <a:bodyPr/>
                    <a:lstStyle/>
                    <a:p>
                      <a:pPr fontAlgn="t"/>
                      <a:r>
                        <a:rPr lang="en-US" sz="1300" u="none" strike="noStrike">
                          <a:solidFill>
                            <a:srgbClr val="4F7CAC"/>
                          </a:solidFill>
                          <a:effectLst/>
                          <a:hlinkClick r:id="rId5"/>
                        </a:rPr>
                        <a:t>DS0013</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a:noFill/>
                    </a:lnB>
                    <a:solidFill>
                      <a:srgbClr val="FFFFFF"/>
                    </a:solidFill>
                  </a:tcPr>
                </a:tc>
                <a:tc>
                  <a:txBody>
                    <a:bodyPr/>
                    <a:lstStyle/>
                    <a:p>
                      <a:pPr fontAlgn="t"/>
                      <a:r>
                        <a:rPr lang="en-US" sz="1300" u="none" strike="noStrike">
                          <a:solidFill>
                            <a:srgbClr val="4F7CAC"/>
                          </a:solidFill>
                          <a:effectLst/>
                          <a:hlinkClick r:id="rId5"/>
                        </a:rPr>
                        <a:t>Sensor Health</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a:noFill/>
                    </a:lnB>
                    <a:solidFill>
                      <a:srgbClr val="FFFFFF"/>
                    </a:solidFill>
                  </a:tcPr>
                </a:tc>
                <a:tc>
                  <a:txBody>
                    <a:bodyPr/>
                    <a:lstStyle/>
                    <a:p>
                      <a:pPr fontAlgn="t"/>
                      <a:r>
                        <a:rPr lang="en-US" sz="1300" u="none" strike="noStrike">
                          <a:solidFill>
                            <a:srgbClr val="4F7CAC"/>
                          </a:solidFill>
                          <a:effectLst/>
                          <a:hlinkClick r:id="rId6"/>
                        </a:rPr>
                        <a:t>Host Status</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dirty="0">
                          <a:effectLst/>
                        </a:rPr>
                        <a:t>Detection of Network </a:t>
                      </a:r>
                      <a:r>
                        <a:rPr lang="en-US" sz="1300" dirty="0" err="1">
                          <a:effectLst/>
                        </a:rPr>
                        <a:t>DoS</a:t>
                      </a:r>
                      <a:r>
                        <a:rPr lang="en-US" sz="1300" dirty="0">
                          <a:effectLst/>
                        </a:rPr>
                        <a:t> can sometimes be achieved before the traffic volume is sufficient to cause impact to the availability of the service, but such response time typically requires very aggressive monitoring and responsiveness or services provided by an upstream network service provider. Monitor for logging, messaging, and other artifacts highlighting the health of host sensors (ex: metrics, errors, and/or exceptions from logging applications)</a:t>
                      </a: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988530831"/>
                  </a:ext>
                </a:extLst>
              </a:tr>
            </a:tbl>
          </a:graphicData>
        </a:graphic>
      </p:graphicFrame>
      <p:sp>
        <p:nvSpPr>
          <p:cNvPr id="6" name="投影片編號版面配置區 5"/>
          <p:cNvSpPr>
            <a:spLocks noGrp="1"/>
          </p:cNvSpPr>
          <p:nvPr>
            <p:ph type="sldNum" sz="quarter" idx="12"/>
          </p:nvPr>
        </p:nvSpPr>
        <p:spPr/>
        <p:txBody>
          <a:bodyPr/>
          <a:lstStyle/>
          <a:p>
            <a:fld id="{D16C3A51-89D0-4E4D-AA61-5A30A561532A}" type="slidenum">
              <a:rPr lang="zh-TW" altLang="en-US" smtClean="0"/>
              <a:t>96</a:t>
            </a:fld>
            <a:endParaRPr lang="zh-TW" altLang="en-US"/>
          </a:p>
        </p:txBody>
      </p:sp>
    </p:spTree>
    <p:extLst>
      <p:ext uri="{BB962C8B-B14F-4D97-AF65-F5344CB8AC3E}">
        <p14:creationId xmlns:p14="http://schemas.microsoft.com/office/powerpoint/2010/main" val="23495217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377654" y="365125"/>
            <a:ext cx="11517434" cy="6320848"/>
          </a:xfrm>
          <a:prstGeom prst="rect">
            <a:avLst/>
          </a:prstGeom>
        </p:spPr>
      </p:pic>
      <p:sp>
        <p:nvSpPr>
          <p:cNvPr id="3" name="投影片編號版面配置區 2">
            <a:extLst>
              <a:ext uri="{FF2B5EF4-FFF2-40B4-BE49-F238E27FC236}">
                <a16:creationId xmlns:a16="http://schemas.microsoft.com/office/drawing/2014/main" id="{F2FDA364-F182-4DDB-BF1B-AA77918B7716}"/>
              </a:ext>
            </a:extLst>
          </p:cNvPr>
          <p:cNvSpPr>
            <a:spLocks noGrp="1"/>
          </p:cNvSpPr>
          <p:nvPr>
            <p:ph type="sldNum" sz="quarter" idx="12"/>
          </p:nvPr>
        </p:nvSpPr>
        <p:spPr/>
        <p:txBody>
          <a:bodyPr/>
          <a:lstStyle/>
          <a:p>
            <a:fld id="{7F744221-BDCB-440C-89EF-463871313D3B}" type="slidenum">
              <a:rPr lang="zh-TW" altLang="en-US" smtClean="0"/>
              <a:t>97</a:t>
            </a:fld>
            <a:endParaRPr lang="zh-TW" altLang="en-US"/>
          </a:p>
        </p:txBody>
      </p:sp>
    </p:spTree>
    <p:extLst>
      <p:ext uri="{BB962C8B-B14F-4D97-AF65-F5344CB8AC3E}">
        <p14:creationId xmlns:p14="http://schemas.microsoft.com/office/powerpoint/2010/main" val="19882547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303140" y="448886"/>
            <a:ext cx="11585720" cy="6234545"/>
          </a:xfrm>
          <a:prstGeom prst="rect">
            <a:avLst/>
          </a:prstGeom>
        </p:spPr>
      </p:pic>
      <p:sp>
        <p:nvSpPr>
          <p:cNvPr id="3" name="投影片編號版面配置區 2">
            <a:extLst>
              <a:ext uri="{FF2B5EF4-FFF2-40B4-BE49-F238E27FC236}">
                <a16:creationId xmlns:a16="http://schemas.microsoft.com/office/drawing/2014/main" id="{D5559CA3-59AB-4618-B91C-AFEF154A3B8B}"/>
              </a:ext>
            </a:extLst>
          </p:cNvPr>
          <p:cNvSpPr>
            <a:spLocks noGrp="1"/>
          </p:cNvSpPr>
          <p:nvPr>
            <p:ph type="sldNum" sz="quarter" idx="12"/>
          </p:nvPr>
        </p:nvSpPr>
        <p:spPr/>
        <p:txBody>
          <a:bodyPr/>
          <a:lstStyle/>
          <a:p>
            <a:fld id="{7F744221-BDCB-440C-89EF-463871313D3B}" type="slidenum">
              <a:rPr lang="zh-TW" altLang="en-US" smtClean="0"/>
              <a:t>98</a:t>
            </a:fld>
            <a:endParaRPr lang="zh-TW" altLang="en-US"/>
          </a:p>
        </p:txBody>
      </p:sp>
    </p:spTree>
    <p:extLst>
      <p:ext uri="{BB962C8B-B14F-4D97-AF65-F5344CB8AC3E}">
        <p14:creationId xmlns:p14="http://schemas.microsoft.com/office/powerpoint/2010/main" val="34726325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838200" y="1825625"/>
          <a:ext cx="11543037" cy="3672233"/>
        </p:xfrm>
        <a:graphic>
          <a:graphicData uri="http://schemas.openxmlformats.org/drawingml/2006/table">
            <a:tbl>
              <a:tblPr firstRow="1" bandRow="1">
                <a:tableStyleId>{5C22544A-7EE6-4342-B048-85BDC9FD1C3A}</a:tableStyleId>
              </a:tblPr>
              <a:tblGrid>
                <a:gridCol w="493735">
                  <a:extLst>
                    <a:ext uri="{9D8B030D-6E8A-4147-A177-3AD203B41FA5}">
                      <a16:colId xmlns:a16="http://schemas.microsoft.com/office/drawing/2014/main" val="1354821105"/>
                    </a:ext>
                  </a:extLst>
                </a:gridCol>
                <a:gridCol w="521677">
                  <a:extLst>
                    <a:ext uri="{9D8B030D-6E8A-4147-A177-3AD203B41FA5}">
                      <a16:colId xmlns:a16="http://schemas.microsoft.com/office/drawing/2014/main" val="1998710198"/>
                    </a:ext>
                  </a:extLst>
                </a:gridCol>
                <a:gridCol w="10527625">
                  <a:extLst>
                    <a:ext uri="{9D8B030D-6E8A-4147-A177-3AD203B41FA5}">
                      <a16:colId xmlns:a16="http://schemas.microsoft.com/office/drawing/2014/main" val="2685551805"/>
                    </a:ext>
                  </a:extLst>
                </a:gridCol>
              </a:tblGrid>
              <a:tr h="1660553">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c</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1.</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在</a:t>
                      </a:r>
                      <a:r>
                        <a:rPr lang="en-US" altLang="zh-TW" b="1" dirty="0">
                          <a:solidFill>
                            <a:schemeClr val="tx1"/>
                          </a:solidFill>
                          <a:effectLst>
                            <a:outerShdw blurRad="38100" dist="38100" dir="2700000" algn="tl">
                              <a:srgbClr val="000000">
                                <a:alpha val="43137"/>
                              </a:srgbClr>
                            </a:outerShdw>
                          </a:effectLst>
                        </a:rPr>
                        <a:t>Cyber Kill Chain </a:t>
                      </a:r>
                      <a:r>
                        <a:rPr lang="zh-TW" altLang="en-US" b="1" dirty="0">
                          <a:solidFill>
                            <a:schemeClr val="tx1"/>
                          </a:solidFill>
                          <a:effectLst>
                            <a:outerShdw blurRad="38100" dist="38100" dir="2700000" algn="tl">
                              <a:srgbClr val="000000">
                                <a:alpha val="43137"/>
                              </a:srgbClr>
                            </a:outerShdw>
                          </a:effectLst>
                        </a:rPr>
                        <a:t>模型中，</a:t>
                      </a:r>
                      <a:r>
                        <a:rPr lang="en-US" altLang="zh-TW" b="1" dirty="0">
                          <a:solidFill>
                            <a:schemeClr val="tx1"/>
                          </a:solidFill>
                          <a:effectLst>
                            <a:outerShdw blurRad="38100" dist="38100" dir="2700000" algn="tl">
                              <a:srgbClr val="000000">
                                <a:alpha val="43137"/>
                              </a:srgbClr>
                            </a:outerShdw>
                          </a:effectLst>
                        </a:rPr>
                        <a:t>Delivery </a:t>
                      </a:r>
                      <a:r>
                        <a:rPr lang="zh-TW" altLang="en-US" b="1" dirty="0">
                          <a:solidFill>
                            <a:schemeClr val="tx1"/>
                          </a:solidFill>
                          <a:effectLst>
                            <a:outerShdw blurRad="38100" dist="38100" dir="2700000" algn="tl">
                              <a:srgbClr val="000000">
                                <a:alpha val="43137"/>
                              </a:srgbClr>
                            </a:outerShdw>
                          </a:effectLst>
                        </a:rPr>
                        <a:t>階段通常包括下列何項攻擊手法？</a:t>
                      </a:r>
                    </a:p>
                    <a:p>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惡意軟體安裝</a:t>
                      </a:r>
                    </a:p>
                    <a:p>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網站水坑攻擊</a:t>
                      </a:r>
                      <a:endParaRPr lang="en-US" altLang="zh-TW" b="1" dirty="0">
                        <a:solidFill>
                          <a:schemeClr val="tx1"/>
                        </a:solidFill>
                        <a:effectLst>
                          <a:outerShdw blurRad="38100" dist="38100" dir="2700000" algn="tl">
                            <a:srgbClr val="000000">
                              <a:alpha val="43137"/>
                            </a:srgbClr>
                          </a:outerShdw>
                        </a:effectLst>
                      </a:endParaRPr>
                    </a:p>
                    <a:p>
                      <a:r>
                        <a:rPr lang="en-US" altLang="zh-TW"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(C) </a:t>
                      </a:r>
                      <a:r>
                        <a:rPr lang="zh-TW" altLang="en-US"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電子郵件附件或內文</a:t>
                      </a:r>
                      <a:r>
                        <a:rPr lang="en-US" altLang="zh-TW"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URL </a:t>
                      </a:r>
                      <a:r>
                        <a:rPr lang="zh-TW" altLang="en-US"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連結</a:t>
                      </a:r>
                    </a:p>
                    <a:p>
                      <a:r>
                        <a:rPr lang="en-US" altLang="zh-TW"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(D) </a:t>
                      </a:r>
                      <a:r>
                        <a:rPr lang="zh-TW" altLang="en-US"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帳號密碼填充攻擊</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9619745"/>
                  </a:ext>
                </a:extLst>
              </a:tr>
              <a:tr h="1550389">
                <a:tc>
                  <a:txBody>
                    <a:bodyPr/>
                    <a:lstStyle/>
                    <a:p>
                      <a:pPr marL="0" indent="0">
                        <a:buNone/>
                      </a:pPr>
                      <a:r>
                        <a:rPr lang="en-US" altLang="zh-TW" b="1">
                          <a:solidFill>
                            <a:schemeClr val="tx1"/>
                          </a:solidFill>
                          <a:effectLst>
                            <a:outerShdw blurRad="38100" dist="38100" dir="2700000" algn="tl">
                              <a:srgbClr val="000000">
                                <a:alpha val="43137"/>
                              </a:srgbClr>
                            </a:outerShdw>
                          </a:effectLst>
                        </a:rPr>
                        <a:t>abc</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2.</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zh-TW" altLang="en-US" b="1" dirty="0">
                          <a:solidFill>
                            <a:schemeClr val="tx1"/>
                          </a:solidFill>
                          <a:effectLst>
                            <a:outerShdw blurRad="38100" dist="38100" dir="2700000" algn="tl">
                              <a:srgbClr val="000000">
                                <a:alpha val="43137"/>
                              </a:srgbClr>
                            </a:outerShdw>
                          </a:effectLst>
                        </a:rPr>
                        <a:t>關於</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中的瀏覽器會話劫持（</a:t>
                      </a:r>
                      <a:r>
                        <a:rPr lang="en-US" altLang="zh-TW" b="1" dirty="0">
                          <a:solidFill>
                            <a:schemeClr val="tx1"/>
                          </a:solidFill>
                          <a:effectLst>
                            <a:outerShdw blurRad="38100" dist="38100" dir="2700000" algn="tl">
                              <a:srgbClr val="000000">
                                <a:alpha val="43137"/>
                              </a:srgbClr>
                            </a:outerShdw>
                          </a:effectLst>
                        </a:rPr>
                        <a:t>Browser </a:t>
                      </a:r>
                      <a:r>
                        <a:rPr lang="en-US" altLang="zh-TW" b="1" dirty="0" err="1">
                          <a:solidFill>
                            <a:schemeClr val="tx1"/>
                          </a:solidFill>
                          <a:effectLst>
                            <a:outerShdw blurRad="38100" dist="38100" dir="2700000" algn="tl">
                              <a:srgbClr val="000000">
                                <a:alpha val="43137"/>
                              </a:srgbClr>
                            </a:outerShdw>
                          </a:effectLst>
                        </a:rPr>
                        <a:t>SessionHijacking</a:t>
                      </a:r>
                      <a:r>
                        <a:rPr lang="zh-TW" altLang="en-US" b="1" dirty="0">
                          <a:solidFill>
                            <a:schemeClr val="tx1"/>
                          </a:solidFill>
                          <a:effectLst>
                            <a:outerShdw blurRad="38100" dist="38100" dir="2700000" algn="tl">
                              <a:srgbClr val="000000">
                                <a:alpha val="43137"/>
                              </a:srgbClr>
                            </a:outerShdw>
                          </a:effectLst>
                        </a:rPr>
                        <a:t>）技術，下列哪些正確？（複選）</a:t>
                      </a:r>
                    </a:p>
                    <a:p>
                      <a:pPr marL="0" indent="0">
                        <a:buNone/>
                      </a:pPr>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可透過資安認知訓練（</a:t>
                      </a:r>
                      <a:r>
                        <a:rPr lang="en-US" altLang="zh-TW" b="1" dirty="0">
                          <a:solidFill>
                            <a:schemeClr val="tx1"/>
                          </a:solidFill>
                          <a:effectLst>
                            <a:outerShdw blurRad="38100" dist="38100" dir="2700000" algn="tl">
                              <a:srgbClr val="000000">
                                <a:alpha val="43137"/>
                              </a:srgbClr>
                            </a:outerShdw>
                          </a:effectLst>
                        </a:rPr>
                        <a:t>Awareness Training</a:t>
                      </a:r>
                      <a:r>
                        <a:rPr lang="zh-TW" altLang="en-US" b="1" dirty="0">
                          <a:solidFill>
                            <a:schemeClr val="tx1"/>
                          </a:solidFill>
                          <a:effectLst>
                            <a:outerShdw blurRad="38100" dist="38100" dir="2700000" algn="tl">
                              <a:srgbClr val="000000">
                                <a:alpha val="43137"/>
                              </a:srgbClr>
                            </a:outerShdw>
                          </a:effectLst>
                        </a:rPr>
                        <a:t>）來緩解此技術</a:t>
                      </a:r>
                    </a:p>
                    <a:p>
                      <a:pPr marL="0" indent="0">
                        <a:buNone/>
                      </a:pPr>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可分析登入會話（</a:t>
                      </a:r>
                      <a:r>
                        <a:rPr lang="en-US" altLang="zh-TW" b="1" dirty="0">
                          <a:solidFill>
                            <a:schemeClr val="tx1"/>
                          </a:solidFill>
                          <a:effectLst>
                            <a:outerShdw blurRad="38100" dist="38100" dir="2700000" algn="tl">
                              <a:srgbClr val="000000">
                                <a:alpha val="43137"/>
                              </a:srgbClr>
                            </a:outerShdw>
                          </a:effectLst>
                        </a:rPr>
                        <a:t>Logon Session</a:t>
                      </a:r>
                      <a:r>
                        <a:rPr lang="zh-TW" altLang="en-US" b="1" dirty="0">
                          <a:solidFill>
                            <a:schemeClr val="tx1"/>
                          </a:solidFill>
                          <a:effectLst>
                            <a:outerShdw blurRad="38100" dist="38100" dir="2700000" algn="tl">
                              <a:srgbClr val="000000">
                                <a:alpha val="43137"/>
                              </a:srgbClr>
                            </a:outerShdw>
                          </a:effectLst>
                        </a:rPr>
                        <a:t>）的產生狀態來偵測此技術</a:t>
                      </a:r>
                    </a:p>
                    <a:p>
                      <a:pPr marL="0" indent="0">
                        <a:buNone/>
                      </a:pPr>
                      <a:r>
                        <a:rPr lang="en-US" altLang="zh-TW" b="1" dirty="0">
                          <a:solidFill>
                            <a:schemeClr val="tx1"/>
                          </a:solidFill>
                          <a:effectLst>
                            <a:outerShdw blurRad="38100" dist="38100" dir="2700000" algn="tl">
                              <a:srgbClr val="000000">
                                <a:alpha val="43137"/>
                              </a:srgbClr>
                            </a:outerShdw>
                          </a:effectLst>
                        </a:rPr>
                        <a:t>(C) </a:t>
                      </a:r>
                      <a:r>
                        <a:rPr lang="zh-TW" altLang="en-US" b="1" dirty="0">
                          <a:solidFill>
                            <a:schemeClr val="tx1"/>
                          </a:solidFill>
                          <a:effectLst>
                            <a:outerShdw blurRad="38100" dist="38100" dir="2700000" algn="tl">
                              <a:srgbClr val="000000">
                                <a:alpha val="43137"/>
                              </a:srgbClr>
                            </a:outerShdw>
                          </a:effectLst>
                        </a:rPr>
                        <a:t>可透過使用者帳戶管理（</a:t>
                      </a:r>
                      <a:r>
                        <a:rPr lang="en-US" altLang="zh-TW" b="1" dirty="0">
                          <a:solidFill>
                            <a:schemeClr val="tx1"/>
                          </a:solidFill>
                          <a:effectLst>
                            <a:outerShdw blurRad="38100" dist="38100" dir="2700000" algn="tl">
                              <a:srgbClr val="000000">
                                <a:alpha val="43137"/>
                              </a:srgbClr>
                            </a:outerShdw>
                          </a:effectLst>
                        </a:rPr>
                        <a:t>User Account Management</a:t>
                      </a:r>
                      <a:r>
                        <a:rPr lang="zh-TW" altLang="en-US" b="1" dirty="0">
                          <a:solidFill>
                            <a:schemeClr val="tx1"/>
                          </a:solidFill>
                          <a:effectLst>
                            <a:outerShdw blurRad="38100" dist="38100" dir="2700000" algn="tl">
                              <a:srgbClr val="000000">
                                <a:alpha val="43137"/>
                              </a:srgbClr>
                            </a:outerShdw>
                          </a:effectLst>
                        </a:rPr>
                        <a:t>）來緩解此技術</a:t>
                      </a:r>
                    </a:p>
                    <a:p>
                      <a:pPr marL="0" indent="0">
                        <a:buNone/>
                      </a:pPr>
                      <a:r>
                        <a:rPr lang="en-US" altLang="zh-TW" b="1" dirty="0">
                          <a:solidFill>
                            <a:schemeClr val="tx1"/>
                          </a:solidFill>
                          <a:effectLst>
                            <a:outerShdw blurRad="38100" dist="38100" dir="2700000" algn="tl">
                              <a:srgbClr val="000000">
                                <a:alpha val="43137"/>
                              </a:srgbClr>
                            </a:outerShdw>
                          </a:effectLst>
                        </a:rPr>
                        <a:t>(D) </a:t>
                      </a:r>
                      <a:r>
                        <a:rPr lang="zh-TW" altLang="en-US" b="1" dirty="0">
                          <a:solidFill>
                            <a:schemeClr val="tx1"/>
                          </a:solidFill>
                          <a:effectLst>
                            <a:outerShdw blurRad="38100" dist="38100" dir="2700000" algn="tl">
                              <a:srgbClr val="000000">
                                <a:alpha val="43137"/>
                              </a:srgbClr>
                            </a:outerShdw>
                          </a:effectLst>
                        </a:rPr>
                        <a:t>僅能透過分析程序存取（</a:t>
                      </a:r>
                      <a:r>
                        <a:rPr lang="en-US" altLang="zh-TW" b="1" dirty="0">
                          <a:solidFill>
                            <a:schemeClr val="tx1"/>
                          </a:solidFill>
                          <a:effectLst>
                            <a:outerShdw blurRad="38100" dist="38100" dir="2700000" algn="tl">
                              <a:srgbClr val="000000">
                                <a:alpha val="43137"/>
                              </a:srgbClr>
                            </a:outerShdw>
                          </a:effectLst>
                        </a:rPr>
                        <a:t>Process Access</a:t>
                      </a:r>
                      <a:r>
                        <a:rPr lang="zh-TW" altLang="en-US" b="1" dirty="0">
                          <a:solidFill>
                            <a:schemeClr val="tx1"/>
                          </a:solidFill>
                          <a:effectLst>
                            <a:outerShdw blurRad="38100" dist="38100" dir="2700000" algn="tl">
                              <a:srgbClr val="000000">
                                <a:alpha val="43137"/>
                              </a:srgbClr>
                            </a:outerShdw>
                          </a:effectLst>
                        </a:rPr>
                        <a:t>）與程序修改（</a:t>
                      </a:r>
                      <a:r>
                        <a:rPr lang="en-US" altLang="zh-TW" b="1" dirty="0">
                          <a:solidFill>
                            <a:schemeClr val="tx1"/>
                          </a:solidFill>
                          <a:effectLst>
                            <a:outerShdw blurRad="38100" dist="38100" dir="2700000" algn="tl">
                              <a:srgbClr val="000000">
                                <a:alpha val="43137"/>
                              </a:srgbClr>
                            </a:outerShdw>
                          </a:effectLst>
                        </a:rPr>
                        <a:t>Process Modification</a:t>
                      </a:r>
                      <a:r>
                        <a:rPr lang="zh-TW" altLang="en-US" b="1" dirty="0">
                          <a:solidFill>
                            <a:schemeClr val="tx1"/>
                          </a:solidFill>
                          <a:effectLst>
                            <a:outerShdw blurRad="38100" dist="38100" dir="2700000" algn="tl">
                              <a:srgbClr val="000000">
                                <a:alpha val="43137"/>
                              </a:srgbClr>
                            </a:outerShdw>
                          </a:effectLst>
                        </a:rPr>
                        <a:t>）狀態來偵測此技術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1129812"/>
                  </a:ext>
                </a:extLst>
              </a:tr>
            </a:tbl>
          </a:graphicData>
        </a:graphic>
      </p:graphicFrame>
      <p:sp>
        <p:nvSpPr>
          <p:cNvPr id="3" name="投影片編號版面配置區 2">
            <a:extLst>
              <a:ext uri="{FF2B5EF4-FFF2-40B4-BE49-F238E27FC236}">
                <a16:creationId xmlns:a16="http://schemas.microsoft.com/office/drawing/2014/main" id="{128C3E37-CAFB-4398-93CF-FFF83B7782BA}"/>
              </a:ext>
            </a:extLst>
          </p:cNvPr>
          <p:cNvSpPr>
            <a:spLocks noGrp="1"/>
          </p:cNvSpPr>
          <p:nvPr>
            <p:ph type="sldNum" sz="quarter" idx="12"/>
          </p:nvPr>
        </p:nvSpPr>
        <p:spPr/>
        <p:txBody>
          <a:bodyPr/>
          <a:lstStyle/>
          <a:p>
            <a:fld id="{7F744221-BDCB-440C-89EF-463871313D3B}" type="slidenum">
              <a:rPr lang="zh-TW" altLang="en-US" smtClean="0"/>
              <a:t>99</a:t>
            </a:fld>
            <a:endParaRPr lang="zh-TW" altLang="en-US"/>
          </a:p>
        </p:txBody>
      </p:sp>
    </p:spTree>
    <p:extLst>
      <p:ext uri="{BB962C8B-B14F-4D97-AF65-F5344CB8AC3E}">
        <p14:creationId xmlns:p14="http://schemas.microsoft.com/office/powerpoint/2010/main" val="38338133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刻字型">
  <a:themeElements>
    <a:clrScheme name="木刻字型">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刻字型">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刻字型">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TM02836342[[fn=離子]]</Template>
  <TotalTime>606</TotalTime>
  <Words>14863</Words>
  <Application>Microsoft Office PowerPoint</Application>
  <PresentationFormat>寬螢幕</PresentationFormat>
  <Paragraphs>1752</Paragraphs>
  <Slides>99</Slides>
  <Notes>0</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99</vt:i4>
      </vt:variant>
    </vt:vector>
  </HeadingPairs>
  <TitlesOfParts>
    <vt:vector size="112" baseType="lpstr">
      <vt:lpstr>__Noto_Sans_TC_f99f41</vt:lpstr>
      <vt:lpstr>Roboto-Light</vt:lpstr>
      <vt:lpstr>Roboto-Regular</vt:lpstr>
      <vt:lpstr>微軟正黑體</vt:lpstr>
      <vt:lpstr>新細明體</vt:lpstr>
      <vt:lpstr>標楷體</vt:lpstr>
      <vt:lpstr>Arial</vt:lpstr>
      <vt:lpstr>Calibri</vt:lpstr>
      <vt:lpstr>Calibri</vt:lpstr>
      <vt:lpstr>Rockwell</vt:lpstr>
      <vt:lpstr>Rockwell Condensed</vt:lpstr>
      <vt:lpstr>Wingdings</vt:lpstr>
      <vt:lpstr>木刻字型</vt:lpstr>
      <vt:lpstr>From MITRE ATT&amp;CK to SPARTA  1.MITRE ATT&amp;CK</vt:lpstr>
      <vt:lpstr>Threat Modelling 威脅建模</vt:lpstr>
      <vt:lpstr>Threat Modelling威脅建模:  Stride | DREAD</vt:lpstr>
      <vt:lpstr>Cyber Killing Chain</vt:lpstr>
      <vt:lpstr>資安威脅趨勢   MiTRE Att@ck</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資料加密衝擊 Data Encrypted for Impact</vt:lpstr>
      <vt:lpstr>PowerPoint 簡報</vt:lpstr>
      <vt:lpstr>PowerPoint 簡報</vt:lpstr>
      <vt:lpstr>PowerPoint 簡報</vt:lpstr>
      <vt:lpstr>PowerPoint 簡報</vt:lpstr>
      <vt:lpstr>MITRE ATT&amp;CK® Navigator</vt:lpstr>
      <vt:lpstr>PowerPoint 簡報</vt:lpstr>
      <vt:lpstr>Cyber Analytic Repository Exploration Tool (CARET)</vt:lpstr>
      <vt:lpstr>TRAM | Threat Report ATT&amp;CK® Mapping</vt:lpstr>
      <vt:lpstr>ATT&amp;CK Workbench  https://mitre-engenuity.org/cybersecurity/center-for-threat-informed-defense/our-work/attck-workbench/</vt:lpstr>
      <vt:lpstr>PowerPoint 簡報</vt:lpstr>
      <vt:lpstr>PowerPoint 簡報</vt:lpstr>
      <vt:lpstr>OT security</vt:lpstr>
      <vt:lpstr>PowerPoint 簡報</vt:lpstr>
      <vt:lpstr>PowerPoint 簡報</vt:lpstr>
      <vt:lpstr>網路服務阻斷 Network Denial of Service</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owner</cp:lastModifiedBy>
  <cp:revision>73</cp:revision>
  <dcterms:created xsi:type="dcterms:W3CDTF">2023-09-26T00:39:18Z</dcterms:created>
  <dcterms:modified xsi:type="dcterms:W3CDTF">2023-10-31T14:10:47Z</dcterms:modified>
</cp:coreProperties>
</file>